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3.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317" r:id="rId16"/>
    <p:sldId id="320" r:id="rId17"/>
    <p:sldId id="270" r:id="rId18"/>
    <p:sldId id="271" r:id="rId19"/>
    <p:sldId id="272" r:id="rId20"/>
    <p:sldId id="318" r:id="rId21"/>
    <p:sldId id="273" r:id="rId22"/>
    <p:sldId id="322" r:id="rId23"/>
    <p:sldId id="275" r:id="rId24"/>
    <p:sldId id="276" r:id="rId25"/>
    <p:sldId id="277" r:id="rId26"/>
    <p:sldId id="278" r:id="rId27"/>
    <p:sldId id="279" r:id="rId28"/>
    <p:sldId id="280" r:id="rId29"/>
    <p:sldId id="281" r:id="rId30"/>
    <p:sldId id="282" r:id="rId31"/>
    <p:sldId id="285" r:id="rId32"/>
    <p:sldId id="286" r:id="rId33"/>
    <p:sldId id="288" r:id="rId34"/>
    <p:sldId id="287" r:id="rId35"/>
    <p:sldId id="323" r:id="rId36"/>
    <p:sldId id="289" r:id="rId37"/>
    <p:sldId id="290" r:id="rId38"/>
    <p:sldId id="291" r:id="rId39"/>
    <p:sldId id="292" r:id="rId40"/>
    <p:sldId id="293" r:id="rId41"/>
    <p:sldId id="336" r:id="rId42"/>
    <p:sldId id="324" r:id="rId43"/>
    <p:sldId id="297" r:id="rId44"/>
    <p:sldId id="298" r:id="rId45"/>
    <p:sldId id="325" r:id="rId46"/>
    <p:sldId id="326" r:id="rId47"/>
    <p:sldId id="327" r:id="rId48"/>
    <p:sldId id="328" r:id="rId49"/>
    <p:sldId id="329" r:id="rId50"/>
    <p:sldId id="330" r:id="rId51"/>
    <p:sldId id="331" r:id="rId52"/>
    <p:sldId id="333" r:id="rId53"/>
    <p:sldId id="332" r:id="rId54"/>
    <p:sldId id="334" r:id="rId55"/>
    <p:sldId id="335" r:id="rId56"/>
    <p:sldId id="310" r:id="rId57"/>
    <p:sldId id="311" r:id="rId58"/>
    <p:sldId id="312" r:id="rId59"/>
    <p:sldId id="313" r:id="rId60"/>
    <p:sldId id="314" r:id="rId61"/>
    <p:sldId id="315" r:id="rId62"/>
    <p:sldId id="316"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FFFFFF"/>
    <a:srgbClr val="21C5FF"/>
    <a:srgbClr val="007DAA"/>
    <a:srgbClr val="005B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12" autoAdjust="0"/>
    <p:restoredTop sz="85891" autoAdjust="0"/>
  </p:normalViewPr>
  <p:slideViewPr>
    <p:cSldViewPr snapToGrid="0">
      <p:cViewPr varScale="1">
        <p:scale>
          <a:sx n="61" d="100"/>
          <a:sy n="61" d="100"/>
        </p:scale>
        <p:origin x="840" y="78"/>
      </p:cViewPr>
      <p:guideLst>
        <p:guide orient="horz" pos="2160"/>
        <p:guide pos="3840"/>
      </p:guideLst>
    </p:cSldViewPr>
  </p:slideViewPr>
  <p:notesTextViewPr>
    <p:cViewPr>
      <p:scale>
        <a:sx n="1" d="1"/>
        <a:sy n="1" d="1"/>
      </p:scale>
      <p:origin x="0" y="0"/>
    </p:cViewPr>
  </p:notesTextViewPr>
  <p:sorterViewPr>
    <p:cViewPr>
      <p:scale>
        <a:sx n="120" d="100"/>
        <a:sy n="120" d="100"/>
      </p:scale>
      <p:origin x="0" y="-156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D:\Users\svaid\Dropbox\__URC%20India%202016\POCQI%20Materials\Version%202%20POCQI\Charts%20for%20POCQI%20Ver%202.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stacked"/>
        <c:varyColors val="0"/>
        <c:ser>
          <c:idx val="0"/>
          <c:order val="0"/>
          <c:tx>
            <c:strRef>
              <c:f>Sheet1!$B$1</c:f>
              <c:strCache>
                <c:ptCount val="1"/>
                <c:pt idx="0">
                  <c:v>Series 1</c:v>
                </c:pt>
              </c:strCache>
            </c:strRef>
          </c:tx>
          <c:invertIfNegative val="0"/>
          <c:cat>
            <c:strRef>
              <c:f>Sheet1!$A$2:$A$11</c:f>
              <c:strCache>
                <c:ptCount val="10"/>
                <c:pt idx="0">
                  <c:v>Prescription Error</c:v>
                </c:pt>
                <c:pt idx="1">
                  <c:v>Improper Storage</c:v>
                </c:pt>
                <c:pt idx="2">
                  <c:v>Dilution Error</c:v>
                </c:pt>
                <c:pt idx="3">
                  <c:v>Wrong label on vial</c:v>
                </c:pt>
                <c:pt idx="4">
                  <c:v>Missed Dose</c:v>
                </c:pt>
                <c:pt idx="5">
                  <c:v>Wrong Dosage</c:v>
                </c:pt>
                <c:pt idx="6">
                  <c:v>Expired Medicine</c:v>
                </c:pt>
                <c:pt idx="7">
                  <c:v>Wrong Patient</c:v>
                </c:pt>
                <c:pt idx="8">
                  <c:v>Wrong Route</c:v>
                </c:pt>
                <c:pt idx="9">
                  <c:v>Monitoring not done</c:v>
                </c:pt>
              </c:strCache>
            </c:strRef>
          </c:cat>
          <c:val>
            <c:numRef>
              <c:f>Sheet1!$B$2:$B$11</c:f>
              <c:numCache>
                <c:formatCode>0%</c:formatCode>
                <c:ptCount val="10"/>
                <c:pt idx="0">
                  <c:v>0.45</c:v>
                </c:pt>
                <c:pt idx="1">
                  <c:v>0.2</c:v>
                </c:pt>
                <c:pt idx="2">
                  <c:v>0.15</c:v>
                </c:pt>
                <c:pt idx="3">
                  <c:v>0.06</c:v>
                </c:pt>
                <c:pt idx="4">
                  <c:v>0.04</c:v>
                </c:pt>
                <c:pt idx="5">
                  <c:v>0.03</c:v>
                </c:pt>
                <c:pt idx="6">
                  <c:v>0.03</c:v>
                </c:pt>
                <c:pt idx="7">
                  <c:v>0.02</c:v>
                </c:pt>
                <c:pt idx="8">
                  <c:v>0.01</c:v>
                </c:pt>
                <c:pt idx="9">
                  <c:v>0.01</c:v>
                </c:pt>
              </c:numCache>
            </c:numRef>
          </c:val>
          <c:extLst xmlns:c16r2="http://schemas.microsoft.com/office/drawing/2015/06/chart">
            <c:ext xmlns:c16="http://schemas.microsoft.com/office/drawing/2014/chart" uri="{C3380CC4-5D6E-409C-BE32-E72D297353CC}">
              <c16:uniqueId val="{00000000-0C4A-4F1D-B6C6-658A546477FF}"/>
            </c:ext>
          </c:extLst>
        </c:ser>
        <c:ser>
          <c:idx val="1"/>
          <c:order val="1"/>
          <c:tx>
            <c:strRef>
              <c:f>Sheet1!$C$1</c:f>
              <c:strCache>
                <c:ptCount val="1"/>
                <c:pt idx="0">
                  <c:v>Column1</c:v>
                </c:pt>
              </c:strCache>
            </c:strRef>
          </c:tx>
          <c:invertIfNegative val="0"/>
          <c:cat>
            <c:strRef>
              <c:f>Sheet1!$A$2:$A$11</c:f>
              <c:strCache>
                <c:ptCount val="10"/>
                <c:pt idx="0">
                  <c:v>Prescription Error</c:v>
                </c:pt>
                <c:pt idx="1">
                  <c:v>Improper Storage</c:v>
                </c:pt>
                <c:pt idx="2">
                  <c:v>Dilution Error</c:v>
                </c:pt>
                <c:pt idx="3">
                  <c:v>Wrong label on vial</c:v>
                </c:pt>
                <c:pt idx="4">
                  <c:v>Missed Dose</c:v>
                </c:pt>
                <c:pt idx="5">
                  <c:v>Wrong Dosage</c:v>
                </c:pt>
                <c:pt idx="6">
                  <c:v>Expired Medicine</c:v>
                </c:pt>
                <c:pt idx="7">
                  <c:v>Wrong Patient</c:v>
                </c:pt>
                <c:pt idx="8">
                  <c:v>Wrong Route</c:v>
                </c:pt>
                <c:pt idx="9">
                  <c:v>Monitoring not done</c:v>
                </c:pt>
              </c:strCache>
            </c:strRef>
          </c:cat>
          <c:val>
            <c:numRef>
              <c:f>Sheet1!$C$2:$C$11</c:f>
              <c:numCache>
                <c:formatCode>General</c:formatCode>
                <c:ptCount val="10"/>
              </c:numCache>
            </c:numRef>
          </c:val>
          <c:extLst xmlns:c16r2="http://schemas.microsoft.com/office/drawing/2015/06/chart">
            <c:ext xmlns:c16="http://schemas.microsoft.com/office/drawing/2014/chart" uri="{C3380CC4-5D6E-409C-BE32-E72D297353CC}">
              <c16:uniqueId val="{00000001-0C4A-4F1D-B6C6-658A546477FF}"/>
            </c:ext>
          </c:extLst>
        </c:ser>
        <c:ser>
          <c:idx val="2"/>
          <c:order val="2"/>
          <c:tx>
            <c:strRef>
              <c:f>Sheet1!$D$1</c:f>
              <c:strCache>
                <c:ptCount val="1"/>
                <c:pt idx="0">
                  <c:v>Column2</c:v>
                </c:pt>
              </c:strCache>
            </c:strRef>
          </c:tx>
          <c:invertIfNegative val="0"/>
          <c:cat>
            <c:strRef>
              <c:f>Sheet1!$A$2:$A$11</c:f>
              <c:strCache>
                <c:ptCount val="10"/>
                <c:pt idx="0">
                  <c:v>Prescription Error</c:v>
                </c:pt>
                <c:pt idx="1">
                  <c:v>Improper Storage</c:v>
                </c:pt>
                <c:pt idx="2">
                  <c:v>Dilution Error</c:v>
                </c:pt>
                <c:pt idx="3">
                  <c:v>Wrong label on vial</c:v>
                </c:pt>
                <c:pt idx="4">
                  <c:v>Missed Dose</c:v>
                </c:pt>
                <c:pt idx="5">
                  <c:v>Wrong Dosage</c:v>
                </c:pt>
                <c:pt idx="6">
                  <c:v>Expired Medicine</c:v>
                </c:pt>
                <c:pt idx="7">
                  <c:v>Wrong Patient</c:v>
                </c:pt>
                <c:pt idx="8">
                  <c:v>Wrong Route</c:v>
                </c:pt>
                <c:pt idx="9">
                  <c:v>Monitoring not done</c:v>
                </c:pt>
              </c:strCache>
            </c:strRef>
          </c:cat>
          <c:val>
            <c:numRef>
              <c:f>Sheet1!$D$2:$D$11</c:f>
              <c:numCache>
                <c:formatCode>General</c:formatCode>
                <c:ptCount val="10"/>
              </c:numCache>
            </c:numRef>
          </c:val>
          <c:extLst xmlns:c16r2="http://schemas.microsoft.com/office/drawing/2015/06/chart">
            <c:ext xmlns:c16="http://schemas.microsoft.com/office/drawing/2014/chart" uri="{C3380CC4-5D6E-409C-BE32-E72D297353CC}">
              <c16:uniqueId val="{00000002-0C4A-4F1D-B6C6-658A546477FF}"/>
            </c:ext>
          </c:extLst>
        </c:ser>
        <c:ser>
          <c:idx val="3"/>
          <c:order val="3"/>
          <c:tx>
            <c:strRef>
              <c:f>Sheet1!$E$1</c:f>
              <c:strCache>
                <c:ptCount val="1"/>
                <c:pt idx="0">
                  <c:v>Column3</c:v>
                </c:pt>
              </c:strCache>
            </c:strRef>
          </c:tx>
          <c:invertIfNegative val="0"/>
          <c:cat>
            <c:strRef>
              <c:f>Sheet1!$A$2:$A$11</c:f>
              <c:strCache>
                <c:ptCount val="10"/>
                <c:pt idx="0">
                  <c:v>Prescription Error</c:v>
                </c:pt>
                <c:pt idx="1">
                  <c:v>Improper Storage</c:v>
                </c:pt>
                <c:pt idx="2">
                  <c:v>Dilution Error</c:v>
                </c:pt>
                <c:pt idx="3">
                  <c:v>Wrong label on vial</c:v>
                </c:pt>
                <c:pt idx="4">
                  <c:v>Missed Dose</c:v>
                </c:pt>
                <c:pt idx="5">
                  <c:v>Wrong Dosage</c:v>
                </c:pt>
                <c:pt idx="6">
                  <c:v>Expired Medicine</c:v>
                </c:pt>
                <c:pt idx="7">
                  <c:v>Wrong Patient</c:v>
                </c:pt>
                <c:pt idx="8">
                  <c:v>Wrong Route</c:v>
                </c:pt>
                <c:pt idx="9">
                  <c:v>Monitoring not done</c:v>
                </c:pt>
              </c:strCache>
            </c:strRef>
          </c:cat>
          <c:val>
            <c:numRef>
              <c:f>Sheet1!$E$2:$E$11</c:f>
              <c:numCache>
                <c:formatCode>General</c:formatCode>
                <c:ptCount val="10"/>
              </c:numCache>
            </c:numRef>
          </c:val>
          <c:extLst xmlns:c16r2="http://schemas.microsoft.com/office/drawing/2015/06/chart">
            <c:ext xmlns:c16="http://schemas.microsoft.com/office/drawing/2014/chart" uri="{C3380CC4-5D6E-409C-BE32-E72D297353CC}">
              <c16:uniqueId val="{00000003-0C4A-4F1D-B6C6-658A546477FF}"/>
            </c:ext>
          </c:extLst>
        </c:ser>
        <c:ser>
          <c:idx val="4"/>
          <c:order val="4"/>
          <c:tx>
            <c:strRef>
              <c:f>Sheet1!$F$1</c:f>
              <c:strCache>
                <c:ptCount val="1"/>
                <c:pt idx="0">
                  <c:v>Column4</c:v>
                </c:pt>
              </c:strCache>
            </c:strRef>
          </c:tx>
          <c:invertIfNegative val="0"/>
          <c:cat>
            <c:strRef>
              <c:f>Sheet1!$A$2:$A$11</c:f>
              <c:strCache>
                <c:ptCount val="10"/>
                <c:pt idx="0">
                  <c:v>Prescription Error</c:v>
                </c:pt>
                <c:pt idx="1">
                  <c:v>Improper Storage</c:v>
                </c:pt>
                <c:pt idx="2">
                  <c:v>Dilution Error</c:v>
                </c:pt>
                <c:pt idx="3">
                  <c:v>Wrong label on vial</c:v>
                </c:pt>
                <c:pt idx="4">
                  <c:v>Missed Dose</c:v>
                </c:pt>
                <c:pt idx="5">
                  <c:v>Wrong Dosage</c:v>
                </c:pt>
                <c:pt idx="6">
                  <c:v>Expired Medicine</c:v>
                </c:pt>
                <c:pt idx="7">
                  <c:v>Wrong Patient</c:v>
                </c:pt>
                <c:pt idx="8">
                  <c:v>Wrong Route</c:v>
                </c:pt>
                <c:pt idx="9">
                  <c:v>Monitoring not done</c:v>
                </c:pt>
              </c:strCache>
            </c:strRef>
          </c:cat>
          <c:val>
            <c:numRef>
              <c:f>Sheet1!$F$2:$F$11</c:f>
              <c:numCache>
                <c:formatCode>General</c:formatCode>
                <c:ptCount val="10"/>
              </c:numCache>
            </c:numRef>
          </c:val>
          <c:extLst xmlns:c16r2="http://schemas.microsoft.com/office/drawing/2015/06/chart">
            <c:ext xmlns:c16="http://schemas.microsoft.com/office/drawing/2014/chart" uri="{C3380CC4-5D6E-409C-BE32-E72D297353CC}">
              <c16:uniqueId val="{00000004-0C4A-4F1D-B6C6-658A546477FF}"/>
            </c:ext>
          </c:extLst>
        </c:ser>
        <c:dLbls>
          <c:showLegendKey val="0"/>
          <c:showVal val="0"/>
          <c:showCatName val="0"/>
          <c:showSerName val="0"/>
          <c:showPercent val="0"/>
          <c:showBubbleSize val="0"/>
        </c:dLbls>
        <c:gapWidth val="150"/>
        <c:overlap val="100"/>
        <c:axId val="8558008"/>
        <c:axId val="8557616"/>
      </c:barChart>
      <c:catAx>
        <c:axId val="8558008"/>
        <c:scaling>
          <c:orientation val="minMax"/>
        </c:scaling>
        <c:delete val="0"/>
        <c:axPos val="l"/>
        <c:numFmt formatCode="General" sourceLinked="0"/>
        <c:majorTickMark val="out"/>
        <c:minorTickMark val="none"/>
        <c:tickLblPos val="nextTo"/>
        <c:txPr>
          <a:bodyPr/>
          <a:lstStyle/>
          <a:p>
            <a:pPr>
              <a:defRPr lang="en-IN"/>
            </a:pPr>
            <a:endParaRPr lang="en-US"/>
          </a:p>
        </c:txPr>
        <c:crossAx val="8557616"/>
        <c:crosses val="autoZero"/>
        <c:auto val="1"/>
        <c:lblAlgn val="ctr"/>
        <c:lblOffset val="100"/>
        <c:noMultiLvlLbl val="0"/>
      </c:catAx>
      <c:valAx>
        <c:axId val="8557616"/>
        <c:scaling>
          <c:orientation val="minMax"/>
        </c:scaling>
        <c:delete val="0"/>
        <c:axPos val="b"/>
        <c:majorGridlines/>
        <c:numFmt formatCode="0%" sourceLinked="1"/>
        <c:majorTickMark val="out"/>
        <c:minorTickMark val="none"/>
        <c:tickLblPos val="nextTo"/>
        <c:txPr>
          <a:bodyPr/>
          <a:lstStyle/>
          <a:p>
            <a:pPr>
              <a:defRPr lang="en-IN"/>
            </a:pPr>
            <a:endParaRPr lang="en-US"/>
          </a:p>
        </c:txPr>
        <c:crossAx val="8558008"/>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Sheet1!$F$12</c:f>
              <c:strCache>
                <c:ptCount val="1"/>
                <c:pt idx="0">
                  <c:v>%</c:v>
                </c:pt>
              </c:strCache>
            </c:strRef>
          </c:tx>
          <c:spPr>
            <a:solidFill>
              <a:srgbClr val="A50021"/>
            </a:solidFill>
            <a:ln>
              <a:noFill/>
            </a:ln>
            <a:effectLst/>
          </c:spPr>
          <c:invertIfNegative val="0"/>
          <c:dLbls>
            <c:delete val="1"/>
          </c:dLbls>
          <c:cat>
            <c:strRef>
              <c:f>Sheet1!$E$13:$E$22</c:f>
              <c:strCache>
                <c:ptCount val="10"/>
                <c:pt idx="0">
                  <c:v>Prescription Error</c:v>
                </c:pt>
                <c:pt idx="1">
                  <c:v>Improper Storage</c:v>
                </c:pt>
                <c:pt idx="2">
                  <c:v>Dilution Error</c:v>
                </c:pt>
                <c:pt idx="3">
                  <c:v>Wrong Label</c:v>
                </c:pt>
                <c:pt idx="4">
                  <c:v>Missed Dose</c:v>
                </c:pt>
                <c:pt idx="5">
                  <c:v>Wrong Dose</c:v>
                </c:pt>
                <c:pt idx="6">
                  <c:v>Expired Drug</c:v>
                </c:pt>
                <c:pt idx="7">
                  <c:v>Wrong Patient</c:v>
                </c:pt>
                <c:pt idx="8">
                  <c:v>Wrong Route </c:v>
                </c:pt>
                <c:pt idx="9">
                  <c:v>Monitoring not done</c:v>
                </c:pt>
              </c:strCache>
            </c:strRef>
          </c:cat>
          <c:val>
            <c:numRef>
              <c:f>Sheet1!$F$13:$F$22</c:f>
              <c:numCache>
                <c:formatCode>General</c:formatCode>
                <c:ptCount val="10"/>
                <c:pt idx="0">
                  <c:v>45</c:v>
                </c:pt>
                <c:pt idx="1">
                  <c:v>20</c:v>
                </c:pt>
                <c:pt idx="2">
                  <c:v>15</c:v>
                </c:pt>
                <c:pt idx="3">
                  <c:v>6</c:v>
                </c:pt>
                <c:pt idx="4">
                  <c:v>4</c:v>
                </c:pt>
                <c:pt idx="5">
                  <c:v>3</c:v>
                </c:pt>
                <c:pt idx="6">
                  <c:v>3</c:v>
                </c:pt>
                <c:pt idx="7">
                  <c:v>2</c:v>
                </c:pt>
                <c:pt idx="8">
                  <c:v>1</c:v>
                </c:pt>
                <c:pt idx="9">
                  <c:v>1</c:v>
                </c:pt>
              </c:numCache>
            </c:numRef>
          </c:val>
        </c:ser>
        <c:dLbls>
          <c:showLegendKey val="0"/>
          <c:showVal val="1"/>
          <c:showCatName val="0"/>
          <c:showSerName val="0"/>
          <c:showPercent val="0"/>
          <c:showBubbleSize val="0"/>
        </c:dLbls>
        <c:gapWidth val="75"/>
        <c:axId val="8556832"/>
        <c:axId val="8558792"/>
      </c:barChart>
      <c:lineChart>
        <c:grouping val="stacked"/>
        <c:varyColors val="0"/>
        <c:ser>
          <c:idx val="1"/>
          <c:order val="1"/>
          <c:tx>
            <c:strRef>
              <c:f>Sheet1!$G$12</c:f>
              <c:strCache>
                <c:ptCount val="1"/>
                <c:pt idx="0">
                  <c:v>Cum %</c:v>
                </c:pt>
              </c:strCache>
            </c:strRef>
          </c:tx>
          <c:spPr>
            <a:ln w="31750" cap="rnd">
              <a:solidFill>
                <a:schemeClr val="accent2"/>
              </a:solidFill>
              <a:round/>
            </a:ln>
            <a:effectLst/>
          </c:spPr>
          <c:marker>
            <c:symbol val="circle"/>
            <c:size val="6"/>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12700">
                <a:solidFill>
                  <a:schemeClr val="lt2"/>
                </a:solidFill>
                <a:round/>
              </a:ln>
              <a:effectLst/>
            </c:spPr>
          </c:marker>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Sheet1!$E$13:$E$22</c:f>
              <c:strCache>
                <c:ptCount val="10"/>
                <c:pt idx="0">
                  <c:v>Prescription Error</c:v>
                </c:pt>
                <c:pt idx="1">
                  <c:v>Improper Storage</c:v>
                </c:pt>
                <c:pt idx="2">
                  <c:v>Dilution Error</c:v>
                </c:pt>
                <c:pt idx="3">
                  <c:v>Wrong Label</c:v>
                </c:pt>
                <c:pt idx="4">
                  <c:v>Missed Dose</c:v>
                </c:pt>
                <c:pt idx="5">
                  <c:v>Wrong Dose</c:v>
                </c:pt>
                <c:pt idx="6">
                  <c:v>Expired Drug</c:v>
                </c:pt>
                <c:pt idx="7">
                  <c:v>Wrong Patient</c:v>
                </c:pt>
                <c:pt idx="8">
                  <c:v>Wrong Route </c:v>
                </c:pt>
                <c:pt idx="9">
                  <c:v>Monitoring not done</c:v>
                </c:pt>
              </c:strCache>
            </c:strRef>
          </c:cat>
          <c:val>
            <c:numRef>
              <c:f>Sheet1!$G$13:$G$22</c:f>
              <c:numCache>
                <c:formatCode>General</c:formatCode>
                <c:ptCount val="10"/>
                <c:pt idx="0">
                  <c:v>45</c:v>
                </c:pt>
                <c:pt idx="1">
                  <c:v>65</c:v>
                </c:pt>
                <c:pt idx="2">
                  <c:v>80</c:v>
                </c:pt>
                <c:pt idx="3">
                  <c:v>86</c:v>
                </c:pt>
                <c:pt idx="4">
                  <c:v>90</c:v>
                </c:pt>
                <c:pt idx="5">
                  <c:v>93</c:v>
                </c:pt>
                <c:pt idx="6">
                  <c:v>96</c:v>
                </c:pt>
                <c:pt idx="7">
                  <c:v>98</c:v>
                </c:pt>
                <c:pt idx="8">
                  <c:v>99</c:v>
                </c:pt>
                <c:pt idx="9">
                  <c:v>100</c:v>
                </c:pt>
              </c:numCache>
            </c:numRef>
          </c:val>
          <c:smooth val="0"/>
        </c:ser>
        <c:dLbls>
          <c:showLegendKey val="0"/>
          <c:showVal val="1"/>
          <c:showCatName val="0"/>
          <c:showSerName val="0"/>
          <c:showPercent val="0"/>
          <c:showBubbleSize val="0"/>
        </c:dLbls>
        <c:marker val="1"/>
        <c:smooth val="0"/>
        <c:axId val="8556832"/>
        <c:axId val="8558792"/>
      </c:lineChart>
      <c:catAx>
        <c:axId val="8556832"/>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8558792"/>
        <c:crosses val="autoZero"/>
        <c:auto val="1"/>
        <c:lblAlgn val="ctr"/>
        <c:lblOffset val="100"/>
        <c:tickMarkSkip val="1"/>
        <c:noMultiLvlLbl val="0"/>
      </c:catAx>
      <c:valAx>
        <c:axId val="8558792"/>
        <c:scaling>
          <c:orientation val="minMax"/>
          <c:max val="100"/>
        </c:scaling>
        <c:delete val="0"/>
        <c:axPos val="l"/>
        <c:numFmt formatCode="General" sourceLinked="1"/>
        <c:majorTickMark val="none"/>
        <c:minorTickMark val="none"/>
        <c:tickLblPos val="nextTo"/>
        <c:spPr>
          <a:noFill/>
          <a:ln>
            <a:solidFill>
              <a:sysClr val="windowText" lastClr="000000"/>
            </a:solidFill>
          </a:ln>
          <a:effectLst/>
        </c:spPr>
        <c:txPr>
          <a:bodyPr rot="-6000000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crossAx val="8556832"/>
        <c:crosses val="autoZero"/>
        <c:crossBetween val="between"/>
        <c:majorUnit val="20"/>
        <c:minorUnit val="4"/>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legend>
    <c:plotVisOnly val="1"/>
    <c:dispBlanksAs val="zero"/>
    <c:showDLblsOverMax val="0"/>
  </c:chart>
  <c:spPr>
    <a:noFill/>
    <a:ln>
      <a:noFill/>
    </a:ln>
    <a:effectLst/>
  </c:spPr>
  <c:txPr>
    <a:bodyPr/>
    <a:lstStyle/>
    <a:p>
      <a:pPr>
        <a:defRPr b="1"/>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604283378069493"/>
          <c:y val="0.10280457509384668"/>
          <c:w val="0.76348833031943164"/>
          <c:h val="0.65424771606138776"/>
        </c:manualLayout>
      </c:layout>
      <c:lineChart>
        <c:grouping val="standard"/>
        <c:varyColors val="0"/>
        <c:ser>
          <c:idx val="0"/>
          <c:order val="0"/>
          <c:tx>
            <c:strRef>
              <c:f>Sheet1!$B$5</c:f>
              <c:strCache>
                <c:ptCount val="1"/>
                <c:pt idx="0">
                  <c:v>Percent</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Sheet1!$C$2:$R$2</c:f>
              <c:strCache>
                <c:ptCount val="16"/>
                <c:pt idx="0">
                  <c:v>Week 1</c:v>
                </c:pt>
                <c:pt idx="1">
                  <c:v>Week 2</c:v>
                </c:pt>
                <c:pt idx="2">
                  <c:v>Week 3</c:v>
                </c:pt>
                <c:pt idx="3">
                  <c:v>Week 4</c:v>
                </c:pt>
                <c:pt idx="4">
                  <c:v>Week 5</c:v>
                </c:pt>
                <c:pt idx="5">
                  <c:v>Week 6</c:v>
                </c:pt>
                <c:pt idx="6">
                  <c:v>Week 7</c:v>
                </c:pt>
                <c:pt idx="7">
                  <c:v>Week 8</c:v>
                </c:pt>
                <c:pt idx="8">
                  <c:v>Week 9</c:v>
                </c:pt>
                <c:pt idx="9">
                  <c:v>Week 10</c:v>
                </c:pt>
                <c:pt idx="10">
                  <c:v>Week 11</c:v>
                </c:pt>
                <c:pt idx="11">
                  <c:v>Week 12</c:v>
                </c:pt>
                <c:pt idx="12">
                  <c:v>Week 13</c:v>
                </c:pt>
                <c:pt idx="13">
                  <c:v>Week 14</c:v>
                </c:pt>
                <c:pt idx="14">
                  <c:v>Week 15</c:v>
                </c:pt>
                <c:pt idx="15">
                  <c:v>Week 16</c:v>
                </c:pt>
              </c:strCache>
            </c:strRef>
          </c:cat>
          <c:val>
            <c:numRef>
              <c:f>Sheet1!$C$5:$R$5</c:f>
              <c:numCache>
                <c:formatCode>0%</c:formatCode>
                <c:ptCount val="16"/>
                <c:pt idx="0">
                  <c:v>0.12</c:v>
                </c:pt>
                <c:pt idx="1">
                  <c:v>7.0000000000000007E-2</c:v>
                </c:pt>
                <c:pt idx="2">
                  <c:v>0.13</c:v>
                </c:pt>
                <c:pt idx="3">
                  <c:v>0.14000000000000001</c:v>
                </c:pt>
                <c:pt idx="4">
                  <c:v>0.19</c:v>
                </c:pt>
                <c:pt idx="5">
                  <c:v>0.38</c:v>
                </c:pt>
                <c:pt idx="6">
                  <c:v>0.68</c:v>
                </c:pt>
                <c:pt idx="7">
                  <c:v>0.88</c:v>
                </c:pt>
                <c:pt idx="8">
                  <c:v>0.92</c:v>
                </c:pt>
                <c:pt idx="9">
                  <c:v>0.89</c:v>
                </c:pt>
                <c:pt idx="10">
                  <c:v>0.97</c:v>
                </c:pt>
                <c:pt idx="11">
                  <c:v>0.94</c:v>
                </c:pt>
                <c:pt idx="12">
                  <c:v>0.93</c:v>
                </c:pt>
                <c:pt idx="13">
                  <c:v>0.98</c:v>
                </c:pt>
                <c:pt idx="14">
                  <c:v>0.97</c:v>
                </c:pt>
                <c:pt idx="15">
                  <c:v>0.97</c:v>
                </c:pt>
              </c:numCache>
            </c:numRef>
          </c:val>
          <c:smooth val="0"/>
        </c:ser>
        <c:dLbls>
          <c:showLegendKey val="0"/>
          <c:showVal val="0"/>
          <c:showCatName val="0"/>
          <c:showSerName val="0"/>
          <c:showPercent val="0"/>
          <c:showBubbleSize val="0"/>
        </c:dLbls>
        <c:marker val="1"/>
        <c:smooth val="0"/>
        <c:axId val="255775312"/>
        <c:axId val="255776096"/>
      </c:lineChart>
      <c:catAx>
        <c:axId val="255775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55776096"/>
        <c:crosses val="autoZero"/>
        <c:auto val="1"/>
        <c:lblAlgn val="ctr"/>
        <c:lblOffset val="100"/>
        <c:noMultiLvlLbl val="0"/>
      </c:catAx>
      <c:valAx>
        <c:axId val="255776096"/>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a:t>% of women receiving oxytocin in 1 minute</a:t>
                </a:r>
              </a:p>
            </c:rich>
          </c:tx>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55775312"/>
        <c:crosses val="autoZero"/>
        <c:crossBetween val="between"/>
        <c:majorUnit val="0.2"/>
      </c:valAx>
      <c:spPr>
        <a:noFill/>
        <a:ln>
          <a:noFill/>
        </a:ln>
        <a:effectLst/>
      </c:spPr>
    </c:plotArea>
    <c:plotVisOnly val="1"/>
    <c:dispBlanksAs val="gap"/>
    <c:showDLblsOverMax val="0"/>
  </c:chart>
  <c:spPr>
    <a:solidFill>
      <a:schemeClr val="bg1"/>
    </a:solidFill>
    <a:ln>
      <a:noFill/>
    </a:ln>
    <a:effectLst/>
  </c:spPr>
  <c:txPr>
    <a:bodyPr/>
    <a:lstStyle/>
    <a:p>
      <a:pPr>
        <a:defRPr sz="2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757838-D481-49C1-A8EB-30FB72B348D7}" type="doc">
      <dgm:prSet loTypeId="urn:microsoft.com/office/officeart/2005/8/layout/vList2" loCatId="list" qsTypeId="urn:microsoft.com/office/officeart/2005/8/quickstyle/simple1" qsCatId="simple" csTypeId="urn:microsoft.com/office/officeart/2005/8/colors/accent1_4" csCatId="accent1" phldr="1"/>
      <dgm:spPr/>
      <dgm:t>
        <a:bodyPr/>
        <a:lstStyle/>
        <a:p>
          <a:endParaRPr lang="en-IN"/>
        </a:p>
      </dgm:t>
    </dgm:pt>
    <dgm:pt modelId="{1111E0AE-42DE-487B-BF4A-A4ED72D3B75E}">
      <dgm:prSet custT="1"/>
      <dgm:spPr>
        <a:xfrm>
          <a:off x="0" y="176429"/>
          <a:ext cx="9090059" cy="1216800"/>
        </a:xfrm>
        <a:prstGeom prst="roundRect">
          <a:avLst/>
        </a:prstGeom>
        <a:solidFill>
          <a:srgbClr val="A53010">
            <a:shade val="50000"/>
            <a:hueOff val="0"/>
            <a:satOff val="0"/>
            <a:lumOff val="0"/>
            <a:alphaOff val="0"/>
          </a:srgbClr>
        </a:solidFill>
        <a:ln w="15875" cap="rnd" cmpd="sng" algn="ctr">
          <a:solidFill>
            <a:sysClr val="window" lastClr="FFFFFF">
              <a:hueOff val="0"/>
              <a:satOff val="0"/>
              <a:lumOff val="0"/>
              <a:alphaOff val="0"/>
            </a:sysClr>
          </a:solidFill>
          <a:prstDash val="solid"/>
        </a:ln>
        <a:effectLst/>
      </dgm:spPr>
      <dgm:t>
        <a:bodyPr/>
        <a:lstStyle/>
        <a:p>
          <a:pPr rtl="0"/>
          <a:r>
            <a:rPr lang="en-US" sz="2300" b="1" dirty="0">
              <a:solidFill>
                <a:sysClr val="window" lastClr="FFFFFF"/>
              </a:solidFill>
              <a:latin typeface="Century Gothic"/>
              <a:ea typeface="+mn-ea"/>
              <a:cs typeface="+mn-cs"/>
            </a:rPr>
            <a:t>To establish skin to skin contact after delivery in low </a:t>
          </a:r>
          <a:r>
            <a:rPr lang="en-US" sz="2300" b="1" dirty="0" smtClean="0">
              <a:solidFill>
                <a:sysClr val="window" lastClr="FFFFFF"/>
              </a:solidFill>
              <a:latin typeface="Century Gothic"/>
              <a:ea typeface="+mn-ea"/>
              <a:cs typeface="+mn-cs"/>
            </a:rPr>
            <a:t>risk mothers </a:t>
          </a:r>
          <a:r>
            <a:rPr lang="en-US" sz="2300" b="1" dirty="0">
              <a:solidFill>
                <a:sysClr val="window" lastClr="FFFFFF"/>
              </a:solidFill>
              <a:latin typeface="Century Gothic"/>
              <a:ea typeface="+mn-ea"/>
              <a:cs typeface="+mn-cs"/>
            </a:rPr>
            <a:t>admitted in </a:t>
          </a:r>
          <a:r>
            <a:rPr lang="en-US" sz="2300" b="1" dirty="0" err="1" smtClean="0">
              <a:solidFill>
                <a:sysClr val="window" lastClr="FFFFFF"/>
              </a:solidFill>
              <a:latin typeface="Century Gothic"/>
              <a:ea typeface="+mn-ea"/>
              <a:cs typeface="+mn-cs"/>
            </a:rPr>
            <a:t>Labour</a:t>
          </a:r>
          <a:r>
            <a:rPr lang="en-US" sz="2300" b="1" dirty="0" smtClean="0">
              <a:solidFill>
                <a:sysClr val="window" lastClr="FFFFFF"/>
              </a:solidFill>
              <a:latin typeface="Century Gothic"/>
              <a:ea typeface="+mn-ea"/>
              <a:cs typeface="+mn-cs"/>
            </a:rPr>
            <a:t> Room</a:t>
          </a:r>
          <a:endParaRPr lang="en-IN" sz="2300" b="1" dirty="0">
            <a:solidFill>
              <a:sysClr val="window" lastClr="FFFFFF"/>
            </a:solidFill>
            <a:latin typeface="Century Gothic"/>
            <a:ea typeface="+mn-ea"/>
            <a:cs typeface="+mn-cs"/>
          </a:endParaRPr>
        </a:p>
      </dgm:t>
    </dgm:pt>
    <dgm:pt modelId="{A7D362CD-3D83-4225-A334-2DA97F8102EA}" type="parTrans" cxnId="{DF550E8D-B93E-4E47-9E11-C53DE768E6B2}">
      <dgm:prSet/>
      <dgm:spPr/>
      <dgm:t>
        <a:bodyPr/>
        <a:lstStyle/>
        <a:p>
          <a:endParaRPr lang="en-IN"/>
        </a:p>
      </dgm:t>
    </dgm:pt>
    <dgm:pt modelId="{15FDDEBB-9856-43D7-8E4D-E32BB44B961E}" type="sibTrans" cxnId="{DF550E8D-B93E-4E47-9E11-C53DE768E6B2}">
      <dgm:prSet/>
      <dgm:spPr/>
      <dgm:t>
        <a:bodyPr/>
        <a:lstStyle/>
        <a:p>
          <a:endParaRPr lang="en-IN"/>
        </a:p>
      </dgm:t>
    </dgm:pt>
    <dgm:pt modelId="{FD07C31F-8051-401A-94C7-63ACA6F03946}" type="pres">
      <dgm:prSet presAssocID="{4B757838-D481-49C1-A8EB-30FB72B348D7}" presName="linear" presStyleCnt="0">
        <dgm:presLayoutVars>
          <dgm:animLvl val="lvl"/>
          <dgm:resizeHandles val="exact"/>
        </dgm:presLayoutVars>
      </dgm:prSet>
      <dgm:spPr/>
      <dgm:t>
        <a:bodyPr/>
        <a:lstStyle/>
        <a:p>
          <a:endParaRPr lang="en-US"/>
        </a:p>
      </dgm:t>
    </dgm:pt>
    <dgm:pt modelId="{9237024F-FE16-49AA-A8B0-CF9EE749F2F5}" type="pres">
      <dgm:prSet presAssocID="{1111E0AE-42DE-487B-BF4A-A4ED72D3B75E}" presName="parentText" presStyleLbl="node1" presStyleIdx="0" presStyleCnt="1">
        <dgm:presLayoutVars>
          <dgm:chMax val="0"/>
          <dgm:bulletEnabled val="1"/>
        </dgm:presLayoutVars>
      </dgm:prSet>
      <dgm:spPr/>
      <dgm:t>
        <a:bodyPr/>
        <a:lstStyle/>
        <a:p>
          <a:endParaRPr lang="en-US"/>
        </a:p>
      </dgm:t>
    </dgm:pt>
  </dgm:ptLst>
  <dgm:cxnLst>
    <dgm:cxn modelId="{7BE49C95-729C-44E0-A5BA-B84DF0AAD551}" type="presOf" srcId="{4B757838-D481-49C1-A8EB-30FB72B348D7}" destId="{FD07C31F-8051-401A-94C7-63ACA6F03946}" srcOrd="0" destOrd="0" presId="urn:microsoft.com/office/officeart/2005/8/layout/vList2"/>
    <dgm:cxn modelId="{DF550E8D-B93E-4E47-9E11-C53DE768E6B2}" srcId="{4B757838-D481-49C1-A8EB-30FB72B348D7}" destId="{1111E0AE-42DE-487B-BF4A-A4ED72D3B75E}" srcOrd="0" destOrd="0" parTransId="{A7D362CD-3D83-4225-A334-2DA97F8102EA}" sibTransId="{15FDDEBB-9856-43D7-8E4D-E32BB44B961E}"/>
    <dgm:cxn modelId="{457946F6-B47A-4754-A06B-856CDD6186A2}" type="presOf" srcId="{1111E0AE-42DE-487B-BF4A-A4ED72D3B75E}" destId="{9237024F-FE16-49AA-A8B0-CF9EE749F2F5}" srcOrd="0" destOrd="0" presId="urn:microsoft.com/office/officeart/2005/8/layout/vList2"/>
    <dgm:cxn modelId="{200C64D6-02A1-45B9-AC5C-3363BEF0E628}" type="presParOf" srcId="{FD07C31F-8051-401A-94C7-63ACA6F03946}" destId="{9237024F-FE16-49AA-A8B0-CF9EE749F2F5}"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547413-B002-47BB-9562-7B277DF4758B}"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IN"/>
        </a:p>
      </dgm:t>
    </dgm:pt>
    <dgm:pt modelId="{0757A710-2183-4035-81B1-DBB99CD2D5D8}">
      <dgm:prSet custT="1"/>
      <dgm:spPr>
        <a:xfrm>
          <a:off x="0" y="500596"/>
          <a:ext cx="9131071" cy="1292850"/>
        </a:xfrm>
        <a:prstGeom prst="roundRect">
          <a:avLst/>
        </a:prstGeom>
        <a:solidFill>
          <a:srgbClr val="DE7E18">
            <a:hueOff val="0"/>
            <a:satOff val="0"/>
            <a:lumOff val="0"/>
            <a:alphaOff val="0"/>
          </a:srgbClr>
        </a:solidFill>
        <a:ln w="15875" cap="rnd" cmpd="sng" algn="ctr">
          <a:solidFill>
            <a:sysClr val="window" lastClr="FFFFFF">
              <a:hueOff val="0"/>
              <a:satOff val="0"/>
              <a:lumOff val="0"/>
              <a:alphaOff val="0"/>
            </a:sysClr>
          </a:solidFill>
          <a:prstDash val="solid"/>
        </a:ln>
        <a:effectLst/>
      </dgm:spPr>
      <dgm:t>
        <a:bodyPr/>
        <a:lstStyle/>
        <a:p>
          <a:pPr rtl="0"/>
          <a:r>
            <a:rPr lang="en-US" sz="2300" b="1" dirty="0">
              <a:solidFill>
                <a:sysClr val="window" lastClr="FFFFFF"/>
              </a:solidFill>
              <a:latin typeface="Century Gothic"/>
              <a:ea typeface="+mn-ea"/>
              <a:cs typeface="+mn-cs"/>
            </a:rPr>
            <a:t>To establish skin to skin contact immediately after delivery for at least one hour </a:t>
          </a:r>
          <a:r>
            <a:rPr lang="en-US" sz="2300" b="1" dirty="0" smtClean="0">
              <a:solidFill>
                <a:sysClr val="window" lastClr="FFFFFF"/>
              </a:solidFill>
              <a:latin typeface="Century Gothic"/>
              <a:ea typeface="+mn-ea"/>
              <a:cs typeface="+mn-cs"/>
            </a:rPr>
            <a:t>from 0% to 25</a:t>
          </a:r>
          <a:r>
            <a:rPr lang="en-US" sz="2300" b="1" dirty="0">
              <a:solidFill>
                <a:sysClr val="window" lastClr="FFFFFF"/>
              </a:solidFill>
              <a:latin typeface="Century Gothic"/>
              <a:ea typeface="+mn-ea"/>
              <a:cs typeface="+mn-cs"/>
            </a:rPr>
            <a:t>% </a:t>
          </a:r>
          <a:r>
            <a:rPr lang="en-US" sz="2300" b="1" dirty="0" smtClean="0">
              <a:solidFill>
                <a:sysClr val="window" lastClr="FFFFFF"/>
              </a:solidFill>
              <a:latin typeface="Century Gothic"/>
              <a:ea typeface="+mn-ea"/>
              <a:cs typeface="+mn-cs"/>
            </a:rPr>
            <a:t>within </a:t>
          </a:r>
          <a:r>
            <a:rPr lang="en-US" sz="2300" b="1" dirty="0">
              <a:solidFill>
                <a:sysClr val="window" lastClr="FFFFFF"/>
              </a:solidFill>
              <a:latin typeface="Century Gothic"/>
              <a:ea typeface="+mn-ea"/>
              <a:cs typeface="+mn-cs"/>
            </a:rPr>
            <a:t>two </a:t>
          </a:r>
          <a:r>
            <a:rPr lang="en-US" sz="2300" b="1" dirty="0" smtClean="0">
              <a:solidFill>
                <a:sysClr val="window" lastClr="FFFFFF"/>
              </a:solidFill>
              <a:latin typeface="Century Gothic"/>
              <a:ea typeface="+mn-ea"/>
              <a:cs typeface="+mn-cs"/>
            </a:rPr>
            <a:t>weeks for newborns of </a:t>
          </a:r>
          <a:r>
            <a:rPr lang="en-US" sz="2300" b="1" dirty="0">
              <a:solidFill>
                <a:sysClr val="window" lastClr="FFFFFF"/>
              </a:solidFill>
              <a:latin typeface="Century Gothic"/>
              <a:ea typeface="+mn-ea"/>
              <a:cs typeface="+mn-cs"/>
            </a:rPr>
            <a:t>low risk mothers admitted in </a:t>
          </a:r>
          <a:r>
            <a:rPr lang="en-US" sz="2300" b="1" dirty="0" err="1">
              <a:solidFill>
                <a:sysClr val="window" lastClr="FFFFFF"/>
              </a:solidFill>
              <a:latin typeface="Century Gothic"/>
              <a:ea typeface="+mn-ea"/>
              <a:cs typeface="+mn-cs"/>
            </a:rPr>
            <a:t>Labour</a:t>
          </a:r>
          <a:r>
            <a:rPr lang="en-US" sz="2300" b="1" dirty="0">
              <a:solidFill>
                <a:sysClr val="window" lastClr="FFFFFF"/>
              </a:solidFill>
              <a:latin typeface="Century Gothic"/>
              <a:ea typeface="+mn-ea"/>
              <a:cs typeface="+mn-cs"/>
            </a:rPr>
            <a:t> </a:t>
          </a:r>
          <a:r>
            <a:rPr lang="en-US" sz="2300" b="1" dirty="0" smtClean="0">
              <a:solidFill>
                <a:sysClr val="window" lastClr="FFFFFF"/>
              </a:solidFill>
              <a:latin typeface="Century Gothic"/>
              <a:ea typeface="+mn-ea"/>
              <a:cs typeface="+mn-cs"/>
            </a:rPr>
            <a:t>Room</a:t>
          </a:r>
          <a:endParaRPr lang="en-IN" sz="2300" b="1" dirty="0">
            <a:solidFill>
              <a:sysClr val="window" lastClr="FFFFFF"/>
            </a:solidFill>
            <a:latin typeface="Century Gothic"/>
            <a:ea typeface="+mn-ea"/>
            <a:cs typeface="+mn-cs"/>
          </a:endParaRPr>
        </a:p>
      </dgm:t>
    </dgm:pt>
    <dgm:pt modelId="{9EC2E84A-C1EE-4A6F-88A9-3B0BA2DB83DE}" type="parTrans" cxnId="{E357F8E7-B965-4EAE-A239-8A16ECE3FC9C}">
      <dgm:prSet/>
      <dgm:spPr/>
      <dgm:t>
        <a:bodyPr/>
        <a:lstStyle/>
        <a:p>
          <a:endParaRPr lang="en-IN"/>
        </a:p>
      </dgm:t>
    </dgm:pt>
    <dgm:pt modelId="{6AF76466-34E9-4716-8C8C-E5D950329A95}" type="sibTrans" cxnId="{E357F8E7-B965-4EAE-A239-8A16ECE3FC9C}">
      <dgm:prSet/>
      <dgm:spPr/>
      <dgm:t>
        <a:bodyPr/>
        <a:lstStyle/>
        <a:p>
          <a:endParaRPr lang="en-IN"/>
        </a:p>
      </dgm:t>
    </dgm:pt>
    <dgm:pt modelId="{033A74EB-7240-4493-B0D0-7B56930BDDF9}" type="pres">
      <dgm:prSet presAssocID="{FE547413-B002-47BB-9562-7B277DF4758B}" presName="linear" presStyleCnt="0">
        <dgm:presLayoutVars>
          <dgm:animLvl val="lvl"/>
          <dgm:resizeHandles val="exact"/>
        </dgm:presLayoutVars>
      </dgm:prSet>
      <dgm:spPr/>
      <dgm:t>
        <a:bodyPr/>
        <a:lstStyle/>
        <a:p>
          <a:endParaRPr lang="en-US"/>
        </a:p>
      </dgm:t>
    </dgm:pt>
    <dgm:pt modelId="{7E08F834-E8CA-49B5-8F49-76B9E481340B}" type="pres">
      <dgm:prSet presAssocID="{0757A710-2183-4035-81B1-DBB99CD2D5D8}" presName="parentText" presStyleLbl="node1" presStyleIdx="0" presStyleCnt="1" custLinFactNeighborX="518" custLinFactNeighborY="3258">
        <dgm:presLayoutVars>
          <dgm:chMax val="0"/>
          <dgm:bulletEnabled val="1"/>
        </dgm:presLayoutVars>
      </dgm:prSet>
      <dgm:spPr/>
      <dgm:t>
        <a:bodyPr/>
        <a:lstStyle/>
        <a:p>
          <a:endParaRPr lang="en-US"/>
        </a:p>
      </dgm:t>
    </dgm:pt>
  </dgm:ptLst>
  <dgm:cxnLst>
    <dgm:cxn modelId="{E357F8E7-B965-4EAE-A239-8A16ECE3FC9C}" srcId="{FE547413-B002-47BB-9562-7B277DF4758B}" destId="{0757A710-2183-4035-81B1-DBB99CD2D5D8}" srcOrd="0" destOrd="0" parTransId="{9EC2E84A-C1EE-4A6F-88A9-3B0BA2DB83DE}" sibTransId="{6AF76466-34E9-4716-8C8C-E5D950329A95}"/>
    <dgm:cxn modelId="{5D59C3D8-0DFA-444C-AE0A-3490D929080A}" type="presOf" srcId="{FE547413-B002-47BB-9562-7B277DF4758B}" destId="{033A74EB-7240-4493-B0D0-7B56930BDDF9}" srcOrd="0" destOrd="0" presId="urn:microsoft.com/office/officeart/2005/8/layout/vList2"/>
    <dgm:cxn modelId="{C60E55C5-2B38-450A-B6DB-5076F7340EAA}" type="presOf" srcId="{0757A710-2183-4035-81B1-DBB99CD2D5D8}" destId="{7E08F834-E8CA-49B5-8F49-76B9E481340B}" srcOrd="0" destOrd="0" presId="urn:microsoft.com/office/officeart/2005/8/layout/vList2"/>
    <dgm:cxn modelId="{26AE392A-8CA1-41A7-8B29-ED2B2011D619}" type="presParOf" srcId="{033A74EB-7240-4493-B0D0-7B56930BDDF9}" destId="{7E08F834-E8CA-49B5-8F49-76B9E481340B}"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B3121A-76DC-4508-A7C9-A60A274BBD07}" type="doc">
      <dgm:prSet loTypeId="urn:microsoft.com/office/officeart/2005/8/layout/process3" loCatId="process" qsTypeId="urn:microsoft.com/office/officeart/2005/8/quickstyle/simple1" qsCatId="simple" csTypeId="urn:microsoft.com/office/officeart/2005/8/colors/accent5_2" csCatId="accent5" phldr="1"/>
      <dgm:spPr/>
      <dgm:t>
        <a:bodyPr/>
        <a:lstStyle/>
        <a:p>
          <a:endParaRPr lang="en-US"/>
        </a:p>
      </dgm:t>
    </dgm:pt>
    <dgm:pt modelId="{769CF09E-4D24-4A10-B57B-0331E649F7AD}">
      <dgm:prSet phldrT="[Text]" custT="1"/>
      <dgm:spPr/>
      <dgm:t>
        <a:bodyPr/>
        <a:lstStyle/>
        <a:p>
          <a:r>
            <a:rPr lang="en-US" sz="2400" b="1" dirty="0" smtClean="0"/>
            <a:t>DENOMINATOR</a:t>
          </a:r>
          <a:endParaRPr lang="en-US" sz="2000" b="1" dirty="0"/>
        </a:p>
      </dgm:t>
    </dgm:pt>
    <dgm:pt modelId="{43FE66A3-8191-4975-A382-2F436E455FC1}" type="parTrans" cxnId="{12B7851E-A8EF-4C67-85A6-8FC50D196449}">
      <dgm:prSet/>
      <dgm:spPr/>
      <dgm:t>
        <a:bodyPr/>
        <a:lstStyle/>
        <a:p>
          <a:endParaRPr lang="en-US" b="1">
            <a:solidFill>
              <a:schemeClr val="tx1"/>
            </a:solidFill>
          </a:endParaRPr>
        </a:p>
      </dgm:t>
    </dgm:pt>
    <dgm:pt modelId="{6F592B55-E5F7-463B-A39E-7258F9EBB5B2}" type="sibTrans" cxnId="{12B7851E-A8EF-4C67-85A6-8FC50D196449}">
      <dgm:prSet custT="1"/>
      <dgm:spPr/>
      <dgm:t>
        <a:bodyPr/>
        <a:lstStyle/>
        <a:p>
          <a:endParaRPr lang="en-US" sz="2000" b="1">
            <a:solidFill>
              <a:schemeClr val="tx1"/>
            </a:solidFill>
          </a:endParaRPr>
        </a:p>
      </dgm:t>
    </dgm:pt>
    <dgm:pt modelId="{59B156BA-481B-49CD-A86C-D6F9D787FF68}">
      <dgm:prSet phldrT="[Text]" custT="1"/>
      <dgm:spPr/>
      <dgm:t>
        <a:bodyPr/>
        <a:lstStyle/>
        <a:p>
          <a:r>
            <a:rPr lang="en-US" sz="2000" b="1" smtClean="0"/>
            <a:t>Number of women delivering in hospital</a:t>
          </a:r>
          <a:endParaRPr lang="en-US" sz="2000" b="1" dirty="0"/>
        </a:p>
      </dgm:t>
    </dgm:pt>
    <dgm:pt modelId="{64270972-7BB4-472C-889A-C97978C46222}" type="parTrans" cxnId="{C6606988-FDE3-47F7-AF6D-A0161EEBC05D}">
      <dgm:prSet/>
      <dgm:spPr/>
      <dgm:t>
        <a:bodyPr/>
        <a:lstStyle/>
        <a:p>
          <a:endParaRPr lang="en-US" b="1">
            <a:solidFill>
              <a:schemeClr val="tx1"/>
            </a:solidFill>
          </a:endParaRPr>
        </a:p>
      </dgm:t>
    </dgm:pt>
    <dgm:pt modelId="{94C4C21A-FF61-4C14-AC5C-A0F880DCDF98}" type="sibTrans" cxnId="{C6606988-FDE3-47F7-AF6D-A0161EEBC05D}">
      <dgm:prSet/>
      <dgm:spPr/>
      <dgm:t>
        <a:bodyPr/>
        <a:lstStyle/>
        <a:p>
          <a:endParaRPr lang="en-US" b="1">
            <a:solidFill>
              <a:schemeClr val="tx1"/>
            </a:solidFill>
          </a:endParaRPr>
        </a:p>
      </dgm:t>
    </dgm:pt>
    <dgm:pt modelId="{267FF777-6525-40C0-9B2E-EF1E73F0633B}">
      <dgm:prSet phldrT="[Text]" custT="1"/>
      <dgm:spPr/>
      <dgm:t>
        <a:bodyPr/>
        <a:lstStyle/>
        <a:p>
          <a:r>
            <a:rPr lang="en-US" sz="2400" b="1" smtClean="0"/>
            <a:t>PROCESS</a:t>
          </a:r>
          <a:endParaRPr lang="en-US" sz="2000" b="1" dirty="0"/>
        </a:p>
      </dgm:t>
    </dgm:pt>
    <dgm:pt modelId="{7BD9260C-22C1-42BC-AE36-DE371F64CA08}" type="parTrans" cxnId="{4E2D13EC-F5DF-4C72-BA98-9A62482653CD}">
      <dgm:prSet/>
      <dgm:spPr/>
      <dgm:t>
        <a:bodyPr/>
        <a:lstStyle/>
        <a:p>
          <a:endParaRPr lang="en-US" b="1">
            <a:solidFill>
              <a:schemeClr val="tx1"/>
            </a:solidFill>
          </a:endParaRPr>
        </a:p>
      </dgm:t>
    </dgm:pt>
    <dgm:pt modelId="{8958ED23-63B5-46D0-9C43-6F031133F8FB}" type="sibTrans" cxnId="{4E2D13EC-F5DF-4C72-BA98-9A62482653CD}">
      <dgm:prSet custT="1"/>
      <dgm:spPr/>
      <dgm:t>
        <a:bodyPr/>
        <a:lstStyle/>
        <a:p>
          <a:endParaRPr lang="en-US" sz="2000" b="1">
            <a:solidFill>
              <a:schemeClr val="tx1"/>
            </a:solidFill>
          </a:endParaRPr>
        </a:p>
      </dgm:t>
    </dgm:pt>
    <dgm:pt modelId="{8C62BFC2-F087-4D98-BE77-86EB0748668C}">
      <dgm:prSet phldrT="[Text]" custT="1"/>
      <dgm:spPr/>
      <dgm:t>
        <a:bodyPr/>
        <a:lstStyle/>
        <a:p>
          <a:r>
            <a:rPr lang="en-US" sz="2000" b="1" smtClean="0"/>
            <a:t>Percentage of women receiving Inj. Oxytocin within 1 min of delivery</a:t>
          </a:r>
          <a:endParaRPr lang="en-US" sz="2000" b="1" dirty="0"/>
        </a:p>
      </dgm:t>
    </dgm:pt>
    <dgm:pt modelId="{5E0248CA-63B0-46A6-9719-55E2AC1D5DE7}" type="parTrans" cxnId="{AC539FA6-BFB9-43FE-848A-5187F83B3766}">
      <dgm:prSet/>
      <dgm:spPr/>
      <dgm:t>
        <a:bodyPr/>
        <a:lstStyle/>
        <a:p>
          <a:endParaRPr lang="en-US" b="1">
            <a:solidFill>
              <a:schemeClr val="tx1"/>
            </a:solidFill>
          </a:endParaRPr>
        </a:p>
      </dgm:t>
    </dgm:pt>
    <dgm:pt modelId="{0DE4B2DA-1E53-4750-98C7-24EB6AC5DB7E}" type="sibTrans" cxnId="{AC539FA6-BFB9-43FE-848A-5187F83B3766}">
      <dgm:prSet/>
      <dgm:spPr/>
      <dgm:t>
        <a:bodyPr/>
        <a:lstStyle/>
        <a:p>
          <a:endParaRPr lang="en-US" b="1">
            <a:solidFill>
              <a:schemeClr val="tx1"/>
            </a:solidFill>
          </a:endParaRPr>
        </a:p>
      </dgm:t>
    </dgm:pt>
    <dgm:pt modelId="{EB163F50-53B2-4FD1-8708-D2F3866F9679}">
      <dgm:prSet phldrT="[Text]" custT="1"/>
      <dgm:spPr/>
      <dgm:t>
        <a:bodyPr/>
        <a:lstStyle/>
        <a:p>
          <a:r>
            <a:rPr lang="en-US" sz="2400" b="1" smtClean="0"/>
            <a:t>OUTCOME</a:t>
          </a:r>
          <a:endParaRPr lang="en-US" sz="2000" b="1" dirty="0"/>
        </a:p>
      </dgm:t>
    </dgm:pt>
    <dgm:pt modelId="{F099D1EB-ABF6-4D99-BB66-9E8ECEBC2486}" type="parTrans" cxnId="{908B5323-64A1-4DD0-8A68-4E748684677B}">
      <dgm:prSet/>
      <dgm:spPr/>
      <dgm:t>
        <a:bodyPr/>
        <a:lstStyle/>
        <a:p>
          <a:endParaRPr lang="en-US" b="1">
            <a:solidFill>
              <a:schemeClr val="tx1"/>
            </a:solidFill>
          </a:endParaRPr>
        </a:p>
      </dgm:t>
    </dgm:pt>
    <dgm:pt modelId="{EB24E031-31DC-4603-9365-18CE2071B088}" type="sibTrans" cxnId="{908B5323-64A1-4DD0-8A68-4E748684677B}">
      <dgm:prSet/>
      <dgm:spPr/>
      <dgm:t>
        <a:bodyPr/>
        <a:lstStyle/>
        <a:p>
          <a:endParaRPr lang="en-US" b="1">
            <a:solidFill>
              <a:schemeClr val="tx1"/>
            </a:solidFill>
          </a:endParaRPr>
        </a:p>
      </dgm:t>
    </dgm:pt>
    <dgm:pt modelId="{FEDBADA6-96B8-4682-81CD-205D3AC39686}">
      <dgm:prSet phldrT="[Text]" custT="1"/>
      <dgm:spPr/>
      <dgm:t>
        <a:bodyPr/>
        <a:lstStyle/>
        <a:p>
          <a:r>
            <a:rPr lang="en-US" sz="2000" b="1" smtClean="0"/>
            <a:t>Percentage of women with post-partum haemorrhage</a:t>
          </a:r>
          <a:endParaRPr lang="en-US" sz="2000" b="1" dirty="0"/>
        </a:p>
      </dgm:t>
    </dgm:pt>
    <dgm:pt modelId="{3C426CDF-D25F-4C51-A773-552B0FFA7639}" type="parTrans" cxnId="{0060227F-4B74-4391-A57E-4D0E617159CD}">
      <dgm:prSet/>
      <dgm:spPr/>
      <dgm:t>
        <a:bodyPr/>
        <a:lstStyle/>
        <a:p>
          <a:endParaRPr lang="en-US" b="1">
            <a:solidFill>
              <a:schemeClr val="tx1"/>
            </a:solidFill>
          </a:endParaRPr>
        </a:p>
      </dgm:t>
    </dgm:pt>
    <dgm:pt modelId="{0940E53E-CD07-4FCF-8BFE-A75AA90FBD25}" type="sibTrans" cxnId="{0060227F-4B74-4391-A57E-4D0E617159CD}">
      <dgm:prSet/>
      <dgm:spPr/>
      <dgm:t>
        <a:bodyPr/>
        <a:lstStyle/>
        <a:p>
          <a:endParaRPr lang="en-US" b="1">
            <a:solidFill>
              <a:schemeClr val="tx1"/>
            </a:solidFill>
          </a:endParaRPr>
        </a:p>
      </dgm:t>
    </dgm:pt>
    <dgm:pt modelId="{415ECE2C-D344-4FBB-9D8A-A4E128F301C8}" type="pres">
      <dgm:prSet presAssocID="{A0B3121A-76DC-4508-A7C9-A60A274BBD07}" presName="linearFlow" presStyleCnt="0">
        <dgm:presLayoutVars>
          <dgm:dir/>
          <dgm:animLvl val="lvl"/>
          <dgm:resizeHandles val="exact"/>
        </dgm:presLayoutVars>
      </dgm:prSet>
      <dgm:spPr/>
      <dgm:t>
        <a:bodyPr/>
        <a:lstStyle/>
        <a:p>
          <a:endParaRPr lang="en-US"/>
        </a:p>
      </dgm:t>
    </dgm:pt>
    <dgm:pt modelId="{D559AE85-9A04-41DE-B27A-89CC4AE7CAF8}" type="pres">
      <dgm:prSet presAssocID="{769CF09E-4D24-4A10-B57B-0331E649F7AD}" presName="composite" presStyleCnt="0"/>
      <dgm:spPr/>
      <dgm:t>
        <a:bodyPr/>
        <a:lstStyle/>
        <a:p>
          <a:endParaRPr lang="en-US"/>
        </a:p>
      </dgm:t>
    </dgm:pt>
    <dgm:pt modelId="{71A7AEED-A24D-4FA7-88EC-952A3CBDF4C3}" type="pres">
      <dgm:prSet presAssocID="{769CF09E-4D24-4A10-B57B-0331E649F7AD}" presName="parTx" presStyleLbl="node1" presStyleIdx="0" presStyleCnt="3">
        <dgm:presLayoutVars>
          <dgm:chMax val="0"/>
          <dgm:chPref val="0"/>
          <dgm:bulletEnabled val="1"/>
        </dgm:presLayoutVars>
      </dgm:prSet>
      <dgm:spPr/>
      <dgm:t>
        <a:bodyPr/>
        <a:lstStyle/>
        <a:p>
          <a:endParaRPr lang="en-US"/>
        </a:p>
      </dgm:t>
    </dgm:pt>
    <dgm:pt modelId="{5A34CA0E-518B-4168-B6DC-A7706D9B2D63}" type="pres">
      <dgm:prSet presAssocID="{769CF09E-4D24-4A10-B57B-0331E649F7AD}" presName="parSh" presStyleLbl="node1" presStyleIdx="0" presStyleCnt="3"/>
      <dgm:spPr/>
      <dgm:t>
        <a:bodyPr/>
        <a:lstStyle/>
        <a:p>
          <a:endParaRPr lang="en-US"/>
        </a:p>
      </dgm:t>
    </dgm:pt>
    <dgm:pt modelId="{D41A2CF3-E8A7-4E48-A274-2A483E964608}" type="pres">
      <dgm:prSet presAssocID="{769CF09E-4D24-4A10-B57B-0331E649F7AD}" presName="desTx" presStyleLbl="fgAcc1" presStyleIdx="0" presStyleCnt="3" custScaleY="135546">
        <dgm:presLayoutVars>
          <dgm:bulletEnabled val="1"/>
        </dgm:presLayoutVars>
      </dgm:prSet>
      <dgm:spPr/>
      <dgm:t>
        <a:bodyPr/>
        <a:lstStyle/>
        <a:p>
          <a:endParaRPr lang="en-US"/>
        </a:p>
      </dgm:t>
    </dgm:pt>
    <dgm:pt modelId="{121D0C9F-30F1-49B6-A8CD-84525172C137}" type="pres">
      <dgm:prSet presAssocID="{6F592B55-E5F7-463B-A39E-7258F9EBB5B2}" presName="sibTrans" presStyleLbl="sibTrans2D1" presStyleIdx="0" presStyleCnt="2"/>
      <dgm:spPr/>
      <dgm:t>
        <a:bodyPr/>
        <a:lstStyle/>
        <a:p>
          <a:endParaRPr lang="en-US"/>
        </a:p>
      </dgm:t>
    </dgm:pt>
    <dgm:pt modelId="{75FF2FC3-E9F9-44F1-A6D0-75A05918B9ED}" type="pres">
      <dgm:prSet presAssocID="{6F592B55-E5F7-463B-A39E-7258F9EBB5B2}" presName="connTx" presStyleLbl="sibTrans2D1" presStyleIdx="0" presStyleCnt="2"/>
      <dgm:spPr/>
      <dgm:t>
        <a:bodyPr/>
        <a:lstStyle/>
        <a:p>
          <a:endParaRPr lang="en-US"/>
        </a:p>
      </dgm:t>
    </dgm:pt>
    <dgm:pt modelId="{12E85637-1188-43A6-A726-54FEA572F9C9}" type="pres">
      <dgm:prSet presAssocID="{267FF777-6525-40C0-9B2E-EF1E73F0633B}" presName="composite" presStyleCnt="0"/>
      <dgm:spPr/>
      <dgm:t>
        <a:bodyPr/>
        <a:lstStyle/>
        <a:p>
          <a:endParaRPr lang="en-US"/>
        </a:p>
      </dgm:t>
    </dgm:pt>
    <dgm:pt modelId="{70D76A18-1E62-4AF6-98C5-40755CF4089A}" type="pres">
      <dgm:prSet presAssocID="{267FF777-6525-40C0-9B2E-EF1E73F0633B}" presName="parTx" presStyleLbl="node1" presStyleIdx="0" presStyleCnt="3">
        <dgm:presLayoutVars>
          <dgm:chMax val="0"/>
          <dgm:chPref val="0"/>
          <dgm:bulletEnabled val="1"/>
        </dgm:presLayoutVars>
      </dgm:prSet>
      <dgm:spPr/>
      <dgm:t>
        <a:bodyPr/>
        <a:lstStyle/>
        <a:p>
          <a:endParaRPr lang="en-US"/>
        </a:p>
      </dgm:t>
    </dgm:pt>
    <dgm:pt modelId="{727CFC90-4A3A-4520-A28F-9A708D744F94}" type="pres">
      <dgm:prSet presAssocID="{267FF777-6525-40C0-9B2E-EF1E73F0633B}" presName="parSh" presStyleLbl="node1" presStyleIdx="1" presStyleCnt="3"/>
      <dgm:spPr/>
      <dgm:t>
        <a:bodyPr/>
        <a:lstStyle/>
        <a:p>
          <a:endParaRPr lang="en-US"/>
        </a:p>
      </dgm:t>
    </dgm:pt>
    <dgm:pt modelId="{51F93646-B3EC-4DD7-ACED-E579EA47A2C7}" type="pres">
      <dgm:prSet presAssocID="{267FF777-6525-40C0-9B2E-EF1E73F0633B}" presName="desTx" presStyleLbl="fgAcc1" presStyleIdx="1" presStyleCnt="3" custScaleY="135546">
        <dgm:presLayoutVars>
          <dgm:bulletEnabled val="1"/>
        </dgm:presLayoutVars>
      </dgm:prSet>
      <dgm:spPr/>
      <dgm:t>
        <a:bodyPr/>
        <a:lstStyle/>
        <a:p>
          <a:endParaRPr lang="en-US"/>
        </a:p>
      </dgm:t>
    </dgm:pt>
    <dgm:pt modelId="{57B1921B-CA1F-4EAB-97D0-33134ED66FD3}" type="pres">
      <dgm:prSet presAssocID="{8958ED23-63B5-46D0-9C43-6F031133F8FB}" presName="sibTrans" presStyleLbl="sibTrans2D1" presStyleIdx="1" presStyleCnt="2"/>
      <dgm:spPr/>
      <dgm:t>
        <a:bodyPr/>
        <a:lstStyle/>
        <a:p>
          <a:endParaRPr lang="en-US"/>
        </a:p>
      </dgm:t>
    </dgm:pt>
    <dgm:pt modelId="{0FBB12CE-1BBF-49EC-A04B-8451AC8EDF5B}" type="pres">
      <dgm:prSet presAssocID="{8958ED23-63B5-46D0-9C43-6F031133F8FB}" presName="connTx" presStyleLbl="sibTrans2D1" presStyleIdx="1" presStyleCnt="2"/>
      <dgm:spPr/>
      <dgm:t>
        <a:bodyPr/>
        <a:lstStyle/>
        <a:p>
          <a:endParaRPr lang="en-US"/>
        </a:p>
      </dgm:t>
    </dgm:pt>
    <dgm:pt modelId="{425681FD-43F3-4CA8-9FB7-4E2B44C31F57}" type="pres">
      <dgm:prSet presAssocID="{EB163F50-53B2-4FD1-8708-D2F3866F9679}" presName="composite" presStyleCnt="0"/>
      <dgm:spPr/>
      <dgm:t>
        <a:bodyPr/>
        <a:lstStyle/>
        <a:p>
          <a:endParaRPr lang="en-US"/>
        </a:p>
      </dgm:t>
    </dgm:pt>
    <dgm:pt modelId="{B7F9A172-9F53-4748-BD8D-40ECD63FA052}" type="pres">
      <dgm:prSet presAssocID="{EB163F50-53B2-4FD1-8708-D2F3866F9679}" presName="parTx" presStyleLbl="node1" presStyleIdx="1" presStyleCnt="3">
        <dgm:presLayoutVars>
          <dgm:chMax val="0"/>
          <dgm:chPref val="0"/>
          <dgm:bulletEnabled val="1"/>
        </dgm:presLayoutVars>
      </dgm:prSet>
      <dgm:spPr/>
      <dgm:t>
        <a:bodyPr/>
        <a:lstStyle/>
        <a:p>
          <a:endParaRPr lang="en-US"/>
        </a:p>
      </dgm:t>
    </dgm:pt>
    <dgm:pt modelId="{F86B5665-F4F8-4E1A-A08A-FA68A81E54B7}" type="pres">
      <dgm:prSet presAssocID="{EB163F50-53B2-4FD1-8708-D2F3866F9679}" presName="parSh" presStyleLbl="node1" presStyleIdx="2" presStyleCnt="3"/>
      <dgm:spPr/>
      <dgm:t>
        <a:bodyPr/>
        <a:lstStyle/>
        <a:p>
          <a:endParaRPr lang="en-US"/>
        </a:p>
      </dgm:t>
    </dgm:pt>
    <dgm:pt modelId="{0B0D4AE4-A1A5-4A0A-8695-DBCF59FC28FE}" type="pres">
      <dgm:prSet presAssocID="{EB163F50-53B2-4FD1-8708-D2F3866F9679}" presName="desTx" presStyleLbl="fgAcc1" presStyleIdx="2" presStyleCnt="3" custScaleY="135546">
        <dgm:presLayoutVars>
          <dgm:bulletEnabled val="1"/>
        </dgm:presLayoutVars>
      </dgm:prSet>
      <dgm:spPr/>
      <dgm:t>
        <a:bodyPr/>
        <a:lstStyle/>
        <a:p>
          <a:endParaRPr lang="en-US"/>
        </a:p>
      </dgm:t>
    </dgm:pt>
  </dgm:ptLst>
  <dgm:cxnLst>
    <dgm:cxn modelId="{3259E620-F74B-4837-ADE8-4F5396D04F0A}" type="presOf" srcId="{769CF09E-4D24-4A10-B57B-0331E649F7AD}" destId="{71A7AEED-A24D-4FA7-88EC-952A3CBDF4C3}" srcOrd="0" destOrd="0" presId="urn:microsoft.com/office/officeart/2005/8/layout/process3"/>
    <dgm:cxn modelId="{0F74A927-45EB-40D0-9C20-A758ED102484}" type="presOf" srcId="{8C62BFC2-F087-4D98-BE77-86EB0748668C}" destId="{51F93646-B3EC-4DD7-ACED-E579EA47A2C7}" srcOrd="0" destOrd="0" presId="urn:microsoft.com/office/officeart/2005/8/layout/process3"/>
    <dgm:cxn modelId="{908B5323-64A1-4DD0-8A68-4E748684677B}" srcId="{A0B3121A-76DC-4508-A7C9-A60A274BBD07}" destId="{EB163F50-53B2-4FD1-8708-D2F3866F9679}" srcOrd="2" destOrd="0" parTransId="{F099D1EB-ABF6-4D99-BB66-9E8ECEBC2486}" sibTransId="{EB24E031-31DC-4603-9365-18CE2071B088}"/>
    <dgm:cxn modelId="{75A9AC08-B680-4917-B78B-F652E8CA4225}" type="presOf" srcId="{EB163F50-53B2-4FD1-8708-D2F3866F9679}" destId="{B7F9A172-9F53-4748-BD8D-40ECD63FA052}" srcOrd="0" destOrd="0" presId="urn:microsoft.com/office/officeart/2005/8/layout/process3"/>
    <dgm:cxn modelId="{54EF851F-D952-488B-94A8-783B561122BA}" type="presOf" srcId="{59B156BA-481B-49CD-A86C-D6F9D787FF68}" destId="{D41A2CF3-E8A7-4E48-A274-2A483E964608}" srcOrd="0" destOrd="0" presId="urn:microsoft.com/office/officeart/2005/8/layout/process3"/>
    <dgm:cxn modelId="{E8A092E1-05E7-44A3-A5FB-8CAACC6094DD}" type="presOf" srcId="{6F592B55-E5F7-463B-A39E-7258F9EBB5B2}" destId="{75FF2FC3-E9F9-44F1-A6D0-75A05918B9ED}" srcOrd="1" destOrd="0" presId="urn:microsoft.com/office/officeart/2005/8/layout/process3"/>
    <dgm:cxn modelId="{12B7851E-A8EF-4C67-85A6-8FC50D196449}" srcId="{A0B3121A-76DC-4508-A7C9-A60A274BBD07}" destId="{769CF09E-4D24-4A10-B57B-0331E649F7AD}" srcOrd="0" destOrd="0" parTransId="{43FE66A3-8191-4975-A382-2F436E455FC1}" sibTransId="{6F592B55-E5F7-463B-A39E-7258F9EBB5B2}"/>
    <dgm:cxn modelId="{AC539FA6-BFB9-43FE-848A-5187F83B3766}" srcId="{267FF777-6525-40C0-9B2E-EF1E73F0633B}" destId="{8C62BFC2-F087-4D98-BE77-86EB0748668C}" srcOrd="0" destOrd="0" parTransId="{5E0248CA-63B0-46A6-9719-55E2AC1D5DE7}" sibTransId="{0DE4B2DA-1E53-4750-98C7-24EB6AC5DB7E}"/>
    <dgm:cxn modelId="{4E2D13EC-F5DF-4C72-BA98-9A62482653CD}" srcId="{A0B3121A-76DC-4508-A7C9-A60A274BBD07}" destId="{267FF777-6525-40C0-9B2E-EF1E73F0633B}" srcOrd="1" destOrd="0" parTransId="{7BD9260C-22C1-42BC-AE36-DE371F64CA08}" sibTransId="{8958ED23-63B5-46D0-9C43-6F031133F8FB}"/>
    <dgm:cxn modelId="{A1322A6D-44EE-454D-8F13-B0E5DAD4AD85}" type="presOf" srcId="{769CF09E-4D24-4A10-B57B-0331E649F7AD}" destId="{5A34CA0E-518B-4168-B6DC-A7706D9B2D63}" srcOrd="1" destOrd="0" presId="urn:microsoft.com/office/officeart/2005/8/layout/process3"/>
    <dgm:cxn modelId="{0060227F-4B74-4391-A57E-4D0E617159CD}" srcId="{EB163F50-53B2-4FD1-8708-D2F3866F9679}" destId="{FEDBADA6-96B8-4682-81CD-205D3AC39686}" srcOrd="0" destOrd="0" parTransId="{3C426CDF-D25F-4C51-A773-552B0FFA7639}" sibTransId="{0940E53E-CD07-4FCF-8BFE-A75AA90FBD25}"/>
    <dgm:cxn modelId="{B22B2A12-68D3-4718-BC70-5348D07651AD}" type="presOf" srcId="{267FF777-6525-40C0-9B2E-EF1E73F0633B}" destId="{727CFC90-4A3A-4520-A28F-9A708D744F94}" srcOrd="1" destOrd="0" presId="urn:microsoft.com/office/officeart/2005/8/layout/process3"/>
    <dgm:cxn modelId="{C6606988-FDE3-47F7-AF6D-A0161EEBC05D}" srcId="{769CF09E-4D24-4A10-B57B-0331E649F7AD}" destId="{59B156BA-481B-49CD-A86C-D6F9D787FF68}" srcOrd="0" destOrd="0" parTransId="{64270972-7BB4-472C-889A-C97978C46222}" sibTransId="{94C4C21A-FF61-4C14-AC5C-A0F880DCDF98}"/>
    <dgm:cxn modelId="{08BE4A76-D225-4988-AFF8-DE297720E34B}" type="presOf" srcId="{FEDBADA6-96B8-4682-81CD-205D3AC39686}" destId="{0B0D4AE4-A1A5-4A0A-8695-DBCF59FC28FE}" srcOrd="0" destOrd="0" presId="urn:microsoft.com/office/officeart/2005/8/layout/process3"/>
    <dgm:cxn modelId="{09604718-75E1-47B1-BE70-65858E9D59E4}" type="presOf" srcId="{267FF777-6525-40C0-9B2E-EF1E73F0633B}" destId="{70D76A18-1E62-4AF6-98C5-40755CF4089A}" srcOrd="0" destOrd="0" presId="urn:microsoft.com/office/officeart/2005/8/layout/process3"/>
    <dgm:cxn modelId="{A60A7426-1638-4349-90F8-45DFF344E49D}" type="presOf" srcId="{A0B3121A-76DC-4508-A7C9-A60A274BBD07}" destId="{415ECE2C-D344-4FBB-9D8A-A4E128F301C8}" srcOrd="0" destOrd="0" presId="urn:microsoft.com/office/officeart/2005/8/layout/process3"/>
    <dgm:cxn modelId="{F4A2BA98-94A0-4FF0-BF7D-D60C214AD98F}" type="presOf" srcId="{6F592B55-E5F7-463B-A39E-7258F9EBB5B2}" destId="{121D0C9F-30F1-49B6-A8CD-84525172C137}" srcOrd="0" destOrd="0" presId="urn:microsoft.com/office/officeart/2005/8/layout/process3"/>
    <dgm:cxn modelId="{EE720621-12B8-4CE8-BAD6-990E6DC8190F}" type="presOf" srcId="{8958ED23-63B5-46D0-9C43-6F031133F8FB}" destId="{57B1921B-CA1F-4EAB-97D0-33134ED66FD3}" srcOrd="0" destOrd="0" presId="urn:microsoft.com/office/officeart/2005/8/layout/process3"/>
    <dgm:cxn modelId="{0DA3713C-BC27-4C21-A742-7A640D3B4DCD}" type="presOf" srcId="{EB163F50-53B2-4FD1-8708-D2F3866F9679}" destId="{F86B5665-F4F8-4E1A-A08A-FA68A81E54B7}" srcOrd="1" destOrd="0" presId="urn:microsoft.com/office/officeart/2005/8/layout/process3"/>
    <dgm:cxn modelId="{77439118-3B38-4EF7-98E1-756EBFE6992B}" type="presOf" srcId="{8958ED23-63B5-46D0-9C43-6F031133F8FB}" destId="{0FBB12CE-1BBF-49EC-A04B-8451AC8EDF5B}" srcOrd="1" destOrd="0" presId="urn:microsoft.com/office/officeart/2005/8/layout/process3"/>
    <dgm:cxn modelId="{1136B8C5-789A-448B-BEB9-9AC19DEE44C2}" type="presParOf" srcId="{415ECE2C-D344-4FBB-9D8A-A4E128F301C8}" destId="{D559AE85-9A04-41DE-B27A-89CC4AE7CAF8}" srcOrd="0" destOrd="0" presId="urn:microsoft.com/office/officeart/2005/8/layout/process3"/>
    <dgm:cxn modelId="{3148F746-CDC0-452F-83BC-FB73E474CBAD}" type="presParOf" srcId="{D559AE85-9A04-41DE-B27A-89CC4AE7CAF8}" destId="{71A7AEED-A24D-4FA7-88EC-952A3CBDF4C3}" srcOrd="0" destOrd="0" presId="urn:microsoft.com/office/officeart/2005/8/layout/process3"/>
    <dgm:cxn modelId="{00CD0B43-BD2D-462C-882A-1DD44929B751}" type="presParOf" srcId="{D559AE85-9A04-41DE-B27A-89CC4AE7CAF8}" destId="{5A34CA0E-518B-4168-B6DC-A7706D9B2D63}" srcOrd="1" destOrd="0" presId="urn:microsoft.com/office/officeart/2005/8/layout/process3"/>
    <dgm:cxn modelId="{B3928856-A68E-42C3-9C1F-97150A98A65A}" type="presParOf" srcId="{D559AE85-9A04-41DE-B27A-89CC4AE7CAF8}" destId="{D41A2CF3-E8A7-4E48-A274-2A483E964608}" srcOrd="2" destOrd="0" presId="urn:microsoft.com/office/officeart/2005/8/layout/process3"/>
    <dgm:cxn modelId="{5731CC77-F044-4053-A495-ACF1A7D9E594}" type="presParOf" srcId="{415ECE2C-D344-4FBB-9D8A-A4E128F301C8}" destId="{121D0C9F-30F1-49B6-A8CD-84525172C137}" srcOrd="1" destOrd="0" presId="urn:microsoft.com/office/officeart/2005/8/layout/process3"/>
    <dgm:cxn modelId="{B3252022-9203-4375-9438-311732AD3503}" type="presParOf" srcId="{121D0C9F-30F1-49B6-A8CD-84525172C137}" destId="{75FF2FC3-E9F9-44F1-A6D0-75A05918B9ED}" srcOrd="0" destOrd="0" presId="urn:microsoft.com/office/officeart/2005/8/layout/process3"/>
    <dgm:cxn modelId="{381A61B6-D345-45E5-9316-BCEEE869F344}" type="presParOf" srcId="{415ECE2C-D344-4FBB-9D8A-A4E128F301C8}" destId="{12E85637-1188-43A6-A726-54FEA572F9C9}" srcOrd="2" destOrd="0" presId="urn:microsoft.com/office/officeart/2005/8/layout/process3"/>
    <dgm:cxn modelId="{B06FA97E-9BE0-41AE-B2E7-7883EAB200DC}" type="presParOf" srcId="{12E85637-1188-43A6-A726-54FEA572F9C9}" destId="{70D76A18-1E62-4AF6-98C5-40755CF4089A}" srcOrd="0" destOrd="0" presId="urn:microsoft.com/office/officeart/2005/8/layout/process3"/>
    <dgm:cxn modelId="{616811D9-D87B-45D9-A8CB-87265739D0AC}" type="presParOf" srcId="{12E85637-1188-43A6-A726-54FEA572F9C9}" destId="{727CFC90-4A3A-4520-A28F-9A708D744F94}" srcOrd="1" destOrd="0" presId="urn:microsoft.com/office/officeart/2005/8/layout/process3"/>
    <dgm:cxn modelId="{78A5EACC-459B-479E-B211-3D3D582465F1}" type="presParOf" srcId="{12E85637-1188-43A6-A726-54FEA572F9C9}" destId="{51F93646-B3EC-4DD7-ACED-E579EA47A2C7}" srcOrd="2" destOrd="0" presId="urn:microsoft.com/office/officeart/2005/8/layout/process3"/>
    <dgm:cxn modelId="{B7534AFE-0F72-4FDE-9F3A-39AD2E890838}" type="presParOf" srcId="{415ECE2C-D344-4FBB-9D8A-A4E128F301C8}" destId="{57B1921B-CA1F-4EAB-97D0-33134ED66FD3}" srcOrd="3" destOrd="0" presId="urn:microsoft.com/office/officeart/2005/8/layout/process3"/>
    <dgm:cxn modelId="{5DC2F0FC-EBCA-41FB-A0F9-59E17E0A7347}" type="presParOf" srcId="{57B1921B-CA1F-4EAB-97D0-33134ED66FD3}" destId="{0FBB12CE-1BBF-49EC-A04B-8451AC8EDF5B}" srcOrd="0" destOrd="0" presId="urn:microsoft.com/office/officeart/2005/8/layout/process3"/>
    <dgm:cxn modelId="{E76D8BFC-2B27-4B31-9CA0-80F656790603}" type="presParOf" srcId="{415ECE2C-D344-4FBB-9D8A-A4E128F301C8}" destId="{425681FD-43F3-4CA8-9FB7-4E2B44C31F57}" srcOrd="4" destOrd="0" presId="urn:microsoft.com/office/officeart/2005/8/layout/process3"/>
    <dgm:cxn modelId="{35D892A8-5878-4FED-B7C9-F3F9490FC909}" type="presParOf" srcId="{425681FD-43F3-4CA8-9FB7-4E2B44C31F57}" destId="{B7F9A172-9F53-4748-BD8D-40ECD63FA052}" srcOrd="0" destOrd="0" presId="urn:microsoft.com/office/officeart/2005/8/layout/process3"/>
    <dgm:cxn modelId="{FDFB066D-1835-44B8-90D8-2BA2EA440D39}" type="presParOf" srcId="{425681FD-43F3-4CA8-9FB7-4E2B44C31F57}" destId="{F86B5665-F4F8-4E1A-A08A-FA68A81E54B7}" srcOrd="1" destOrd="0" presId="urn:microsoft.com/office/officeart/2005/8/layout/process3"/>
    <dgm:cxn modelId="{BA99E579-C2A9-4008-B4B4-54E5CF5F6655}" type="presParOf" srcId="{425681FD-43F3-4CA8-9FB7-4E2B44C31F57}" destId="{0B0D4AE4-A1A5-4A0A-8695-DBCF59FC28FE}"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0B3121A-76DC-4508-A7C9-A60A274BBD07}"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769CF09E-4D24-4A10-B57B-0331E649F7AD}">
      <dgm:prSet phldrT="[Text]" custT="1"/>
      <dgm:spPr/>
      <dgm:t>
        <a:bodyPr/>
        <a:lstStyle/>
        <a:p>
          <a:r>
            <a:rPr lang="en-US" sz="2400" b="1" smtClean="0">
              <a:solidFill>
                <a:schemeClr val="tx1"/>
              </a:solidFill>
            </a:rPr>
            <a:t>DENOMINATOR</a:t>
          </a:r>
          <a:endParaRPr lang="en-US" sz="2400" b="1" dirty="0">
            <a:solidFill>
              <a:schemeClr val="tx1"/>
            </a:solidFill>
          </a:endParaRPr>
        </a:p>
      </dgm:t>
    </dgm:pt>
    <dgm:pt modelId="{43FE66A3-8191-4975-A382-2F436E455FC1}" type="parTrans" cxnId="{12B7851E-A8EF-4C67-85A6-8FC50D196449}">
      <dgm:prSet/>
      <dgm:spPr/>
      <dgm:t>
        <a:bodyPr/>
        <a:lstStyle/>
        <a:p>
          <a:endParaRPr lang="en-US" sz="2400" b="1">
            <a:solidFill>
              <a:schemeClr val="tx1"/>
            </a:solidFill>
          </a:endParaRPr>
        </a:p>
      </dgm:t>
    </dgm:pt>
    <dgm:pt modelId="{6F592B55-E5F7-463B-A39E-7258F9EBB5B2}" type="sibTrans" cxnId="{12B7851E-A8EF-4C67-85A6-8FC50D196449}">
      <dgm:prSet custT="1"/>
      <dgm:spPr/>
      <dgm:t>
        <a:bodyPr/>
        <a:lstStyle/>
        <a:p>
          <a:endParaRPr lang="en-US" sz="2400" b="1">
            <a:solidFill>
              <a:schemeClr val="tx1"/>
            </a:solidFill>
          </a:endParaRPr>
        </a:p>
      </dgm:t>
    </dgm:pt>
    <dgm:pt modelId="{717D61FF-D0D0-4AFA-A9B4-2FBF2FFF50EB}">
      <dgm:prSet phldrT="[Text]" custT="1"/>
      <dgm:spPr/>
      <dgm:t>
        <a:bodyPr/>
        <a:lstStyle/>
        <a:p>
          <a:r>
            <a:rPr lang="en-US" sz="2200" b="1" dirty="0" smtClean="0">
              <a:solidFill>
                <a:schemeClr val="tx1"/>
              </a:solidFill>
            </a:rPr>
            <a:t>Number of live babies </a:t>
          </a:r>
          <a:r>
            <a:rPr lang="en-US" sz="2200" b="1" dirty="0">
              <a:solidFill>
                <a:schemeClr val="tx1"/>
              </a:solidFill>
            </a:rPr>
            <a:t>born in facility </a:t>
          </a:r>
        </a:p>
      </dgm:t>
    </dgm:pt>
    <dgm:pt modelId="{087944F6-ED88-4A04-AA75-A64801F41FF9}" type="parTrans" cxnId="{B3D68EFE-D2FF-47A7-B0D9-37691E64427E}">
      <dgm:prSet/>
      <dgm:spPr/>
      <dgm:t>
        <a:bodyPr/>
        <a:lstStyle/>
        <a:p>
          <a:endParaRPr lang="en-US" sz="2400" b="1">
            <a:solidFill>
              <a:schemeClr val="tx1"/>
            </a:solidFill>
          </a:endParaRPr>
        </a:p>
      </dgm:t>
    </dgm:pt>
    <dgm:pt modelId="{D93EF247-B2CF-4726-B7BE-E324E41B07BB}" type="sibTrans" cxnId="{B3D68EFE-D2FF-47A7-B0D9-37691E64427E}">
      <dgm:prSet/>
      <dgm:spPr/>
      <dgm:t>
        <a:bodyPr/>
        <a:lstStyle/>
        <a:p>
          <a:endParaRPr lang="en-US" sz="2400" b="1">
            <a:solidFill>
              <a:schemeClr val="tx1"/>
            </a:solidFill>
          </a:endParaRPr>
        </a:p>
      </dgm:t>
    </dgm:pt>
    <dgm:pt modelId="{A980B12F-8D8A-427C-A5AF-034DCC375E4F}">
      <dgm:prSet phldrT="[Text]" custT="1"/>
      <dgm:spPr/>
      <dgm:t>
        <a:bodyPr/>
        <a:lstStyle/>
        <a:p>
          <a:r>
            <a:rPr lang="en-US" sz="2400" b="1" dirty="0">
              <a:solidFill>
                <a:schemeClr val="tx1"/>
              </a:solidFill>
            </a:rPr>
            <a:t>PROCESS</a:t>
          </a:r>
        </a:p>
      </dgm:t>
    </dgm:pt>
    <dgm:pt modelId="{755E6003-DA74-432A-A5C9-FAD96BCA663A}" type="parTrans" cxnId="{A6CB78C3-7F61-4E00-9229-E57B7497F243}">
      <dgm:prSet/>
      <dgm:spPr/>
      <dgm:t>
        <a:bodyPr/>
        <a:lstStyle/>
        <a:p>
          <a:endParaRPr lang="en-US" sz="2400" b="1">
            <a:solidFill>
              <a:schemeClr val="tx1"/>
            </a:solidFill>
          </a:endParaRPr>
        </a:p>
      </dgm:t>
    </dgm:pt>
    <dgm:pt modelId="{369C363C-0991-48C7-B544-C6B363A7BB18}" type="sibTrans" cxnId="{A6CB78C3-7F61-4E00-9229-E57B7497F243}">
      <dgm:prSet custT="1"/>
      <dgm:spPr/>
      <dgm:t>
        <a:bodyPr/>
        <a:lstStyle/>
        <a:p>
          <a:endParaRPr lang="en-US" sz="2400" b="1">
            <a:solidFill>
              <a:schemeClr val="tx1"/>
            </a:solidFill>
          </a:endParaRPr>
        </a:p>
      </dgm:t>
    </dgm:pt>
    <dgm:pt modelId="{68C59BC9-B017-42EE-8067-32EC5DAC5E11}">
      <dgm:prSet phldrT="[Text]" custT="1"/>
      <dgm:spPr/>
      <dgm:t>
        <a:bodyPr/>
        <a:lstStyle/>
        <a:p>
          <a:r>
            <a:rPr lang="en-US" sz="2200" b="1" dirty="0" smtClean="0">
              <a:solidFill>
                <a:schemeClr val="tx1"/>
              </a:solidFill>
            </a:rPr>
            <a:t>Percentage of babies dried immediately</a:t>
          </a:r>
          <a:endParaRPr lang="en-US" sz="2200" b="1" dirty="0">
            <a:solidFill>
              <a:schemeClr val="tx1"/>
            </a:solidFill>
          </a:endParaRPr>
        </a:p>
      </dgm:t>
    </dgm:pt>
    <dgm:pt modelId="{5B96A1FD-ED26-49A4-B18A-78A8CF32876B}" type="parTrans" cxnId="{D44A30CD-506B-4893-B9AD-A46B95E3B957}">
      <dgm:prSet/>
      <dgm:spPr/>
      <dgm:t>
        <a:bodyPr/>
        <a:lstStyle/>
        <a:p>
          <a:endParaRPr lang="en-US" sz="2400" b="1">
            <a:solidFill>
              <a:schemeClr val="tx1"/>
            </a:solidFill>
          </a:endParaRPr>
        </a:p>
      </dgm:t>
    </dgm:pt>
    <dgm:pt modelId="{717C1825-E1B8-4C6E-8763-CCE18A9C64A1}" type="sibTrans" cxnId="{D44A30CD-506B-4893-B9AD-A46B95E3B957}">
      <dgm:prSet/>
      <dgm:spPr/>
      <dgm:t>
        <a:bodyPr/>
        <a:lstStyle/>
        <a:p>
          <a:endParaRPr lang="en-US" sz="2400" b="1">
            <a:solidFill>
              <a:schemeClr val="tx1"/>
            </a:solidFill>
          </a:endParaRPr>
        </a:p>
      </dgm:t>
    </dgm:pt>
    <dgm:pt modelId="{108701B5-3B9B-4EC4-9B3A-EF2D200E12CB}">
      <dgm:prSet phldrT="[Text]" custT="1"/>
      <dgm:spPr/>
      <dgm:t>
        <a:bodyPr/>
        <a:lstStyle/>
        <a:p>
          <a:r>
            <a:rPr lang="en-US" sz="2400" b="1" dirty="0">
              <a:solidFill>
                <a:schemeClr val="tx1"/>
              </a:solidFill>
            </a:rPr>
            <a:t>OUTCOME</a:t>
          </a:r>
        </a:p>
      </dgm:t>
    </dgm:pt>
    <dgm:pt modelId="{FA0DBD5F-DF7B-45B7-8C64-BA17C72D364E}" type="parTrans" cxnId="{A47C843A-19AC-4214-9C6E-AEA7C5C9663B}">
      <dgm:prSet/>
      <dgm:spPr/>
      <dgm:t>
        <a:bodyPr/>
        <a:lstStyle/>
        <a:p>
          <a:endParaRPr lang="en-US" sz="2400" b="1">
            <a:solidFill>
              <a:schemeClr val="tx1"/>
            </a:solidFill>
          </a:endParaRPr>
        </a:p>
      </dgm:t>
    </dgm:pt>
    <dgm:pt modelId="{3921E70C-C639-4E83-9453-D509642EB34F}" type="sibTrans" cxnId="{A47C843A-19AC-4214-9C6E-AEA7C5C9663B}">
      <dgm:prSet/>
      <dgm:spPr/>
      <dgm:t>
        <a:bodyPr/>
        <a:lstStyle/>
        <a:p>
          <a:endParaRPr lang="en-US" sz="2400" b="1">
            <a:solidFill>
              <a:schemeClr val="tx1"/>
            </a:solidFill>
          </a:endParaRPr>
        </a:p>
      </dgm:t>
    </dgm:pt>
    <dgm:pt modelId="{32041FD8-79D8-476D-A6E0-CDDA4EABF32A}">
      <dgm:prSet phldrT="[Text]" custT="1"/>
      <dgm:spPr/>
      <dgm:t>
        <a:bodyPr/>
        <a:lstStyle/>
        <a:p>
          <a:r>
            <a:rPr lang="en-US" sz="2200" b="1" baseline="0" dirty="0" smtClean="0">
              <a:solidFill>
                <a:schemeClr val="tx1"/>
              </a:solidFill>
            </a:rPr>
            <a:t>Percentage of babies hypothermic at 60 minutes after birth</a:t>
          </a:r>
          <a:endParaRPr lang="en-US" sz="2200" b="1" dirty="0">
            <a:solidFill>
              <a:schemeClr val="tx1"/>
            </a:solidFill>
          </a:endParaRPr>
        </a:p>
      </dgm:t>
    </dgm:pt>
    <dgm:pt modelId="{6A07A3F4-F04D-4755-9EFE-9F46F4B8CFEC}" type="parTrans" cxnId="{F6BE7CE4-84A3-404A-8CD7-76522AFBA40B}">
      <dgm:prSet/>
      <dgm:spPr/>
      <dgm:t>
        <a:bodyPr/>
        <a:lstStyle/>
        <a:p>
          <a:endParaRPr lang="en-US" sz="2400" b="1">
            <a:solidFill>
              <a:schemeClr val="tx1"/>
            </a:solidFill>
          </a:endParaRPr>
        </a:p>
      </dgm:t>
    </dgm:pt>
    <dgm:pt modelId="{199BCA77-DEE5-4AF6-B94E-2C058F81EAC3}" type="sibTrans" cxnId="{F6BE7CE4-84A3-404A-8CD7-76522AFBA40B}">
      <dgm:prSet/>
      <dgm:spPr/>
      <dgm:t>
        <a:bodyPr/>
        <a:lstStyle/>
        <a:p>
          <a:endParaRPr lang="en-US" sz="2400" b="1">
            <a:solidFill>
              <a:schemeClr val="tx1"/>
            </a:solidFill>
          </a:endParaRPr>
        </a:p>
      </dgm:t>
    </dgm:pt>
    <dgm:pt modelId="{0439A316-AEC8-4923-8C5F-B29C18CCDC19}">
      <dgm:prSet phldrT="[Text]" custT="1"/>
      <dgm:spPr/>
      <dgm:t>
        <a:bodyPr/>
        <a:lstStyle/>
        <a:p>
          <a:r>
            <a:rPr lang="en-US" sz="2200" b="1" dirty="0" smtClean="0">
              <a:solidFill>
                <a:schemeClr val="tx1"/>
              </a:solidFill>
            </a:rPr>
            <a:t>% of babies getting </a:t>
          </a:r>
          <a:r>
            <a:rPr lang="en-US" sz="2200" b="1" baseline="0" dirty="0" smtClean="0">
              <a:solidFill>
                <a:schemeClr val="tx1"/>
              </a:solidFill>
            </a:rPr>
            <a:t>skin </a:t>
          </a:r>
          <a:r>
            <a:rPr lang="en-US" sz="2200" b="1" baseline="0" dirty="0">
              <a:solidFill>
                <a:schemeClr val="tx1"/>
              </a:solidFill>
            </a:rPr>
            <a:t>to skin care at birth</a:t>
          </a:r>
          <a:endParaRPr lang="en-US" sz="2200" b="1" dirty="0">
            <a:solidFill>
              <a:schemeClr val="tx1"/>
            </a:solidFill>
          </a:endParaRPr>
        </a:p>
      </dgm:t>
    </dgm:pt>
    <dgm:pt modelId="{7A93D667-F8CE-4A22-9231-52A8ACC0AEC5}" type="parTrans" cxnId="{1BAB6BC8-CD07-4980-A140-6AA80DBE4EF6}">
      <dgm:prSet/>
      <dgm:spPr/>
      <dgm:t>
        <a:bodyPr/>
        <a:lstStyle/>
        <a:p>
          <a:endParaRPr lang="en-US" sz="2400" b="1">
            <a:solidFill>
              <a:schemeClr val="tx1"/>
            </a:solidFill>
          </a:endParaRPr>
        </a:p>
      </dgm:t>
    </dgm:pt>
    <dgm:pt modelId="{8BB92CC9-78D9-4AC9-B5FD-842BD9E6E7E0}" type="sibTrans" cxnId="{1BAB6BC8-CD07-4980-A140-6AA80DBE4EF6}">
      <dgm:prSet/>
      <dgm:spPr/>
      <dgm:t>
        <a:bodyPr/>
        <a:lstStyle/>
        <a:p>
          <a:endParaRPr lang="en-US" sz="2400" b="1">
            <a:solidFill>
              <a:schemeClr val="tx1"/>
            </a:solidFill>
          </a:endParaRPr>
        </a:p>
      </dgm:t>
    </dgm:pt>
    <dgm:pt modelId="{415ECE2C-D344-4FBB-9D8A-A4E128F301C8}" type="pres">
      <dgm:prSet presAssocID="{A0B3121A-76DC-4508-A7C9-A60A274BBD07}" presName="linearFlow" presStyleCnt="0">
        <dgm:presLayoutVars>
          <dgm:dir/>
          <dgm:animLvl val="lvl"/>
          <dgm:resizeHandles val="exact"/>
        </dgm:presLayoutVars>
      </dgm:prSet>
      <dgm:spPr/>
      <dgm:t>
        <a:bodyPr/>
        <a:lstStyle/>
        <a:p>
          <a:endParaRPr lang="en-US"/>
        </a:p>
      </dgm:t>
    </dgm:pt>
    <dgm:pt modelId="{D559AE85-9A04-41DE-B27A-89CC4AE7CAF8}" type="pres">
      <dgm:prSet presAssocID="{769CF09E-4D24-4A10-B57B-0331E649F7AD}" presName="composite" presStyleCnt="0"/>
      <dgm:spPr/>
    </dgm:pt>
    <dgm:pt modelId="{71A7AEED-A24D-4FA7-88EC-952A3CBDF4C3}" type="pres">
      <dgm:prSet presAssocID="{769CF09E-4D24-4A10-B57B-0331E649F7AD}" presName="parTx" presStyleLbl="node1" presStyleIdx="0" presStyleCnt="3">
        <dgm:presLayoutVars>
          <dgm:chMax val="0"/>
          <dgm:chPref val="0"/>
          <dgm:bulletEnabled val="1"/>
        </dgm:presLayoutVars>
      </dgm:prSet>
      <dgm:spPr/>
      <dgm:t>
        <a:bodyPr/>
        <a:lstStyle/>
        <a:p>
          <a:endParaRPr lang="en-US"/>
        </a:p>
      </dgm:t>
    </dgm:pt>
    <dgm:pt modelId="{5A34CA0E-518B-4168-B6DC-A7706D9B2D63}" type="pres">
      <dgm:prSet presAssocID="{769CF09E-4D24-4A10-B57B-0331E649F7AD}" presName="parSh" presStyleLbl="node1" presStyleIdx="0" presStyleCnt="3"/>
      <dgm:spPr/>
      <dgm:t>
        <a:bodyPr/>
        <a:lstStyle/>
        <a:p>
          <a:endParaRPr lang="en-US"/>
        </a:p>
      </dgm:t>
    </dgm:pt>
    <dgm:pt modelId="{D41A2CF3-E8A7-4E48-A274-2A483E964608}" type="pres">
      <dgm:prSet presAssocID="{769CF09E-4D24-4A10-B57B-0331E649F7AD}" presName="desTx" presStyleLbl="fgAcc1" presStyleIdx="0" presStyleCnt="3">
        <dgm:presLayoutVars>
          <dgm:bulletEnabled val="1"/>
        </dgm:presLayoutVars>
      </dgm:prSet>
      <dgm:spPr/>
      <dgm:t>
        <a:bodyPr/>
        <a:lstStyle/>
        <a:p>
          <a:endParaRPr lang="en-US"/>
        </a:p>
      </dgm:t>
    </dgm:pt>
    <dgm:pt modelId="{121D0C9F-30F1-49B6-A8CD-84525172C137}" type="pres">
      <dgm:prSet presAssocID="{6F592B55-E5F7-463B-A39E-7258F9EBB5B2}" presName="sibTrans" presStyleLbl="sibTrans2D1" presStyleIdx="0" presStyleCnt="2"/>
      <dgm:spPr/>
      <dgm:t>
        <a:bodyPr/>
        <a:lstStyle/>
        <a:p>
          <a:endParaRPr lang="en-US"/>
        </a:p>
      </dgm:t>
    </dgm:pt>
    <dgm:pt modelId="{75FF2FC3-E9F9-44F1-A6D0-75A05918B9ED}" type="pres">
      <dgm:prSet presAssocID="{6F592B55-E5F7-463B-A39E-7258F9EBB5B2}" presName="connTx" presStyleLbl="sibTrans2D1" presStyleIdx="0" presStyleCnt="2"/>
      <dgm:spPr/>
      <dgm:t>
        <a:bodyPr/>
        <a:lstStyle/>
        <a:p>
          <a:endParaRPr lang="en-US"/>
        </a:p>
      </dgm:t>
    </dgm:pt>
    <dgm:pt modelId="{685F6199-178D-44B3-B53E-DC674F80C58B}" type="pres">
      <dgm:prSet presAssocID="{A980B12F-8D8A-427C-A5AF-034DCC375E4F}" presName="composite" presStyleCnt="0"/>
      <dgm:spPr/>
    </dgm:pt>
    <dgm:pt modelId="{EAA3A646-7837-4D0A-B0D2-9EE05DCCA0ED}" type="pres">
      <dgm:prSet presAssocID="{A980B12F-8D8A-427C-A5AF-034DCC375E4F}" presName="parTx" presStyleLbl="node1" presStyleIdx="0" presStyleCnt="3">
        <dgm:presLayoutVars>
          <dgm:chMax val="0"/>
          <dgm:chPref val="0"/>
          <dgm:bulletEnabled val="1"/>
        </dgm:presLayoutVars>
      </dgm:prSet>
      <dgm:spPr/>
      <dgm:t>
        <a:bodyPr/>
        <a:lstStyle/>
        <a:p>
          <a:endParaRPr lang="en-US"/>
        </a:p>
      </dgm:t>
    </dgm:pt>
    <dgm:pt modelId="{F22E7503-39AE-49FF-9E97-7FD669720DEB}" type="pres">
      <dgm:prSet presAssocID="{A980B12F-8D8A-427C-A5AF-034DCC375E4F}" presName="parSh" presStyleLbl="node1" presStyleIdx="1" presStyleCnt="3"/>
      <dgm:spPr/>
      <dgm:t>
        <a:bodyPr/>
        <a:lstStyle/>
        <a:p>
          <a:endParaRPr lang="en-US"/>
        </a:p>
      </dgm:t>
    </dgm:pt>
    <dgm:pt modelId="{9BD4340F-F797-4127-B7DA-2B8075801219}" type="pres">
      <dgm:prSet presAssocID="{A980B12F-8D8A-427C-A5AF-034DCC375E4F}" presName="desTx" presStyleLbl="fgAcc1" presStyleIdx="1" presStyleCnt="3">
        <dgm:presLayoutVars>
          <dgm:bulletEnabled val="1"/>
        </dgm:presLayoutVars>
      </dgm:prSet>
      <dgm:spPr/>
      <dgm:t>
        <a:bodyPr/>
        <a:lstStyle/>
        <a:p>
          <a:endParaRPr lang="en-US"/>
        </a:p>
      </dgm:t>
    </dgm:pt>
    <dgm:pt modelId="{9F2302D6-3C04-4A2F-BEA9-2A1093E12A40}" type="pres">
      <dgm:prSet presAssocID="{369C363C-0991-48C7-B544-C6B363A7BB18}" presName="sibTrans" presStyleLbl="sibTrans2D1" presStyleIdx="1" presStyleCnt="2"/>
      <dgm:spPr/>
      <dgm:t>
        <a:bodyPr/>
        <a:lstStyle/>
        <a:p>
          <a:endParaRPr lang="en-US"/>
        </a:p>
      </dgm:t>
    </dgm:pt>
    <dgm:pt modelId="{F1239255-6B83-4B55-BA89-1B40A430A746}" type="pres">
      <dgm:prSet presAssocID="{369C363C-0991-48C7-B544-C6B363A7BB18}" presName="connTx" presStyleLbl="sibTrans2D1" presStyleIdx="1" presStyleCnt="2"/>
      <dgm:spPr/>
      <dgm:t>
        <a:bodyPr/>
        <a:lstStyle/>
        <a:p>
          <a:endParaRPr lang="en-US"/>
        </a:p>
      </dgm:t>
    </dgm:pt>
    <dgm:pt modelId="{13BEF905-35A9-480D-A888-589E40313F79}" type="pres">
      <dgm:prSet presAssocID="{108701B5-3B9B-4EC4-9B3A-EF2D200E12CB}" presName="composite" presStyleCnt="0"/>
      <dgm:spPr/>
    </dgm:pt>
    <dgm:pt modelId="{121885AC-A671-4616-A3B8-B7B85C67BA1A}" type="pres">
      <dgm:prSet presAssocID="{108701B5-3B9B-4EC4-9B3A-EF2D200E12CB}" presName="parTx" presStyleLbl="node1" presStyleIdx="1" presStyleCnt="3">
        <dgm:presLayoutVars>
          <dgm:chMax val="0"/>
          <dgm:chPref val="0"/>
          <dgm:bulletEnabled val="1"/>
        </dgm:presLayoutVars>
      </dgm:prSet>
      <dgm:spPr/>
      <dgm:t>
        <a:bodyPr/>
        <a:lstStyle/>
        <a:p>
          <a:endParaRPr lang="en-US"/>
        </a:p>
      </dgm:t>
    </dgm:pt>
    <dgm:pt modelId="{27E11CBC-D7ED-4237-90C4-4385D9D03F15}" type="pres">
      <dgm:prSet presAssocID="{108701B5-3B9B-4EC4-9B3A-EF2D200E12CB}" presName="parSh" presStyleLbl="node1" presStyleIdx="2" presStyleCnt="3"/>
      <dgm:spPr/>
      <dgm:t>
        <a:bodyPr/>
        <a:lstStyle/>
        <a:p>
          <a:endParaRPr lang="en-US"/>
        </a:p>
      </dgm:t>
    </dgm:pt>
    <dgm:pt modelId="{6E3D0C24-36E0-4E65-8738-21F4F9B0E2E6}" type="pres">
      <dgm:prSet presAssocID="{108701B5-3B9B-4EC4-9B3A-EF2D200E12CB}" presName="desTx" presStyleLbl="fgAcc1" presStyleIdx="2" presStyleCnt="3">
        <dgm:presLayoutVars>
          <dgm:bulletEnabled val="1"/>
        </dgm:presLayoutVars>
      </dgm:prSet>
      <dgm:spPr/>
      <dgm:t>
        <a:bodyPr/>
        <a:lstStyle/>
        <a:p>
          <a:endParaRPr lang="en-US"/>
        </a:p>
      </dgm:t>
    </dgm:pt>
  </dgm:ptLst>
  <dgm:cxnLst>
    <dgm:cxn modelId="{329F99C9-B5A6-40C4-86C2-87E3B849CFF9}" type="presOf" srcId="{369C363C-0991-48C7-B544-C6B363A7BB18}" destId="{F1239255-6B83-4B55-BA89-1B40A430A746}" srcOrd="1" destOrd="0" presId="urn:microsoft.com/office/officeart/2005/8/layout/process3"/>
    <dgm:cxn modelId="{E5987D39-3419-48AA-8C4F-A1E01F0D7887}" type="presOf" srcId="{6F592B55-E5F7-463B-A39E-7258F9EBB5B2}" destId="{75FF2FC3-E9F9-44F1-A6D0-75A05918B9ED}" srcOrd="1" destOrd="0" presId="urn:microsoft.com/office/officeart/2005/8/layout/process3"/>
    <dgm:cxn modelId="{5DF06623-3F12-40F2-B359-8B13C77C6B1F}" type="presOf" srcId="{717D61FF-D0D0-4AFA-A9B4-2FBF2FFF50EB}" destId="{D41A2CF3-E8A7-4E48-A274-2A483E964608}" srcOrd="0" destOrd="0" presId="urn:microsoft.com/office/officeart/2005/8/layout/process3"/>
    <dgm:cxn modelId="{1F7D6656-AF32-44F4-B380-C85CA24AB78E}" type="presOf" srcId="{32041FD8-79D8-476D-A6E0-CDDA4EABF32A}" destId="{6E3D0C24-36E0-4E65-8738-21F4F9B0E2E6}" srcOrd="0" destOrd="0" presId="urn:microsoft.com/office/officeart/2005/8/layout/process3"/>
    <dgm:cxn modelId="{12B7851E-A8EF-4C67-85A6-8FC50D196449}" srcId="{A0B3121A-76DC-4508-A7C9-A60A274BBD07}" destId="{769CF09E-4D24-4A10-B57B-0331E649F7AD}" srcOrd="0" destOrd="0" parTransId="{43FE66A3-8191-4975-A382-2F436E455FC1}" sibTransId="{6F592B55-E5F7-463B-A39E-7258F9EBB5B2}"/>
    <dgm:cxn modelId="{A47C843A-19AC-4214-9C6E-AEA7C5C9663B}" srcId="{A0B3121A-76DC-4508-A7C9-A60A274BBD07}" destId="{108701B5-3B9B-4EC4-9B3A-EF2D200E12CB}" srcOrd="2" destOrd="0" parTransId="{FA0DBD5F-DF7B-45B7-8C64-BA17C72D364E}" sibTransId="{3921E70C-C639-4E83-9453-D509642EB34F}"/>
    <dgm:cxn modelId="{B5A9CF00-2173-4836-B524-32B4602739BE}" type="presOf" srcId="{369C363C-0991-48C7-B544-C6B363A7BB18}" destId="{9F2302D6-3C04-4A2F-BEA9-2A1093E12A40}" srcOrd="0" destOrd="0" presId="urn:microsoft.com/office/officeart/2005/8/layout/process3"/>
    <dgm:cxn modelId="{F6BE7CE4-84A3-404A-8CD7-76522AFBA40B}" srcId="{108701B5-3B9B-4EC4-9B3A-EF2D200E12CB}" destId="{32041FD8-79D8-476D-A6E0-CDDA4EABF32A}" srcOrd="0" destOrd="0" parTransId="{6A07A3F4-F04D-4755-9EFE-9F46F4B8CFEC}" sibTransId="{199BCA77-DEE5-4AF6-B94E-2C058F81EAC3}"/>
    <dgm:cxn modelId="{D5D858B3-EC50-474B-8B54-0A291E5DA352}" type="presOf" srcId="{A980B12F-8D8A-427C-A5AF-034DCC375E4F}" destId="{EAA3A646-7837-4D0A-B0D2-9EE05DCCA0ED}" srcOrd="0" destOrd="0" presId="urn:microsoft.com/office/officeart/2005/8/layout/process3"/>
    <dgm:cxn modelId="{FB37E7A7-A345-4ED8-A251-536F7EE21D70}" type="presOf" srcId="{A0B3121A-76DC-4508-A7C9-A60A274BBD07}" destId="{415ECE2C-D344-4FBB-9D8A-A4E128F301C8}" srcOrd="0" destOrd="0" presId="urn:microsoft.com/office/officeart/2005/8/layout/process3"/>
    <dgm:cxn modelId="{1BAB6BC8-CD07-4980-A140-6AA80DBE4EF6}" srcId="{A980B12F-8D8A-427C-A5AF-034DCC375E4F}" destId="{0439A316-AEC8-4923-8C5F-B29C18CCDC19}" srcOrd="1" destOrd="0" parTransId="{7A93D667-F8CE-4A22-9231-52A8ACC0AEC5}" sibTransId="{8BB92CC9-78D9-4AC9-B5FD-842BD9E6E7E0}"/>
    <dgm:cxn modelId="{E6932EA7-DCEB-4D3D-856E-18DEC40FD075}" type="presOf" srcId="{6F592B55-E5F7-463B-A39E-7258F9EBB5B2}" destId="{121D0C9F-30F1-49B6-A8CD-84525172C137}" srcOrd="0" destOrd="0" presId="urn:microsoft.com/office/officeart/2005/8/layout/process3"/>
    <dgm:cxn modelId="{B689C0F5-F3D9-4071-AC13-2BBAC222668A}" type="presOf" srcId="{0439A316-AEC8-4923-8C5F-B29C18CCDC19}" destId="{9BD4340F-F797-4127-B7DA-2B8075801219}" srcOrd="0" destOrd="1" presId="urn:microsoft.com/office/officeart/2005/8/layout/process3"/>
    <dgm:cxn modelId="{176DC47E-3849-4FF9-8547-9E0126C89728}" type="presOf" srcId="{A980B12F-8D8A-427C-A5AF-034DCC375E4F}" destId="{F22E7503-39AE-49FF-9E97-7FD669720DEB}" srcOrd="1" destOrd="0" presId="urn:microsoft.com/office/officeart/2005/8/layout/process3"/>
    <dgm:cxn modelId="{65A0E1B3-98AB-4CFA-A5B7-8154295C0EEF}" type="presOf" srcId="{769CF09E-4D24-4A10-B57B-0331E649F7AD}" destId="{71A7AEED-A24D-4FA7-88EC-952A3CBDF4C3}" srcOrd="0" destOrd="0" presId="urn:microsoft.com/office/officeart/2005/8/layout/process3"/>
    <dgm:cxn modelId="{2338ED86-0AA9-4F30-BA21-7396A83A32BE}" type="presOf" srcId="{68C59BC9-B017-42EE-8067-32EC5DAC5E11}" destId="{9BD4340F-F797-4127-B7DA-2B8075801219}" srcOrd="0" destOrd="0" presId="urn:microsoft.com/office/officeart/2005/8/layout/process3"/>
    <dgm:cxn modelId="{067E4E7D-2DCC-455D-9F54-53E7EC3657C7}" type="presOf" srcId="{769CF09E-4D24-4A10-B57B-0331E649F7AD}" destId="{5A34CA0E-518B-4168-B6DC-A7706D9B2D63}" srcOrd="1" destOrd="0" presId="urn:microsoft.com/office/officeart/2005/8/layout/process3"/>
    <dgm:cxn modelId="{B3D68EFE-D2FF-47A7-B0D9-37691E64427E}" srcId="{769CF09E-4D24-4A10-B57B-0331E649F7AD}" destId="{717D61FF-D0D0-4AFA-A9B4-2FBF2FFF50EB}" srcOrd="0" destOrd="0" parTransId="{087944F6-ED88-4A04-AA75-A64801F41FF9}" sibTransId="{D93EF247-B2CF-4726-B7BE-E324E41B07BB}"/>
    <dgm:cxn modelId="{8F22EA8B-57F2-40FA-8DCA-398DC846E068}" type="presOf" srcId="{108701B5-3B9B-4EC4-9B3A-EF2D200E12CB}" destId="{121885AC-A671-4616-A3B8-B7B85C67BA1A}" srcOrd="0" destOrd="0" presId="urn:microsoft.com/office/officeart/2005/8/layout/process3"/>
    <dgm:cxn modelId="{E72867AB-2C70-412E-8695-7BE8393CB304}" type="presOf" srcId="{108701B5-3B9B-4EC4-9B3A-EF2D200E12CB}" destId="{27E11CBC-D7ED-4237-90C4-4385D9D03F15}" srcOrd="1" destOrd="0" presId="urn:microsoft.com/office/officeart/2005/8/layout/process3"/>
    <dgm:cxn modelId="{A6CB78C3-7F61-4E00-9229-E57B7497F243}" srcId="{A0B3121A-76DC-4508-A7C9-A60A274BBD07}" destId="{A980B12F-8D8A-427C-A5AF-034DCC375E4F}" srcOrd="1" destOrd="0" parTransId="{755E6003-DA74-432A-A5C9-FAD96BCA663A}" sibTransId="{369C363C-0991-48C7-B544-C6B363A7BB18}"/>
    <dgm:cxn modelId="{D44A30CD-506B-4893-B9AD-A46B95E3B957}" srcId="{A980B12F-8D8A-427C-A5AF-034DCC375E4F}" destId="{68C59BC9-B017-42EE-8067-32EC5DAC5E11}" srcOrd="0" destOrd="0" parTransId="{5B96A1FD-ED26-49A4-B18A-78A8CF32876B}" sibTransId="{717C1825-E1B8-4C6E-8763-CCE18A9C64A1}"/>
    <dgm:cxn modelId="{0C661397-ABA8-4E35-9A37-DE9DA24FDF02}" type="presParOf" srcId="{415ECE2C-D344-4FBB-9D8A-A4E128F301C8}" destId="{D559AE85-9A04-41DE-B27A-89CC4AE7CAF8}" srcOrd="0" destOrd="0" presId="urn:microsoft.com/office/officeart/2005/8/layout/process3"/>
    <dgm:cxn modelId="{6D06107A-73DA-43F6-8F3E-248313138167}" type="presParOf" srcId="{D559AE85-9A04-41DE-B27A-89CC4AE7CAF8}" destId="{71A7AEED-A24D-4FA7-88EC-952A3CBDF4C3}" srcOrd="0" destOrd="0" presId="urn:microsoft.com/office/officeart/2005/8/layout/process3"/>
    <dgm:cxn modelId="{45020B9C-AFE4-4587-95F8-3BC7C79D2D4D}" type="presParOf" srcId="{D559AE85-9A04-41DE-B27A-89CC4AE7CAF8}" destId="{5A34CA0E-518B-4168-B6DC-A7706D9B2D63}" srcOrd="1" destOrd="0" presId="urn:microsoft.com/office/officeart/2005/8/layout/process3"/>
    <dgm:cxn modelId="{534481FB-CE34-4FBB-9BD6-EDC9660A3DF1}" type="presParOf" srcId="{D559AE85-9A04-41DE-B27A-89CC4AE7CAF8}" destId="{D41A2CF3-E8A7-4E48-A274-2A483E964608}" srcOrd="2" destOrd="0" presId="urn:microsoft.com/office/officeart/2005/8/layout/process3"/>
    <dgm:cxn modelId="{4B87BDB8-1D5F-42EB-9392-57B69E9E0B15}" type="presParOf" srcId="{415ECE2C-D344-4FBB-9D8A-A4E128F301C8}" destId="{121D0C9F-30F1-49B6-A8CD-84525172C137}" srcOrd="1" destOrd="0" presId="urn:microsoft.com/office/officeart/2005/8/layout/process3"/>
    <dgm:cxn modelId="{83547041-3BC1-4D92-A8B9-EADEEABE68D6}" type="presParOf" srcId="{121D0C9F-30F1-49B6-A8CD-84525172C137}" destId="{75FF2FC3-E9F9-44F1-A6D0-75A05918B9ED}" srcOrd="0" destOrd="0" presId="urn:microsoft.com/office/officeart/2005/8/layout/process3"/>
    <dgm:cxn modelId="{B16E9B70-C525-4686-9A0D-1EDDD754323B}" type="presParOf" srcId="{415ECE2C-D344-4FBB-9D8A-A4E128F301C8}" destId="{685F6199-178D-44B3-B53E-DC674F80C58B}" srcOrd="2" destOrd="0" presId="urn:microsoft.com/office/officeart/2005/8/layout/process3"/>
    <dgm:cxn modelId="{78EBD44F-B53A-4B78-93A2-1AC61564B7D4}" type="presParOf" srcId="{685F6199-178D-44B3-B53E-DC674F80C58B}" destId="{EAA3A646-7837-4D0A-B0D2-9EE05DCCA0ED}" srcOrd="0" destOrd="0" presId="urn:microsoft.com/office/officeart/2005/8/layout/process3"/>
    <dgm:cxn modelId="{F101FDE4-FE58-4B8B-8152-AA9AC2EBB791}" type="presParOf" srcId="{685F6199-178D-44B3-B53E-DC674F80C58B}" destId="{F22E7503-39AE-49FF-9E97-7FD669720DEB}" srcOrd="1" destOrd="0" presId="urn:microsoft.com/office/officeart/2005/8/layout/process3"/>
    <dgm:cxn modelId="{C03A41D0-0698-4435-B271-F089A6B4C91F}" type="presParOf" srcId="{685F6199-178D-44B3-B53E-DC674F80C58B}" destId="{9BD4340F-F797-4127-B7DA-2B8075801219}" srcOrd="2" destOrd="0" presId="urn:microsoft.com/office/officeart/2005/8/layout/process3"/>
    <dgm:cxn modelId="{DA48C853-76AE-4B45-A018-9C780C68254F}" type="presParOf" srcId="{415ECE2C-D344-4FBB-9D8A-A4E128F301C8}" destId="{9F2302D6-3C04-4A2F-BEA9-2A1093E12A40}" srcOrd="3" destOrd="0" presId="urn:microsoft.com/office/officeart/2005/8/layout/process3"/>
    <dgm:cxn modelId="{B513D055-048E-4C3D-AE96-FC94EA8F9A09}" type="presParOf" srcId="{9F2302D6-3C04-4A2F-BEA9-2A1093E12A40}" destId="{F1239255-6B83-4B55-BA89-1B40A430A746}" srcOrd="0" destOrd="0" presId="urn:microsoft.com/office/officeart/2005/8/layout/process3"/>
    <dgm:cxn modelId="{2187EB64-5861-4D27-AFE8-56D7558CD222}" type="presParOf" srcId="{415ECE2C-D344-4FBB-9D8A-A4E128F301C8}" destId="{13BEF905-35A9-480D-A888-589E40313F79}" srcOrd="4" destOrd="0" presId="urn:microsoft.com/office/officeart/2005/8/layout/process3"/>
    <dgm:cxn modelId="{5A1D09FE-E038-494D-B419-C142CBEADDD5}" type="presParOf" srcId="{13BEF905-35A9-480D-A888-589E40313F79}" destId="{121885AC-A671-4616-A3B8-B7B85C67BA1A}" srcOrd="0" destOrd="0" presId="urn:microsoft.com/office/officeart/2005/8/layout/process3"/>
    <dgm:cxn modelId="{FBCB4AB7-91D0-4919-95BF-AA8FCD839B56}" type="presParOf" srcId="{13BEF905-35A9-480D-A888-589E40313F79}" destId="{27E11CBC-D7ED-4237-90C4-4385D9D03F15}" srcOrd="1" destOrd="0" presId="urn:microsoft.com/office/officeart/2005/8/layout/process3"/>
    <dgm:cxn modelId="{ECD79B72-227B-49BA-A54F-CE745296B54F}" type="presParOf" srcId="{13BEF905-35A9-480D-A888-589E40313F79}" destId="{6E3D0C24-36E0-4E65-8738-21F4F9B0E2E6}"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FF3312-153C-4A84-9E00-79EC557F7BC0}" type="doc">
      <dgm:prSet loTypeId="urn:microsoft.com/office/officeart/2005/8/layout/cycle5" loCatId="cycle" qsTypeId="urn:microsoft.com/office/officeart/2005/8/quickstyle/simple1" qsCatId="simple" csTypeId="urn:microsoft.com/office/officeart/2005/8/colors/accent2_1" csCatId="accent2" phldr="1"/>
      <dgm:spPr/>
      <dgm:t>
        <a:bodyPr/>
        <a:lstStyle/>
        <a:p>
          <a:endParaRPr lang="en-US"/>
        </a:p>
      </dgm:t>
    </dgm:pt>
    <dgm:pt modelId="{B2417F59-2A10-46D7-8764-E0912E66A2CE}">
      <dgm:prSet phldrT="[Text]" custT="1"/>
      <dgm:spPr/>
      <dgm:t>
        <a:bodyPr/>
        <a:lstStyle/>
        <a:p>
          <a:r>
            <a:rPr lang="en-US" sz="1800" b="1" dirty="0" smtClean="0">
              <a:solidFill>
                <a:prstClr val="black"/>
              </a:solidFill>
              <a:latin typeface="Century Gothic"/>
            </a:rPr>
            <a:t>PLAN</a:t>
          </a:r>
        </a:p>
        <a:p>
          <a:r>
            <a:rPr lang="en-US" sz="1800" dirty="0" smtClean="0">
              <a:solidFill>
                <a:prstClr val="black"/>
              </a:solidFill>
              <a:latin typeface="Century Gothic"/>
            </a:rPr>
            <a:t>Plan the change </a:t>
          </a:r>
          <a:endParaRPr lang="en-US" sz="1800" dirty="0"/>
        </a:p>
      </dgm:t>
    </dgm:pt>
    <dgm:pt modelId="{D0344F63-1218-4ACD-BDC5-AD4C712C2032}" type="parTrans" cxnId="{A760AEC8-37B4-4FC3-8322-781CC818FE3F}">
      <dgm:prSet/>
      <dgm:spPr/>
      <dgm:t>
        <a:bodyPr/>
        <a:lstStyle/>
        <a:p>
          <a:endParaRPr lang="en-US" sz="1800"/>
        </a:p>
      </dgm:t>
    </dgm:pt>
    <dgm:pt modelId="{77D36B0F-8E66-48F0-A22A-430E7E3613CC}" type="sibTrans" cxnId="{A760AEC8-37B4-4FC3-8322-781CC818FE3F}">
      <dgm:prSet custT="1"/>
      <dgm:spPr>
        <a:solidFill>
          <a:srgbClr val="FFFFFF"/>
        </a:solidFill>
        <a:ln>
          <a:solidFill>
            <a:srgbClr val="C00000"/>
          </a:solidFill>
        </a:ln>
      </dgm:spPr>
      <dgm:t>
        <a:bodyPr/>
        <a:lstStyle/>
        <a:p>
          <a:endParaRPr lang="en-US" sz="1800"/>
        </a:p>
      </dgm:t>
    </dgm:pt>
    <dgm:pt modelId="{1EE39800-B941-4203-98E9-B38929C44D84}">
      <dgm:prSet phldrT="[Text]" custT="1"/>
      <dgm:spPr/>
      <dgm:t>
        <a:bodyPr/>
        <a:lstStyle/>
        <a:p>
          <a:r>
            <a:rPr lang="en-US" sz="1800" b="1" dirty="0" smtClean="0">
              <a:solidFill>
                <a:prstClr val="black"/>
              </a:solidFill>
              <a:latin typeface="Century Gothic"/>
            </a:rPr>
            <a:t>DO</a:t>
          </a:r>
          <a:br>
            <a:rPr lang="en-US" sz="1800" b="1" dirty="0" smtClean="0">
              <a:solidFill>
                <a:prstClr val="black"/>
              </a:solidFill>
              <a:latin typeface="Century Gothic"/>
            </a:rPr>
          </a:br>
          <a:r>
            <a:rPr lang="en-US" sz="1800" dirty="0" smtClean="0">
              <a:solidFill>
                <a:prstClr val="black"/>
              </a:solidFill>
              <a:latin typeface="Century Gothic"/>
            </a:rPr>
            <a:t>Test the change</a:t>
          </a:r>
          <a:endParaRPr lang="en-US" sz="1800" dirty="0"/>
        </a:p>
      </dgm:t>
    </dgm:pt>
    <dgm:pt modelId="{6B5B2C8C-FAA6-4792-8595-5567556FB6CA}" type="parTrans" cxnId="{6CC7B526-E192-45D6-AB73-A33C2B5E67CF}">
      <dgm:prSet/>
      <dgm:spPr/>
      <dgm:t>
        <a:bodyPr/>
        <a:lstStyle/>
        <a:p>
          <a:endParaRPr lang="en-US" sz="1800"/>
        </a:p>
      </dgm:t>
    </dgm:pt>
    <dgm:pt modelId="{66F24D9A-7FF6-496F-9F96-9B3E7A08C7C4}" type="sibTrans" cxnId="{6CC7B526-E192-45D6-AB73-A33C2B5E67CF}">
      <dgm:prSet custT="1"/>
      <dgm:spPr/>
      <dgm:t>
        <a:bodyPr/>
        <a:lstStyle/>
        <a:p>
          <a:endParaRPr lang="en-US" sz="1800"/>
        </a:p>
      </dgm:t>
    </dgm:pt>
    <dgm:pt modelId="{DC7FF4E6-C077-4E29-8E9C-D85CB6DA32CB}">
      <dgm:prSet phldrT="[Text]" custT="1"/>
      <dgm:spPr/>
      <dgm:t>
        <a:bodyPr/>
        <a:lstStyle/>
        <a:p>
          <a:r>
            <a:rPr lang="en-US" sz="1800" b="1" dirty="0" smtClean="0">
              <a:solidFill>
                <a:prstClr val="black"/>
              </a:solidFill>
              <a:latin typeface="Century Gothic"/>
            </a:rPr>
            <a:t>STUDY</a:t>
          </a:r>
          <a:br>
            <a:rPr lang="en-US" sz="1800" b="1" dirty="0" smtClean="0">
              <a:solidFill>
                <a:prstClr val="black"/>
              </a:solidFill>
              <a:latin typeface="Century Gothic"/>
            </a:rPr>
          </a:br>
          <a:r>
            <a:rPr lang="en-US" sz="1800" dirty="0" smtClean="0">
              <a:solidFill>
                <a:prstClr val="black"/>
              </a:solidFill>
              <a:latin typeface="Century Gothic"/>
            </a:rPr>
            <a:t>What did you learn? </a:t>
          </a:r>
          <a:endParaRPr lang="en-US" sz="1800" dirty="0"/>
        </a:p>
      </dgm:t>
    </dgm:pt>
    <dgm:pt modelId="{F943EA9C-9B09-4254-BEA9-E766264718A5}" type="parTrans" cxnId="{56993659-C46B-499B-A3E9-1B36AC0A56B6}">
      <dgm:prSet/>
      <dgm:spPr/>
      <dgm:t>
        <a:bodyPr/>
        <a:lstStyle/>
        <a:p>
          <a:endParaRPr lang="en-US" sz="1800"/>
        </a:p>
      </dgm:t>
    </dgm:pt>
    <dgm:pt modelId="{D42CDDEC-4283-4B1F-A943-B34436FBBADA}" type="sibTrans" cxnId="{56993659-C46B-499B-A3E9-1B36AC0A56B6}">
      <dgm:prSet custT="1"/>
      <dgm:spPr/>
      <dgm:t>
        <a:bodyPr/>
        <a:lstStyle/>
        <a:p>
          <a:endParaRPr lang="en-US" sz="1800"/>
        </a:p>
      </dgm:t>
    </dgm:pt>
    <dgm:pt modelId="{C13FB686-CC21-4585-A791-0099B47DED22}">
      <dgm:prSet phldrT="[Text]" custT="1"/>
      <dgm:spPr/>
      <dgm:t>
        <a:bodyPr/>
        <a:lstStyle/>
        <a:p>
          <a:r>
            <a:rPr lang="en-US" sz="1800" b="1" dirty="0" smtClean="0">
              <a:solidFill>
                <a:prstClr val="black"/>
              </a:solidFill>
              <a:latin typeface="Century Gothic"/>
            </a:rPr>
            <a:t>ACT</a:t>
          </a:r>
          <a:br>
            <a:rPr lang="en-US" sz="1800" b="1" dirty="0" smtClean="0">
              <a:solidFill>
                <a:prstClr val="black"/>
              </a:solidFill>
              <a:latin typeface="Century Gothic"/>
            </a:rPr>
          </a:br>
          <a:r>
            <a:rPr lang="en-US" sz="1800" dirty="0" smtClean="0">
              <a:solidFill>
                <a:prstClr val="black"/>
              </a:solidFill>
              <a:latin typeface="Century Gothic"/>
            </a:rPr>
            <a:t>Next steps on the basis of the test</a:t>
          </a:r>
          <a:endParaRPr lang="en-US" sz="1800" dirty="0"/>
        </a:p>
      </dgm:t>
    </dgm:pt>
    <dgm:pt modelId="{30C83638-680B-4A73-85CB-BCBA331DCE46}" type="parTrans" cxnId="{D615B452-5D92-485E-BA3D-24C7135E16DB}">
      <dgm:prSet/>
      <dgm:spPr/>
      <dgm:t>
        <a:bodyPr/>
        <a:lstStyle/>
        <a:p>
          <a:endParaRPr lang="en-US" sz="1800"/>
        </a:p>
      </dgm:t>
    </dgm:pt>
    <dgm:pt modelId="{D06A732A-4E7E-49DB-87BE-B2C9CF9F82B9}" type="sibTrans" cxnId="{D615B452-5D92-485E-BA3D-24C7135E16DB}">
      <dgm:prSet custT="1"/>
      <dgm:spPr/>
      <dgm:t>
        <a:bodyPr/>
        <a:lstStyle/>
        <a:p>
          <a:endParaRPr lang="en-US" sz="1800"/>
        </a:p>
      </dgm:t>
    </dgm:pt>
    <dgm:pt modelId="{9C726839-728D-493A-B8CC-4CE6C7DC07E8}" type="pres">
      <dgm:prSet presAssocID="{75FF3312-153C-4A84-9E00-79EC557F7BC0}" presName="cycle" presStyleCnt="0">
        <dgm:presLayoutVars>
          <dgm:dir/>
          <dgm:resizeHandles val="exact"/>
        </dgm:presLayoutVars>
      </dgm:prSet>
      <dgm:spPr/>
      <dgm:t>
        <a:bodyPr/>
        <a:lstStyle/>
        <a:p>
          <a:endParaRPr lang="en-US"/>
        </a:p>
      </dgm:t>
    </dgm:pt>
    <dgm:pt modelId="{40E864BE-E680-47AA-A753-EFE5E39FEBB6}" type="pres">
      <dgm:prSet presAssocID="{B2417F59-2A10-46D7-8764-E0912E66A2CE}" presName="node" presStyleLbl="node1" presStyleIdx="0" presStyleCnt="4" custScaleX="145674" custScaleY="146161">
        <dgm:presLayoutVars>
          <dgm:bulletEnabled val="1"/>
        </dgm:presLayoutVars>
      </dgm:prSet>
      <dgm:spPr/>
      <dgm:t>
        <a:bodyPr/>
        <a:lstStyle/>
        <a:p>
          <a:endParaRPr lang="en-US"/>
        </a:p>
      </dgm:t>
    </dgm:pt>
    <dgm:pt modelId="{38A4A2BA-13AA-4F04-8158-97E7180AF635}" type="pres">
      <dgm:prSet presAssocID="{B2417F59-2A10-46D7-8764-E0912E66A2CE}" presName="spNode" presStyleCnt="0"/>
      <dgm:spPr/>
    </dgm:pt>
    <dgm:pt modelId="{E6534D41-244F-4DC7-90FF-334D9BA8D55E}" type="pres">
      <dgm:prSet presAssocID="{77D36B0F-8E66-48F0-A22A-430E7E3613CC}" presName="sibTrans" presStyleLbl="sibTrans1D1" presStyleIdx="0" presStyleCnt="4"/>
      <dgm:spPr/>
      <dgm:t>
        <a:bodyPr/>
        <a:lstStyle/>
        <a:p>
          <a:endParaRPr lang="en-US"/>
        </a:p>
      </dgm:t>
    </dgm:pt>
    <dgm:pt modelId="{2D1547B5-2C0F-4A3D-B252-346CEE54407F}" type="pres">
      <dgm:prSet presAssocID="{1EE39800-B941-4203-98E9-B38929C44D84}" presName="node" presStyleLbl="node1" presStyleIdx="1" presStyleCnt="4" custScaleX="145674" custScaleY="146161">
        <dgm:presLayoutVars>
          <dgm:bulletEnabled val="1"/>
        </dgm:presLayoutVars>
      </dgm:prSet>
      <dgm:spPr/>
      <dgm:t>
        <a:bodyPr/>
        <a:lstStyle/>
        <a:p>
          <a:endParaRPr lang="en-US"/>
        </a:p>
      </dgm:t>
    </dgm:pt>
    <dgm:pt modelId="{3376F0EA-E58B-4900-953B-B00B0244C4D0}" type="pres">
      <dgm:prSet presAssocID="{1EE39800-B941-4203-98E9-B38929C44D84}" presName="spNode" presStyleCnt="0"/>
      <dgm:spPr/>
    </dgm:pt>
    <dgm:pt modelId="{73DD3C17-3C94-4F6E-8522-503D32301CE7}" type="pres">
      <dgm:prSet presAssocID="{66F24D9A-7FF6-496F-9F96-9B3E7A08C7C4}" presName="sibTrans" presStyleLbl="sibTrans1D1" presStyleIdx="1" presStyleCnt="4"/>
      <dgm:spPr/>
      <dgm:t>
        <a:bodyPr/>
        <a:lstStyle/>
        <a:p>
          <a:endParaRPr lang="en-US"/>
        </a:p>
      </dgm:t>
    </dgm:pt>
    <dgm:pt modelId="{8D8E7578-48E3-4907-8FB4-A0F42D4E14E2}" type="pres">
      <dgm:prSet presAssocID="{DC7FF4E6-C077-4E29-8E9C-D85CB6DA32CB}" presName="node" presStyleLbl="node1" presStyleIdx="2" presStyleCnt="4" custScaleX="145674" custScaleY="146161">
        <dgm:presLayoutVars>
          <dgm:bulletEnabled val="1"/>
        </dgm:presLayoutVars>
      </dgm:prSet>
      <dgm:spPr/>
      <dgm:t>
        <a:bodyPr/>
        <a:lstStyle/>
        <a:p>
          <a:endParaRPr lang="en-US"/>
        </a:p>
      </dgm:t>
    </dgm:pt>
    <dgm:pt modelId="{CED18346-8B1C-4537-90C2-3B44A804979A}" type="pres">
      <dgm:prSet presAssocID="{DC7FF4E6-C077-4E29-8E9C-D85CB6DA32CB}" presName="spNode" presStyleCnt="0"/>
      <dgm:spPr/>
    </dgm:pt>
    <dgm:pt modelId="{60A25A17-41A0-4FC0-A8EF-2A1C5DF5ED46}" type="pres">
      <dgm:prSet presAssocID="{D42CDDEC-4283-4B1F-A943-B34436FBBADA}" presName="sibTrans" presStyleLbl="sibTrans1D1" presStyleIdx="2" presStyleCnt="4"/>
      <dgm:spPr/>
      <dgm:t>
        <a:bodyPr/>
        <a:lstStyle/>
        <a:p>
          <a:endParaRPr lang="en-US"/>
        </a:p>
      </dgm:t>
    </dgm:pt>
    <dgm:pt modelId="{9CDEE20F-0110-4578-8078-1B7563447C29}" type="pres">
      <dgm:prSet presAssocID="{C13FB686-CC21-4585-A791-0099B47DED22}" presName="node" presStyleLbl="node1" presStyleIdx="3" presStyleCnt="4" custScaleX="145674" custScaleY="146161">
        <dgm:presLayoutVars>
          <dgm:bulletEnabled val="1"/>
        </dgm:presLayoutVars>
      </dgm:prSet>
      <dgm:spPr/>
      <dgm:t>
        <a:bodyPr/>
        <a:lstStyle/>
        <a:p>
          <a:endParaRPr lang="en-US"/>
        </a:p>
      </dgm:t>
    </dgm:pt>
    <dgm:pt modelId="{0638C77D-A72D-4194-B003-9DE5C80EFCB7}" type="pres">
      <dgm:prSet presAssocID="{C13FB686-CC21-4585-A791-0099B47DED22}" presName="spNode" presStyleCnt="0"/>
      <dgm:spPr/>
    </dgm:pt>
    <dgm:pt modelId="{0D1C209A-9A5D-4887-A1B4-463A6EEC6D5A}" type="pres">
      <dgm:prSet presAssocID="{D06A732A-4E7E-49DB-87BE-B2C9CF9F82B9}" presName="sibTrans" presStyleLbl="sibTrans1D1" presStyleIdx="3" presStyleCnt="4"/>
      <dgm:spPr/>
      <dgm:t>
        <a:bodyPr/>
        <a:lstStyle/>
        <a:p>
          <a:endParaRPr lang="en-US"/>
        </a:p>
      </dgm:t>
    </dgm:pt>
  </dgm:ptLst>
  <dgm:cxnLst>
    <dgm:cxn modelId="{9A0E0F37-4D65-44C1-AD3F-73BA54C69C5D}" type="presOf" srcId="{77D36B0F-8E66-48F0-A22A-430E7E3613CC}" destId="{E6534D41-244F-4DC7-90FF-334D9BA8D55E}" srcOrd="0" destOrd="0" presId="urn:microsoft.com/office/officeart/2005/8/layout/cycle5"/>
    <dgm:cxn modelId="{A760AEC8-37B4-4FC3-8322-781CC818FE3F}" srcId="{75FF3312-153C-4A84-9E00-79EC557F7BC0}" destId="{B2417F59-2A10-46D7-8764-E0912E66A2CE}" srcOrd="0" destOrd="0" parTransId="{D0344F63-1218-4ACD-BDC5-AD4C712C2032}" sibTransId="{77D36B0F-8E66-48F0-A22A-430E7E3613CC}"/>
    <dgm:cxn modelId="{62CC7153-2B20-4C6D-9FC3-12A6AA0F77E2}" type="presOf" srcId="{C13FB686-CC21-4585-A791-0099B47DED22}" destId="{9CDEE20F-0110-4578-8078-1B7563447C29}" srcOrd="0" destOrd="0" presId="urn:microsoft.com/office/officeart/2005/8/layout/cycle5"/>
    <dgm:cxn modelId="{486FA156-B978-4A00-8B3D-76A3D73ABCB8}" type="presOf" srcId="{75FF3312-153C-4A84-9E00-79EC557F7BC0}" destId="{9C726839-728D-493A-B8CC-4CE6C7DC07E8}" srcOrd="0" destOrd="0" presId="urn:microsoft.com/office/officeart/2005/8/layout/cycle5"/>
    <dgm:cxn modelId="{79CA1A12-28C1-4C1A-B527-B83851BC2DCC}" type="presOf" srcId="{D42CDDEC-4283-4B1F-A943-B34436FBBADA}" destId="{60A25A17-41A0-4FC0-A8EF-2A1C5DF5ED46}" srcOrd="0" destOrd="0" presId="urn:microsoft.com/office/officeart/2005/8/layout/cycle5"/>
    <dgm:cxn modelId="{BFAEA0BF-368D-41AD-90A2-18D38159BFBA}" type="presOf" srcId="{1EE39800-B941-4203-98E9-B38929C44D84}" destId="{2D1547B5-2C0F-4A3D-B252-346CEE54407F}" srcOrd="0" destOrd="0" presId="urn:microsoft.com/office/officeart/2005/8/layout/cycle5"/>
    <dgm:cxn modelId="{D615B452-5D92-485E-BA3D-24C7135E16DB}" srcId="{75FF3312-153C-4A84-9E00-79EC557F7BC0}" destId="{C13FB686-CC21-4585-A791-0099B47DED22}" srcOrd="3" destOrd="0" parTransId="{30C83638-680B-4A73-85CB-BCBA331DCE46}" sibTransId="{D06A732A-4E7E-49DB-87BE-B2C9CF9F82B9}"/>
    <dgm:cxn modelId="{DAF3FEEC-76E9-42E8-B757-1E7A1C261D99}" type="presOf" srcId="{DC7FF4E6-C077-4E29-8E9C-D85CB6DA32CB}" destId="{8D8E7578-48E3-4907-8FB4-A0F42D4E14E2}" srcOrd="0" destOrd="0" presId="urn:microsoft.com/office/officeart/2005/8/layout/cycle5"/>
    <dgm:cxn modelId="{DF21384C-0CEA-4534-A12F-8E70BF8850AA}" type="presOf" srcId="{D06A732A-4E7E-49DB-87BE-B2C9CF9F82B9}" destId="{0D1C209A-9A5D-4887-A1B4-463A6EEC6D5A}" srcOrd="0" destOrd="0" presId="urn:microsoft.com/office/officeart/2005/8/layout/cycle5"/>
    <dgm:cxn modelId="{B4EB940C-3857-460B-85EB-90CC49F6F43B}" type="presOf" srcId="{B2417F59-2A10-46D7-8764-E0912E66A2CE}" destId="{40E864BE-E680-47AA-A753-EFE5E39FEBB6}" srcOrd="0" destOrd="0" presId="urn:microsoft.com/office/officeart/2005/8/layout/cycle5"/>
    <dgm:cxn modelId="{56993659-C46B-499B-A3E9-1B36AC0A56B6}" srcId="{75FF3312-153C-4A84-9E00-79EC557F7BC0}" destId="{DC7FF4E6-C077-4E29-8E9C-D85CB6DA32CB}" srcOrd="2" destOrd="0" parTransId="{F943EA9C-9B09-4254-BEA9-E766264718A5}" sibTransId="{D42CDDEC-4283-4B1F-A943-B34436FBBADA}"/>
    <dgm:cxn modelId="{6CC7B526-E192-45D6-AB73-A33C2B5E67CF}" srcId="{75FF3312-153C-4A84-9E00-79EC557F7BC0}" destId="{1EE39800-B941-4203-98E9-B38929C44D84}" srcOrd="1" destOrd="0" parTransId="{6B5B2C8C-FAA6-4792-8595-5567556FB6CA}" sibTransId="{66F24D9A-7FF6-496F-9F96-9B3E7A08C7C4}"/>
    <dgm:cxn modelId="{729D11E3-33EE-47C4-B2C0-04C055F75C52}" type="presOf" srcId="{66F24D9A-7FF6-496F-9F96-9B3E7A08C7C4}" destId="{73DD3C17-3C94-4F6E-8522-503D32301CE7}" srcOrd="0" destOrd="0" presId="urn:microsoft.com/office/officeart/2005/8/layout/cycle5"/>
    <dgm:cxn modelId="{F8AD1AD1-FA7F-4F97-AC21-7156BB8A5CB5}" type="presParOf" srcId="{9C726839-728D-493A-B8CC-4CE6C7DC07E8}" destId="{40E864BE-E680-47AA-A753-EFE5E39FEBB6}" srcOrd="0" destOrd="0" presId="urn:microsoft.com/office/officeart/2005/8/layout/cycle5"/>
    <dgm:cxn modelId="{8B3C0DBB-216C-4885-9906-6CEB07A55167}" type="presParOf" srcId="{9C726839-728D-493A-B8CC-4CE6C7DC07E8}" destId="{38A4A2BA-13AA-4F04-8158-97E7180AF635}" srcOrd="1" destOrd="0" presId="urn:microsoft.com/office/officeart/2005/8/layout/cycle5"/>
    <dgm:cxn modelId="{D79EDDA6-1810-4F1A-81E1-35C358B1054D}" type="presParOf" srcId="{9C726839-728D-493A-B8CC-4CE6C7DC07E8}" destId="{E6534D41-244F-4DC7-90FF-334D9BA8D55E}" srcOrd="2" destOrd="0" presId="urn:microsoft.com/office/officeart/2005/8/layout/cycle5"/>
    <dgm:cxn modelId="{D9128EF3-D1AB-4C49-99AF-034D9C3E3B6D}" type="presParOf" srcId="{9C726839-728D-493A-B8CC-4CE6C7DC07E8}" destId="{2D1547B5-2C0F-4A3D-B252-346CEE54407F}" srcOrd="3" destOrd="0" presId="urn:microsoft.com/office/officeart/2005/8/layout/cycle5"/>
    <dgm:cxn modelId="{D8110731-60CB-4E22-BC8B-3D0FA8B1D0D6}" type="presParOf" srcId="{9C726839-728D-493A-B8CC-4CE6C7DC07E8}" destId="{3376F0EA-E58B-4900-953B-B00B0244C4D0}" srcOrd="4" destOrd="0" presId="urn:microsoft.com/office/officeart/2005/8/layout/cycle5"/>
    <dgm:cxn modelId="{298860F4-EB76-4E97-A934-466BA6F2FF3D}" type="presParOf" srcId="{9C726839-728D-493A-B8CC-4CE6C7DC07E8}" destId="{73DD3C17-3C94-4F6E-8522-503D32301CE7}" srcOrd="5" destOrd="0" presId="urn:microsoft.com/office/officeart/2005/8/layout/cycle5"/>
    <dgm:cxn modelId="{B07DA670-E693-4816-B249-5599EF3E22BE}" type="presParOf" srcId="{9C726839-728D-493A-B8CC-4CE6C7DC07E8}" destId="{8D8E7578-48E3-4907-8FB4-A0F42D4E14E2}" srcOrd="6" destOrd="0" presId="urn:microsoft.com/office/officeart/2005/8/layout/cycle5"/>
    <dgm:cxn modelId="{49CEC525-62FE-42CC-B3EF-40BD06D2FAA9}" type="presParOf" srcId="{9C726839-728D-493A-B8CC-4CE6C7DC07E8}" destId="{CED18346-8B1C-4537-90C2-3B44A804979A}" srcOrd="7" destOrd="0" presId="urn:microsoft.com/office/officeart/2005/8/layout/cycle5"/>
    <dgm:cxn modelId="{C5718A3D-CCA6-44B0-A93E-5EE8167CD986}" type="presParOf" srcId="{9C726839-728D-493A-B8CC-4CE6C7DC07E8}" destId="{60A25A17-41A0-4FC0-A8EF-2A1C5DF5ED46}" srcOrd="8" destOrd="0" presId="urn:microsoft.com/office/officeart/2005/8/layout/cycle5"/>
    <dgm:cxn modelId="{CDA72EA5-384D-47D7-BD75-F19D3C57C454}" type="presParOf" srcId="{9C726839-728D-493A-B8CC-4CE6C7DC07E8}" destId="{9CDEE20F-0110-4578-8078-1B7563447C29}" srcOrd="9" destOrd="0" presId="urn:microsoft.com/office/officeart/2005/8/layout/cycle5"/>
    <dgm:cxn modelId="{DC2DFF17-B8CE-47B4-8ECF-AA80FF2A4933}" type="presParOf" srcId="{9C726839-728D-493A-B8CC-4CE6C7DC07E8}" destId="{0638C77D-A72D-4194-B003-9DE5C80EFCB7}" srcOrd="10" destOrd="0" presId="urn:microsoft.com/office/officeart/2005/8/layout/cycle5"/>
    <dgm:cxn modelId="{0DB72AE8-3FEF-4A54-9A03-DC23790668C4}" type="presParOf" srcId="{9C726839-728D-493A-B8CC-4CE6C7DC07E8}" destId="{0D1C209A-9A5D-4887-A1B4-463A6EEC6D5A}" srcOrd="11" destOrd="0" presId="urn:microsoft.com/office/officeart/2005/8/layout/cycle5"/>
  </dgm:cxnLst>
  <dgm:bg/>
  <dgm:whole>
    <a:ln w="57150"/>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37024F-FE16-49AA-A8B0-CF9EE749F2F5}">
      <dsp:nvSpPr>
        <dsp:cNvPr id="0" name=""/>
        <dsp:cNvSpPr/>
      </dsp:nvSpPr>
      <dsp:spPr>
        <a:xfrm>
          <a:off x="0" y="176429"/>
          <a:ext cx="9090060" cy="1216800"/>
        </a:xfrm>
        <a:prstGeom prst="roundRect">
          <a:avLst/>
        </a:prstGeom>
        <a:solidFill>
          <a:srgbClr val="A53010">
            <a:shade val="50000"/>
            <a:hueOff val="0"/>
            <a:satOff val="0"/>
            <a:lumOff val="0"/>
            <a:alphaOff val="0"/>
          </a:srgbClr>
        </a:solidFill>
        <a:ln w="15875" cap="rnd"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kern="1200" dirty="0">
              <a:solidFill>
                <a:sysClr val="window" lastClr="FFFFFF"/>
              </a:solidFill>
              <a:latin typeface="Century Gothic"/>
              <a:ea typeface="+mn-ea"/>
              <a:cs typeface="+mn-cs"/>
            </a:rPr>
            <a:t>To establish skin to skin contact after delivery in low </a:t>
          </a:r>
          <a:r>
            <a:rPr lang="en-US" sz="2300" b="1" kern="1200" dirty="0" smtClean="0">
              <a:solidFill>
                <a:sysClr val="window" lastClr="FFFFFF"/>
              </a:solidFill>
              <a:latin typeface="Century Gothic"/>
              <a:ea typeface="+mn-ea"/>
              <a:cs typeface="+mn-cs"/>
            </a:rPr>
            <a:t>risk mothers </a:t>
          </a:r>
          <a:r>
            <a:rPr lang="en-US" sz="2300" b="1" kern="1200" dirty="0">
              <a:solidFill>
                <a:sysClr val="window" lastClr="FFFFFF"/>
              </a:solidFill>
              <a:latin typeface="Century Gothic"/>
              <a:ea typeface="+mn-ea"/>
              <a:cs typeface="+mn-cs"/>
            </a:rPr>
            <a:t>admitted in </a:t>
          </a:r>
          <a:r>
            <a:rPr lang="en-US" sz="2300" b="1" kern="1200" dirty="0" err="1" smtClean="0">
              <a:solidFill>
                <a:sysClr val="window" lastClr="FFFFFF"/>
              </a:solidFill>
              <a:latin typeface="Century Gothic"/>
              <a:ea typeface="+mn-ea"/>
              <a:cs typeface="+mn-cs"/>
            </a:rPr>
            <a:t>Labour</a:t>
          </a:r>
          <a:r>
            <a:rPr lang="en-US" sz="2300" b="1" kern="1200" dirty="0" smtClean="0">
              <a:solidFill>
                <a:sysClr val="window" lastClr="FFFFFF"/>
              </a:solidFill>
              <a:latin typeface="Century Gothic"/>
              <a:ea typeface="+mn-ea"/>
              <a:cs typeface="+mn-cs"/>
            </a:rPr>
            <a:t> Room</a:t>
          </a:r>
          <a:endParaRPr lang="en-IN" sz="2300" b="1" kern="1200" dirty="0">
            <a:solidFill>
              <a:sysClr val="window" lastClr="FFFFFF"/>
            </a:solidFill>
            <a:latin typeface="Century Gothic"/>
            <a:ea typeface="+mn-ea"/>
            <a:cs typeface="+mn-cs"/>
          </a:endParaRPr>
        </a:p>
      </dsp:txBody>
      <dsp:txXfrm>
        <a:off x="59399" y="235828"/>
        <a:ext cx="8971262" cy="1098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08F834-E8CA-49B5-8F49-76B9E481340B}">
      <dsp:nvSpPr>
        <dsp:cNvPr id="0" name=""/>
        <dsp:cNvSpPr/>
      </dsp:nvSpPr>
      <dsp:spPr>
        <a:xfrm>
          <a:off x="0" y="500596"/>
          <a:ext cx="9131071" cy="1292850"/>
        </a:xfrm>
        <a:prstGeom prst="roundRect">
          <a:avLst/>
        </a:prstGeom>
        <a:solidFill>
          <a:srgbClr val="DE7E18">
            <a:hueOff val="0"/>
            <a:satOff val="0"/>
            <a:lumOff val="0"/>
            <a:alphaOff val="0"/>
          </a:srgbClr>
        </a:solidFill>
        <a:ln w="15875" cap="rnd"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kern="1200" dirty="0">
              <a:solidFill>
                <a:sysClr val="window" lastClr="FFFFFF"/>
              </a:solidFill>
              <a:latin typeface="Century Gothic"/>
              <a:ea typeface="+mn-ea"/>
              <a:cs typeface="+mn-cs"/>
            </a:rPr>
            <a:t>To establish skin to skin contact immediately after delivery for at least one hour </a:t>
          </a:r>
          <a:r>
            <a:rPr lang="en-US" sz="2300" b="1" kern="1200" dirty="0" smtClean="0">
              <a:solidFill>
                <a:sysClr val="window" lastClr="FFFFFF"/>
              </a:solidFill>
              <a:latin typeface="Century Gothic"/>
              <a:ea typeface="+mn-ea"/>
              <a:cs typeface="+mn-cs"/>
            </a:rPr>
            <a:t>from 0% to 25</a:t>
          </a:r>
          <a:r>
            <a:rPr lang="en-US" sz="2300" b="1" kern="1200" dirty="0">
              <a:solidFill>
                <a:sysClr val="window" lastClr="FFFFFF"/>
              </a:solidFill>
              <a:latin typeface="Century Gothic"/>
              <a:ea typeface="+mn-ea"/>
              <a:cs typeface="+mn-cs"/>
            </a:rPr>
            <a:t>% </a:t>
          </a:r>
          <a:r>
            <a:rPr lang="en-US" sz="2300" b="1" kern="1200" dirty="0" smtClean="0">
              <a:solidFill>
                <a:sysClr val="window" lastClr="FFFFFF"/>
              </a:solidFill>
              <a:latin typeface="Century Gothic"/>
              <a:ea typeface="+mn-ea"/>
              <a:cs typeface="+mn-cs"/>
            </a:rPr>
            <a:t>within </a:t>
          </a:r>
          <a:r>
            <a:rPr lang="en-US" sz="2300" b="1" kern="1200" dirty="0">
              <a:solidFill>
                <a:sysClr val="window" lastClr="FFFFFF"/>
              </a:solidFill>
              <a:latin typeface="Century Gothic"/>
              <a:ea typeface="+mn-ea"/>
              <a:cs typeface="+mn-cs"/>
            </a:rPr>
            <a:t>two </a:t>
          </a:r>
          <a:r>
            <a:rPr lang="en-US" sz="2300" b="1" kern="1200" dirty="0" smtClean="0">
              <a:solidFill>
                <a:sysClr val="window" lastClr="FFFFFF"/>
              </a:solidFill>
              <a:latin typeface="Century Gothic"/>
              <a:ea typeface="+mn-ea"/>
              <a:cs typeface="+mn-cs"/>
            </a:rPr>
            <a:t>weeks for newborns of </a:t>
          </a:r>
          <a:r>
            <a:rPr lang="en-US" sz="2300" b="1" kern="1200" dirty="0">
              <a:solidFill>
                <a:sysClr val="window" lastClr="FFFFFF"/>
              </a:solidFill>
              <a:latin typeface="Century Gothic"/>
              <a:ea typeface="+mn-ea"/>
              <a:cs typeface="+mn-cs"/>
            </a:rPr>
            <a:t>low risk mothers admitted in </a:t>
          </a:r>
          <a:r>
            <a:rPr lang="en-US" sz="2300" b="1" kern="1200" dirty="0" err="1">
              <a:solidFill>
                <a:sysClr val="window" lastClr="FFFFFF"/>
              </a:solidFill>
              <a:latin typeface="Century Gothic"/>
              <a:ea typeface="+mn-ea"/>
              <a:cs typeface="+mn-cs"/>
            </a:rPr>
            <a:t>Labour</a:t>
          </a:r>
          <a:r>
            <a:rPr lang="en-US" sz="2300" b="1" kern="1200" dirty="0">
              <a:solidFill>
                <a:sysClr val="window" lastClr="FFFFFF"/>
              </a:solidFill>
              <a:latin typeface="Century Gothic"/>
              <a:ea typeface="+mn-ea"/>
              <a:cs typeface="+mn-cs"/>
            </a:rPr>
            <a:t> </a:t>
          </a:r>
          <a:r>
            <a:rPr lang="en-US" sz="2300" b="1" kern="1200" dirty="0" smtClean="0">
              <a:solidFill>
                <a:sysClr val="window" lastClr="FFFFFF"/>
              </a:solidFill>
              <a:latin typeface="Century Gothic"/>
              <a:ea typeface="+mn-ea"/>
              <a:cs typeface="+mn-cs"/>
            </a:rPr>
            <a:t>Room</a:t>
          </a:r>
          <a:endParaRPr lang="en-IN" sz="2300" b="1" kern="1200" dirty="0">
            <a:solidFill>
              <a:sysClr val="window" lastClr="FFFFFF"/>
            </a:solidFill>
            <a:latin typeface="Century Gothic"/>
            <a:ea typeface="+mn-ea"/>
            <a:cs typeface="+mn-cs"/>
          </a:endParaRPr>
        </a:p>
      </dsp:txBody>
      <dsp:txXfrm>
        <a:off x="63112" y="563708"/>
        <a:ext cx="9004847" cy="11666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34CA0E-518B-4168-B6DC-A7706D9B2D63}">
      <dsp:nvSpPr>
        <dsp:cNvPr id="0" name=""/>
        <dsp:cNvSpPr/>
      </dsp:nvSpPr>
      <dsp:spPr>
        <a:xfrm>
          <a:off x="5515" y="46599"/>
          <a:ext cx="2507925" cy="133919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r>
            <a:rPr lang="en-US" sz="2400" b="1" kern="1200" dirty="0" smtClean="0"/>
            <a:t>DENOMINATOR</a:t>
          </a:r>
          <a:endParaRPr lang="en-US" sz="2000" b="1" kern="1200" dirty="0"/>
        </a:p>
      </dsp:txBody>
      <dsp:txXfrm>
        <a:off x="5515" y="46599"/>
        <a:ext cx="2507925" cy="892800"/>
      </dsp:txXfrm>
    </dsp:sp>
    <dsp:sp modelId="{D41A2CF3-E8A7-4E48-A274-2A483E964608}">
      <dsp:nvSpPr>
        <dsp:cNvPr id="0" name=""/>
        <dsp:cNvSpPr/>
      </dsp:nvSpPr>
      <dsp:spPr>
        <a:xfrm>
          <a:off x="519187" y="622044"/>
          <a:ext cx="2507925" cy="242030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kern="1200" smtClean="0"/>
            <a:t>Number of women delivering in hospital</a:t>
          </a:r>
          <a:endParaRPr lang="en-US" sz="2000" b="1" kern="1200" dirty="0"/>
        </a:p>
      </dsp:txBody>
      <dsp:txXfrm>
        <a:off x="590075" y="692932"/>
        <a:ext cx="2366149" cy="2278533"/>
      </dsp:txXfrm>
    </dsp:sp>
    <dsp:sp modelId="{121D0C9F-30F1-49B6-A8CD-84525172C137}">
      <dsp:nvSpPr>
        <dsp:cNvPr id="0" name=""/>
        <dsp:cNvSpPr/>
      </dsp:nvSpPr>
      <dsp:spPr>
        <a:xfrm>
          <a:off x="2893633" y="180799"/>
          <a:ext cx="806007" cy="62440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b="1" kern="1200">
            <a:solidFill>
              <a:schemeClr val="tx1"/>
            </a:solidFill>
          </a:endParaRPr>
        </a:p>
      </dsp:txBody>
      <dsp:txXfrm>
        <a:off x="2893633" y="305679"/>
        <a:ext cx="618687" cy="374640"/>
      </dsp:txXfrm>
    </dsp:sp>
    <dsp:sp modelId="{727CFC90-4A3A-4520-A28F-9A708D744F94}">
      <dsp:nvSpPr>
        <dsp:cNvPr id="0" name=""/>
        <dsp:cNvSpPr/>
      </dsp:nvSpPr>
      <dsp:spPr>
        <a:xfrm>
          <a:off x="4034211" y="46599"/>
          <a:ext cx="2507925" cy="133919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r>
            <a:rPr lang="en-US" sz="2400" b="1" kern="1200" smtClean="0"/>
            <a:t>PROCESS</a:t>
          </a:r>
          <a:endParaRPr lang="en-US" sz="2000" b="1" kern="1200" dirty="0"/>
        </a:p>
      </dsp:txBody>
      <dsp:txXfrm>
        <a:off x="4034211" y="46599"/>
        <a:ext cx="2507925" cy="892800"/>
      </dsp:txXfrm>
    </dsp:sp>
    <dsp:sp modelId="{51F93646-B3EC-4DD7-ACED-E579EA47A2C7}">
      <dsp:nvSpPr>
        <dsp:cNvPr id="0" name=""/>
        <dsp:cNvSpPr/>
      </dsp:nvSpPr>
      <dsp:spPr>
        <a:xfrm>
          <a:off x="4547882" y="622044"/>
          <a:ext cx="2507925" cy="242030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kern="1200" smtClean="0"/>
            <a:t>Percentage of women receiving Inj. Oxytocin within 1 min of delivery</a:t>
          </a:r>
          <a:endParaRPr lang="en-US" sz="2000" b="1" kern="1200" dirty="0"/>
        </a:p>
      </dsp:txBody>
      <dsp:txXfrm>
        <a:off x="4618770" y="692932"/>
        <a:ext cx="2366149" cy="2278533"/>
      </dsp:txXfrm>
    </dsp:sp>
    <dsp:sp modelId="{57B1921B-CA1F-4EAB-97D0-33134ED66FD3}">
      <dsp:nvSpPr>
        <dsp:cNvPr id="0" name=""/>
        <dsp:cNvSpPr/>
      </dsp:nvSpPr>
      <dsp:spPr>
        <a:xfrm>
          <a:off x="6922328" y="180799"/>
          <a:ext cx="806007" cy="62440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b="1" kern="1200">
            <a:solidFill>
              <a:schemeClr val="tx1"/>
            </a:solidFill>
          </a:endParaRPr>
        </a:p>
      </dsp:txBody>
      <dsp:txXfrm>
        <a:off x="6922328" y="305679"/>
        <a:ext cx="618687" cy="374640"/>
      </dsp:txXfrm>
    </dsp:sp>
    <dsp:sp modelId="{F86B5665-F4F8-4E1A-A08A-FA68A81E54B7}">
      <dsp:nvSpPr>
        <dsp:cNvPr id="0" name=""/>
        <dsp:cNvSpPr/>
      </dsp:nvSpPr>
      <dsp:spPr>
        <a:xfrm>
          <a:off x="8062906" y="46599"/>
          <a:ext cx="2507925" cy="133919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r>
            <a:rPr lang="en-US" sz="2400" b="1" kern="1200" smtClean="0"/>
            <a:t>OUTCOME</a:t>
          </a:r>
          <a:endParaRPr lang="en-US" sz="2000" b="1" kern="1200" dirty="0"/>
        </a:p>
      </dsp:txBody>
      <dsp:txXfrm>
        <a:off x="8062906" y="46599"/>
        <a:ext cx="2507925" cy="892800"/>
      </dsp:txXfrm>
    </dsp:sp>
    <dsp:sp modelId="{0B0D4AE4-A1A5-4A0A-8695-DBCF59FC28FE}">
      <dsp:nvSpPr>
        <dsp:cNvPr id="0" name=""/>
        <dsp:cNvSpPr/>
      </dsp:nvSpPr>
      <dsp:spPr>
        <a:xfrm>
          <a:off x="8576577" y="622044"/>
          <a:ext cx="2507925" cy="242030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kern="1200" smtClean="0"/>
            <a:t>Percentage of women with post-partum haemorrhage</a:t>
          </a:r>
          <a:endParaRPr lang="en-US" sz="2000" b="1" kern="1200" dirty="0"/>
        </a:p>
      </dsp:txBody>
      <dsp:txXfrm>
        <a:off x="8647465" y="692932"/>
        <a:ext cx="2366149" cy="22785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34CA0E-518B-4168-B6DC-A7706D9B2D63}">
      <dsp:nvSpPr>
        <dsp:cNvPr id="0" name=""/>
        <dsp:cNvSpPr/>
      </dsp:nvSpPr>
      <dsp:spPr>
        <a:xfrm>
          <a:off x="5456" y="4916"/>
          <a:ext cx="2481005" cy="12527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r>
            <a:rPr lang="en-US" sz="2400" b="1" kern="1200" smtClean="0">
              <a:solidFill>
                <a:schemeClr val="tx1"/>
              </a:solidFill>
            </a:rPr>
            <a:t>DENOMINATOR</a:t>
          </a:r>
          <a:endParaRPr lang="en-US" sz="2400" b="1" kern="1200" dirty="0">
            <a:solidFill>
              <a:schemeClr val="tx1"/>
            </a:solidFill>
          </a:endParaRPr>
        </a:p>
      </dsp:txBody>
      <dsp:txXfrm>
        <a:off x="5456" y="4916"/>
        <a:ext cx="2481005" cy="835200"/>
      </dsp:txXfrm>
    </dsp:sp>
    <dsp:sp modelId="{D41A2CF3-E8A7-4E48-A274-2A483E964608}">
      <dsp:nvSpPr>
        <dsp:cNvPr id="0" name=""/>
        <dsp:cNvSpPr/>
      </dsp:nvSpPr>
      <dsp:spPr>
        <a:xfrm>
          <a:off x="513614" y="840116"/>
          <a:ext cx="2481005" cy="26622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56464" rIns="156464" bIns="156464"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smtClean="0">
              <a:solidFill>
                <a:schemeClr val="tx1"/>
              </a:solidFill>
            </a:rPr>
            <a:t>Number of live babies </a:t>
          </a:r>
          <a:r>
            <a:rPr lang="en-US" sz="2200" b="1" kern="1200" dirty="0">
              <a:solidFill>
                <a:schemeClr val="tx1"/>
              </a:solidFill>
            </a:rPr>
            <a:t>born in facility </a:t>
          </a:r>
        </a:p>
      </dsp:txBody>
      <dsp:txXfrm>
        <a:off x="586280" y="912782"/>
        <a:ext cx="2335673" cy="2516868"/>
      </dsp:txXfrm>
    </dsp:sp>
    <dsp:sp modelId="{121D0C9F-30F1-49B6-A8CD-84525172C137}">
      <dsp:nvSpPr>
        <dsp:cNvPr id="0" name=""/>
        <dsp:cNvSpPr/>
      </dsp:nvSpPr>
      <dsp:spPr>
        <a:xfrm>
          <a:off x="2862574" y="113667"/>
          <a:ext cx="797356" cy="6176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b="1" kern="1200">
            <a:solidFill>
              <a:schemeClr val="tx1"/>
            </a:solidFill>
          </a:endParaRPr>
        </a:p>
      </dsp:txBody>
      <dsp:txXfrm>
        <a:off x="2862574" y="237207"/>
        <a:ext cx="612047" cy="370618"/>
      </dsp:txXfrm>
    </dsp:sp>
    <dsp:sp modelId="{F22E7503-39AE-49FF-9E97-7FD669720DEB}">
      <dsp:nvSpPr>
        <dsp:cNvPr id="0" name=""/>
        <dsp:cNvSpPr/>
      </dsp:nvSpPr>
      <dsp:spPr>
        <a:xfrm>
          <a:off x="3990908" y="4916"/>
          <a:ext cx="2481005" cy="12527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r>
            <a:rPr lang="en-US" sz="2400" b="1" kern="1200" dirty="0">
              <a:solidFill>
                <a:schemeClr val="tx1"/>
              </a:solidFill>
            </a:rPr>
            <a:t>PROCESS</a:t>
          </a:r>
        </a:p>
      </dsp:txBody>
      <dsp:txXfrm>
        <a:off x="3990908" y="4916"/>
        <a:ext cx="2481005" cy="835200"/>
      </dsp:txXfrm>
    </dsp:sp>
    <dsp:sp modelId="{9BD4340F-F797-4127-B7DA-2B8075801219}">
      <dsp:nvSpPr>
        <dsp:cNvPr id="0" name=""/>
        <dsp:cNvSpPr/>
      </dsp:nvSpPr>
      <dsp:spPr>
        <a:xfrm>
          <a:off x="4499066" y="840116"/>
          <a:ext cx="2481005" cy="26622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56464" rIns="156464" bIns="156464"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smtClean="0">
              <a:solidFill>
                <a:schemeClr val="tx1"/>
              </a:solidFill>
            </a:rPr>
            <a:t>Percentage of babies dried immediately</a:t>
          </a:r>
          <a:endParaRPr lang="en-US" sz="2200" b="1" kern="1200" dirty="0">
            <a:solidFill>
              <a:schemeClr val="tx1"/>
            </a:solidFill>
          </a:endParaRPr>
        </a:p>
        <a:p>
          <a:pPr marL="228600" lvl="1" indent="-228600" algn="l" defTabSz="977900">
            <a:lnSpc>
              <a:spcPct val="90000"/>
            </a:lnSpc>
            <a:spcBef>
              <a:spcPct val="0"/>
            </a:spcBef>
            <a:spcAft>
              <a:spcPct val="15000"/>
            </a:spcAft>
            <a:buChar char="••"/>
          </a:pPr>
          <a:r>
            <a:rPr lang="en-US" sz="2200" b="1" kern="1200" dirty="0" smtClean="0">
              <a:solidFill>
                <a:schemeClr val="tx1"/>
              </a:solidFill>
            </a:rPr>
            <a:t>% of babies getting </a:t>
          </a:r>
          <a:r>
            <a:rPr lang="en-US" sz="2200" b="1" kern="1200" baseline="0" dirty="0" smtClean="0">
              <a:solidFill>
                <a:schemeClr val="tx1"/>
              </a:solidFill>
            </a:rPr>
            <a:t>skin </a:t>
          </a:r>
          <a:r>
            <a:rPr lang="en-US" sz="2200" b="1" kern="1200" baseline="0" dirty="0">
              <a:solidFill>
                <a:schemeClr val="tx1"/>
              </a:solidFill>
            </a:rPr>
            <a:t>to skin care at birth</a:t>
          </a:r>
          <a:endParaRPr lang="en-US" sz="2200" b="1" kern="1200" dirty="0">
            <a:solidFill>
              <a:schemeClr val="tx1"/>
            </a:solidFill>
          </a:endParaRPr>
        </a:p>
      </dsp:txBody>
      <dsp:txXfrm>
        <a:off x="4571732" y="912782"/>
        <a:ext cx="2335673" cy="2516868"/>
      </dsp:txXfrm>
    </dsp:sp>
    <dsp:sp modelId="{9F2302D6-3C04-4A2F-BEA9-2A1093E12A40}">
      <dsp:nvSpPr>
        <dsp:cNvPr id="0" name=""/>
        <dsp:cNvSpPr/>
      </dsp:nvSpPr>
      <dsp:spPr>
        <a:xfrm>
          <a:off x="6848026" y="113667"/>
          <a:ext cx="797356" cy="6176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b="1" kern="1200">
            <a:solidFill>
              <a:schemeClr val="tx1"/>
            </a:solidFill>
          </a:endParaRPr>
        </a:p>
      </dsp:txBody>
      <dsp:txXfrm>
        <a:off x="6848026" y="237207"/>
        <a:ext cx="612047" cy="370618"/>
      </dsp:txXfrm>
    </dsp:sp>
    <dsp:sp modelId="{27E11CBC-D7ED-4237-90C4-4385D9D03F15}">
      <dsp:nvSpPr>
        <dsp:cNvPr id="0" name=""/>
        <dsp:cNvSpPr/>
      </dsp:nvSpPr>
      <dsp:spPr>
        <a:xfrm>
          <a:off x="7976360" y="4916"/>
          <a:ext cx="2481005" cy="12527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r>
            <a:rPr lang="en-US" sz="2400" b="1" kern="1200" dirty="0">
              <a:solidFill>
                <a:schemeClr val="tx1"/>
              </a:solidFill>
            </a:rPr>
            <a:t>OUTCOME</a:t>
          </a:r>
        </a:p>
      </dsp:txBody>
      <dsp:txXfrm>
        <a:off x="7976360" y="4916"/>
        <a:ext cx="2481005" cy="835200"/>
      </dsp:txXfrm>
    </dsp:sp>
    <dsp:sp modelId="{6E3D0C24-36E0-4E65-8738-21F4F9B0E2E6}">
      <dsp:nvSpPr>
        <dsp:cNvPr id="0" name=""/>
        <dsp:cNvSpPr/>
      </dsp:nvSpPr>
      <dsp:spPr>
        <a:xfrm>
          <a:off x="8484518" y="840116"/>
          <a:ext cx="2481005" cy="26622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56464" rIns="156464" bIns="156464" numCol="1" spcCol="1270" anchor="t" anchorCtr="0">
          <a:noAutofit/>
        </a:bodyPr>
        <a:lstStyle/>
        <a:p>
          <a:pPr marL="228600" lvl="1" indent="-228600" algn="l" defTabSz="977900">
            <a:lnSpc>
              <a:spcPct val="90000"/>
            </a:lnSpc>
            <a:spcBef>
              <a:spcPct val="0"/>
            </a:spcBef>
            <a:spcAft>
              <a:spcPct val="15000"/>
            </a:spcAft>
            <a:buChar char="••"/>
          </a:pPr>
          <a:r>
            <a:rPr lang="en-US" sz="2200" b="1" kern="1200" baseline="0" dirty="0" smtClean="0">
              <a:solidFill>
                <a:schemeClr val="tx1"/>
              </a:solidFill>
            </a:rPr>
            <a:t>Percentage of babies hypothermic at 60 minutes after birth</a:t>
          </a:r>
          <a:endParaRPr lang="en-US" sz="2200" b="1" kern="1200" dirty="0">
            <a:solidFill>
              <a:schemeClr val="tx1"/>
            </a:solidFill>
          </a:endParaRPr>
        </a:p>
      </dsp:txBody>
      <dsp:txXfrm>
        <a:off x="8557184" y="912782"/>
        <a:ext cx="2335673" cy="25168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E864BE-E680-47AA-A753-EFE5E39FEBB6}">
      <dsp:nvSpPr>
        <dsp:cNvPr id="0" name=""/>
        <dsp:cNvSpPr/>
      </dsp:nvSpPr>
      <dsp:spPr>
        <a:xfrm>
          <a:off x="4745718" y="-210561"/>
          <a:ext cx="2052861" cy="133882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prstClr val="black"/>
              </a:solidFill>
              <a:latin typeface="Century Gothic"/>
            </a:rPr>
            <a:t>PLAN</a:t>
          </a:r>
        </a:p>
        <a:p>
          <a:pPr lvl="0" algn="ctr" defTabSz="800100">
            <a:lnSpc>
              <a:spcPct val="90000"/>
            </a:lnSpc>
            <a:spcBef>
              <a:spcPct val="0"/>
            </a:spcBef>
            <a:spcAft>
              <a:spcPct val="35000"/>
            </a:spcAft>
          </a:pPr>
          <a:r>
            <a:rPr lang="en-US" sz="1800" kern="1200" dirty="0" smtClean="0">
              <a:solidFill>
                <a:prstClr val="black"/>
              </a:solidFill>
              <a:latin typeface="Century Gothic"/>
            </a:rPr>
            <a:t>Plan the change </a:t>
          </a:r>
          <a:endParaRPr lang="en-US" sz="1800" kern="1200" dirty="0"/>
        </a:p>
      </dsp:txBody>
      <dsp:txXfrm>
        <a:off x="4811074" y="-145205"/>
        <a:ext cx="1922149" cy="1208108"/>
      </dsp:txXfrm>
    </dsp:sp>
    <dsp:sp modelId="{E6534D41-244F-4DC7-90FF-334D9BA8D55E}">
      <dsp:nvSpPr>
        <dsp:cNvPr id="0" name=""/>
        <dsp:cNvSpPr/>
      </dsp:nvSpPr>
      <dsp:spPr>
        <a:xfrm>
          <a:off x="4259336" y="458848"/>
          <a:ext cx="3025625" cy="3025625"/>
        </a:xfrm>
        <a:custGeom>
          <a:avLst/>
          <a:gdLst/>
          <a:ahLst/>
          <a:cxnLst/>
          <a:rect l="0" t="0" r="0" b="0"/>
          <a:pathLst>
            <a:path>
              <a:moveTo>
                <a:pt x="2617494" y="479235"/>
              </a:moveTo>
              <a:arcTo wR="1512812" hR="1512812" stAng="19014275" swAng="759217"/>
            </a:path>
          </a:pathLst>
        </a:custGeom>
        <a:noFill/>
        <a:ln w="6350" cap="flat" cmpd="sng" algn="ctr">
          <a:solidFill>
            <a:srgbClr val="C00000"/>
          </a:solidFill>
          <a:prstDash val="solid"/>
          <a:miter lim="800000"/>
          <a:tailEnd type="arrow"/>
        </a:ln>
        <a:effectLst/>
      </dsp:spPr>
      <dsp:style>
        <a:lnRef idx="1">
          <a:scrgbClr r="0" g="0" b="0"/>
        </a:lnRef>
        <a:fillRef idx="0">
          <a:scrgbClr r="0" g="0" b="0"/>
        </a:fillRef>
        <a:effectRef idx="0">
          <a:scrgbClr r="0" g="0" b="0"/>
        </a:effectRef>
        <a:fontRef idx="minor"/>
      </dsp:style>
    </dsp:sp>
    <dsp:sp modelId="{2D1547B5-2C0F-4A3D-B252-346CEE54407F}">
      <dsp:nvSpPr>
        <dsp:cNvPr id="0" name=""/>
        <dsp:cNvSpPr/>
      </dsp:nvSpPr>
      <dsp:spPr>
        <a:xfrm>
          <a:off x="6258531" y="1302251"/>
          <a:ext cx="2052861" cy="133882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prstClr val="black"/>
              </a:solidFill>
              <a:latin typeface="Century Gothic"/>
            </a:rPr>
            <a:t>DO</a:t>
          </a:r>
          <a:br>
            <a:rPr lang="en-US" sz="1800" b="1" kern="1200" dirty="0" smtClean="0">
              <a:solidFill>
                <a:prstClr val="black"/>
              </a:solidFill>
              <a:latin typeface="Century Gothic"/>
            </a:rPr>
          </a:br>
          <a:r>
            <a:rPr lang="en-US" sz="1800" kern="1200" dirty="0" smtClean="0">
              <a:solidFill>
                <a:prstClr val="black"/>
              </a:solidFill>
              <a:latin typeface="Century Gothic"/>
            </a:rPr>
            <a:t>Test the change</a:t>
          </a:r>
          <a:endParaRPr lang="en-US" sz="1800" kern="1200" dirty="0"/>
        </a:p>
      </dsp:txBody>
      <dsp:txXfrm>
        <a:off x="6323887" y="1367607"/>
        <a:ext cx="1922149" cy="1208108"/>
      </dsp:txXfrm>
    </dsp:sp>
    <dsp:sp modelId="{73DD3C17-3C94-4F6E-8522-503D32301CE7}">
      <dsp:nvSpPr>
        <dsp:cNvPr id="0" name=""/>
        <dsp:cNvSpPr/>
      </dsp:nvSpPr>
      <dsp:spPr>
        <a:xfrm>
          <a:off x="4259336" y="458848"/>
          <a:ext cx="3025625" cy="3025625"/>
        </a:xfrm>
        <a:custGeom>
          <a:avLst/>
          <a:gdLst/>
          <a:ahLst/>
          <a:cxnLst/>
          <a:rect l="0" t="0" r="0" b="0"/>
          <a:pathLst>
            <a:path>
              <a:moveTo>
                <a:pt x="2817075" y="2279298"/>
              </a:moveTo>
              <a:arcTo wR="1512812" hR="1512812" stAng="1826508" swAng="759217"/>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8D8E7578-48E3-4907-8FB4-A0F42D4E14E2}">
      <dsp:nvSpPr>
        <dsp:cNvPr id="0" name=""/>
        <dsp:cNvSpPr/>
      </dsp:nvSpPr>
      <dsp:spPr>
        <a:xfrm>
          <a:off x="4745718" y="2815063"/>
          <a:ext cx="2052861" cy="133882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prstClr val="black"/>
              </a:solidFill>
              <a:latin typeface="Century Gothic"/>
            </a:rPr>
            <a:t>STUDY</a:t>
          </a:r>
          <a:br>
            <a:rPr lang="en-US" sz="1800" b="1" kern="1200" dirty="0" smtClean="0">
              <a:solidFill>
                <a:prstClr val="black"/>
              </a:solidFill>
              <a:latin typeface="Century Gothic"/>
            </a:rPr>
          </a:br>
          <a:r>
            <a:rPr lang="en-US" sz="1800" kern="1200" dirty="0" smtClean="0">
              <a:solidFill>
                <a:prstClr val="black"/>
              </a:solidFill>
              <a:latin typeface="Century Gothic"/>
            </a:rPr>
            <a:t>What did you learn? </a:t>
          </a:r>
          <a:endParaRPr lang="en-US" sz="1800" kern="1200" dirty="0"/>
        </a:p>
      </dsp:txBody>
      <dsp:txXfrm>
        <a:off x="4811074" y="2880419"/>
        <a:ext cx="1922149" cy="1208108"/>
      </dsp:txXfrm>
    </dsp:sp>
    <dsp:sp modelId="{60A25A17-41A0-4FC0-A8EF-2A1C5DF5ED46}">
      <dsp:nvSpPr>
        <dsp:cNvPr id="0" name=""/>
        <dsp:cNvSpPr/>
      </dsp:nvSpPr>
      <dsp:spPr>
        <a:xfrm>
          <a:off x="4259336" y="458848"/>
          <a:ext cx="3025625" cy="3025625"/>
        </a:xfrm>
        <a:custGeom>
          <a:avLst/>
          <a:gdLst/>
          <a:ahLst/>
          <a:cxnLst/>
          <a:rect l="0" t="0" r="0" b="0"/>
          <a:pathLst>
            <a:path>
              <a:moveTo>
                <a:pt x="408131" y="2546389"/>
              </a:moveTo>
              <a:arcTo wR="1512812" hR="1512812" stAng="8214275" swAng="759217"/>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9CDEE20F-0110-4578-8078-1B7563447C29}">
      <dsp:nvSpPr>
        <dsp:cNvPr id="0" name=""/>
        <dsp:cNvSpPr/>
      </dsp:nvSpPr>
      <dsp:spPr>
        <a:xfrm>
          <a:off x="3232905" y="1302251"/>
          <a:ext cx="2052861" cy="133882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prstClr val="black"/>
              </a:solidFill>
              <a:latin typeface="Century Gothic"/>
            </a:rPr>
            <a:t>ACT</a:t>
          </a:r>
          <a:br>
            <a:rPr lang="en-US" sz="1800" b="1" kern="1200" dirty="0" smtClean="0">
              <a:solidFill>
                <a:prstClr val="black"/>
              </a:solidFill>
              <a:latin typeface="Century Gothic"/>
            </a:rPr>
          </a:br>
          <a:r>
            <a:rPr lang="en-US" sz="1800" kern="1200" dirty="0" smtClean="0">
              <a:solidFill>
                <a:prstClr val="black"/>
              </a:solidFill>
              <a:latin typeface="Century Gothic"/>
            </a:rPr>
            <a:t>Next steps on the basis of the test</a:t>
          </a:r>
          <a:endParaRPr lang="en-US" sz="1800" kern="1200" dirty="0"/>
        </a:p>
      </dsp:txBody>
      <dsp:txXfrm>
        <a:off x="3298261" y="1367607"/>
        <a:ext cx="1922149" cy="1208108"/>
      </dsp:txXfrm>
    </dsp:sp>
    <dsp:sp modelId="{0D1C209A-9A5D-4887-A1B4-463A6EEC6D5A}">
      <dsp:nvSpPr>
        <dsp:cNvPr id="0" name=""/>
        <dsp:cNvSpPr/>
      </dsp:nvSpPr>
      <dsp:spPr>
        <a:xfrm>
          <a:off x="4259336" y="458848"/>
          <a:ext cx="3025625" cy="3025625"/>
        </a:xfrm>
        <a:custGeom>
          <a:avLst/>
          <a:gdLst/>
          <a:ahLst/>
          <a:cxnLst/>
          <a:rect l="0" t="0" r="0" b="0"/>
          <a:pathLst>
            <a:path>
              <a:moveTo>
                <a:pt x="208549" y="746326"/>
              </a:moveTo>
              <a:arcTo wR="1512812" hR="1512812" stAng="12626508" swAng="759217"/>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0.33105</cdr:x>
      <cdr:y>0.18341</cdr:y>
    </cdr:from>
    <cdr:to>
      <cdr:x>0.40813</cdr:x>
      <cdr:y>0.31353</cdr:y>
    </cdr:to>
    <cdr:cxnSp macro="">
      <cdr:nvCxnSpPr>
        <cdr:cNvPr id="3" name="Straight Arrow Connector 2"/>
        <cdr:cNvCxnSpPr/>
      </cdr:nvCxnSpPr>
      <cdr:spPr>
        <a:xfrm xmlns:a="http://schemas.openxmlformats.org/drawingml/2006/main">
          <a:off x="2850666" y="784756"/>
          <a:ext cx="663677" cy="556755"/>
        </a:xfrm>
        <a:prstGeom xmlns:a="http://schemas.openxmlformats.org/drawingml/2006/main" prst="straightConnector1">
          <a:avLst/>
        </a:prstGeom>
        <a:ln xmlns:a="http://schemas.openxmlformats.org/drawingml/2006/main" w="12700">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059CF1-41B4-45E7-87B5-366A92F81598}" type="datetimeFigureOut">
              <a:rPr lang="en-US" smtClean="0"/>
              <a:t>4/30/2017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5CE8B7-3E68-4A74-9D63-08D69F6F55E6}" type="slidenum">
              <a:rPr lang="en-US" smtClean="0"/>
              <a:t>‹#›</a:t>
            </a:fld>
            <a:endParaRPr lang="en-US"/>
          </a:p>
        </p:txBody>
      </p:sp>
    </p:spTree>
    <p:extLst>
      <p:ext uri="{BB962C8B-B14F-4D97-AF65-F5344CB8AC3E}">
        <p14:creationId xmlns:p14="http://schemas.microsoft.com/office/powerpoint/2010/main" val="453112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Highlight that this course is designed to teach a new skill – how to use quality improvement methods to</a:t>
            </a:r>
            <a:r>
              <a:rPr lang="en-US" dirty="0" smtClean="0">
                <a:effectLst/>
              </a:rPr>
              <a:t> </a:t>
            </a:r>
            <a:r>
              <a:rPr lang="en-US" sz="1100" kern="1200" dirty="0" smtClean="0">
                <a:solidFill>
                  <a:schemeClr val="tx1"/>
                </a:solidFill>
                <a:effectLst/>
                <a:latin typeface="+mn-lt"/>
                <a:ea typeface="+mn-ea"/>
                <a:cs typeface="+mn-cs"/>
              </a:rPr>
              <a:t>improve service delivery at the point of care in your health</a:t>
            </a:r>
            <a:r>
              <a:rPr lang="en-US" sz="11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facility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We will spend Day 1 working through the </a:t>
            </a:r>
            <a:r>
              <a:rPr lang="en-US" sz="1200" b="1" kern="1200" dirty="0" smtClean="0">
                <a:solidFill>
                  <a:schemeClr val="tx1"/>
                </a:solidFill>
                <a:effectLst/>
                <a:latin typeface="+mn-lt"/>
                <a:ea typeface="+mn-ea"/>
                <a:cs typeface="+mn-cs"/>
              </a:rPr>
              <a:t>four steps of QI </a:t>
            </a:r>
            <a:r>
              <a:rPr lang="en-US" sz="1200" kern="1200" dirty="0" smtClean="0">
                <a:solidFill>
                  <a:schemeClr val="tx1"/>
                </a:solidFill>
                <a:effectLst/>
                <a:latin typeface="+mn-lt"/>
                <a:ea typeface="+mn-ea"/>
                <a:cs typeface="+mn-cs"/>
              </a:rPr>
              <a:t>using a hypothetical example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On Day 2 we will help plan an initial QI project that you can carry out in your facility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The first step is to pick something specific to work on, form a team and develop a precise aim statement to guide your efforts.</a:t>
            </a:r>
          </a:p>
        </p:txBody>
      </p:sp>
      <p:sp>
        <p:nvSpPr>
          <p:cNvPr id="4" name="Slide Number Placeholder 3"/>
          <p:cNvSpPr>
            <a:spLocks noGrp="1"/>
          </p:cNvSpPr>
          <p:nvPr>
            <p:ph type="sldNum" sz="quarter" idx="10"/>
          </p:nvPr>
        </p:nvSpPr>
        <p:spPr/>
        <p:txBody>
          <a:bodyPr/>
          <a:lstStyle/>
          <a:p>
            <a:fld id="{455CE8B7-3E68-4A74-9D63-08D69F6F55E6}" type="slidenum">
              <a:rPr lang="en-US" smtClean="0"/>
              <a:t>1</a:t>
            </a:fld>
            <a:endParaRPr lang="en-US"/>
          </a:p>
        </p:txBody>
      </p:sp>
    </p:spTree>
    <p:extLst>
      <p:ext uri="{BB962C8B-B14F-4D97-AF65-F5344CB8AC3E}">
        <p14:creationId xmlns:p14="http://schemas.microsoft.com/office/powerpoint/2010/main" val="29054434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Example 2: Go through the example of the aim statement and highlight how it has all the essential elements</a:t>
            </a:r>
            <a:r>
              <a:rPr lang="en-US" dirty="0" smtClean="0">
                <a:effectLst/>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10</a:t>
            </a:fld>
            <a:endParaRPr lang="en-US"/>
          </a:p>
        </p:txBody>
      </p:sp>
    </p:spTree>
    <p:extLst>
      <p:ext uri="{BB962C8B-B14F-4D97-AF65-F5344CB8AC3E}">
        <p14:creationId xmlns:p14="http://schemas.microsoft.com/office/powerpoint/2010/main" val="4106891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effectLst/>
                <a:latin typeface="+mn-lt"/>
                <a:ea typeface="+mn-ea"/>
                <a:cs typeface="+mn-cs"/>
              </a:rPr>
              <a:t>Discuss how the first aim statement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smtClean="0">
                <a:solidFill>
                  <a:schemeClr val="tx1"/>
                </a:solidFill>
                <a:effectLst/>
                <a:latin typeface="+mn-lt"/>
                <a:ea typeface="+mn-ea"/>
                <a:cs typeface="+mn-cs"/>
              </a:rPr>
              <a:t>is not specific</a:t>
            </a:r>
            <a:r>
              <a:rPr lang="en-US" dirty="0" smtClean="0">
                <a:effectLst/>
              </a:rPr>
              <a:t> </a:t>
            </a:r>
            <a:r>
              <a:rPr lang="en-US" sz="1200" kern="1200" dirty="0" smtClean="0">
                <a:solidFill>
                  <a:schemeClr val="tx1"/>
                </a:solidFill>
                <a:effectLst/>
                <a:latin typeface="+mn-lt"/>
                <a:ea typeface="+mn-ea"/>
                <a:cs typeface="+mn-cs"/>
              </a:rPr>
              <a:t>(does not define what is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meant by skin-to-skin contact)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is not measurable (does not have a target) and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does not have a timeline.</a:t>
            </a:r>
          </a:p>
          <a:p>
            <a:pPr lvl="0"/>
            <a:r>
              <a:rPr lang="en-US" sz="1200" kern="1200" dirty="0" smtClean="0">
                <a:solidFill>
                  <a:schemeClr val="tx1"/>
                </a:solidFill>
                <a:effectLst/>
                <a:latin typeface="+mn-lt"/>
                <a:ea typeface="+mn-ea"/>
                <a:cs typeface="+mn-cs"/>
              </a:rPr>
              <a:t>The second aim statement is good. It provides: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 clearer definition of what is meant by skin-to-skin contact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 target – “from 0% to 25%”</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 timeline – “within 2 weeks”</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11</a:t>
            </a:fld>
            <a:endParaRPr lang="en-US"/>
          </a:p>
        </p:txBody>
      </p:sp>
    </p:spTree>
    <p:extLst>
      <p:ext uri="{BB962C8B-B14F-4D97-AF65-F5344CB8AC3E}">
        <p14:creationId xmlns:p14="http://schemas.microsoft.com/office/powerpoint/2010/main" val="244520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5CE8B7-3E68-4A74-9D63-08D69F6F55E6}" type="slidenum">
              <a:rPr lang="en-US" smtClean="0"/>
              <a:t>12</a:t>
            </a:fld>
            <a:endParaRPr lang="en-US"/>
          </a:p>
        </p:txBody>
      </p:sp>
    </p:spTree>
    <p:extLst>
      <p:ext uri="{BB962C8B-B14F-4D97-AF65-F5344CB8AC3E}">
        <p14:creationId xmlns:p14="http://schemas.microsoft.com/office/powerpoint/2010/main" val="26888658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Now that you have selected a problem to work on, formed a team and developed a clear aim statement it is time to move to the second step:</a:t>
            </a:r>
          </a:p>
          <a:p>
            <a:r>
              <a:rPr lang="en-US" sz="1200" kern="1200" dirty="0" err="1" smtClean="0">
                <a:solidFill>
                  <a:schemeClr val="tx1"/>
                </a:solidFill>
                <a:effectLst/>
                <a:latin typeface="+mn-lt"/>
                <a:ea typeface="+mn-ea"/>
                <a:cs typeface="+mn-cs"/>
              </a:rPr>
              <a:t>Analysing</a:t>
            </a:r>
            <a:r>
              <a:rPr lang="en-US" sz="1200" kern="1200" dirty="0" smtClean="0">
                <a:solidFill>
                  <a:schemeClr val="tx1"/>
                </a:solidFill>
                <a:effectLst/>
                <a:latin typeface="+mn-lt"/>
                <a:ea typeface="+mn-ea"/>
                <a:cs typeface="+mn-cs"/>
              </a:rPr>
              <a:t> the problem and measuring quality of care</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13</a:t>
            </a:fld>
            <a:endParaRPr lang="en-US"/>
          </a:p>
        </p:txBody>
      </p:sp>
    </p:spTree>
    <p:extLst>
      <p:ext uri="{BB962C8B-B14F-4D97-AF65-F5344CB8AC3E}">
        <p14:creationId xmlns:p14="http://schemas.microsoft.com/office/powerpoint/2010/main" val="417257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Step 2 you will learn how to identify the causes for the selected problem and to develop indicators to measure progress in reaching your aim.</a:t>
            </a:r>
            <a:r>
              <a:rPr lang="en-US" dirty="0" smtClean="0">
                <a:effectLst/>
              </a:rPr>
              <a:t> </a:t>
            </a:r>
          </a:p>
          <a:p>
            <a:r>
              <a:rPr lang="en-US" sz="1200" kern="1200" dirty="0" smtClean="0">
                <a:solidFill>
                  <a:schemeClr val="tx1"/>
                </a:solidFill>
                <a:effectLst/>
                <a:latin typeface="+mn-lt"/>
                <a:ea typeface="+mn-ea"/>
                <a:cs typeface="+mn-cs"/>
              </a:rPr>
              <a:t>Read the four learning objectives from the slide.</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14</a:t>
            </a:fld>
            <a:endParaRPr lang="en-US"/>
          </a:p>
        </p:txBody>
      </p:sp>
    </p:spTree>
    <p:extLst>
      <p:ext uri="{BB962C8B-B14F-4D97-AF65-F5344CB8AC3E}">
        <p14:creationId xmlns:p14="http://schemas.microsoft.com/office/powerpoint/2010/main" val="26140211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some</a:t>
            </a:r>
            <a:r>
              <a:rPr lang="en-US" baseline="0" dirty="0" smtClean="0"/>
              <a:t> key reasons why analysis is important in quality improvement.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you see a patient, you are not interested in just treating the symptoms; you also want to identify the real cause of the symptoms so that you can treat appropriately. The same applies when you</a:t>
            </a:r>
            <a:r>
              <a:rPr lang="en-US" dirty="0" smtClean="0">
                <a:effectLst/>
              </a:rPr>
              <a:t> </a:t>
            </a:r>
            <a:r>
              <a:rPr lang="en-US" sz="850" kern="1200" dirty="0" smtClean="0">
                <a:solidFill>
                  <a:schemeClr val="tx1"/>
                </a:solidFill>
                <a:effectLst/>
                <a:latin typeface="+mn-lt"/>
                <a:ea typeface="+mn-ea"/>
                <a:cs typeface="+mn-cs"/>
              </a:rPr>
              <a:t> </a:t>
            </a:r>
            <a:r>
              <a:rPr lang="en-US" sz="1100" kern="1200" dirty="0" smtClean="0">
                <a:solidFill>
                  <a:schemeClr val="tx1"/>
                </a:solidFill>
                <a:effectLst/>
                <a:latin typeface="+mn-lt"/>
                <a:ea typeface="+mn-ea"/>
                <a:cs typeface="+mn-cs"/>
              </a:rPr>
              <a:t>are working on a problem </a:t>
            </a:r>
            <a:r>
              <a:rPr lang="en-US" sz="1200" kern="1200" dirty="0" smtClean="0">
                <a:solidFill>
                  <a:schemeClr val="tx1"/>
                </a:solidFill>
                <a:effectLst/>
                <a:latin typeface="+mn-lt"/>
                <a:ea typeface="+mn-ea"/>
                <a:cs typeface="+mn-cs"/>
              </a:rPr>
              <a:t>in the health facility. </a:t>
            </a:r>
          </a:p>
          <a:p>
            <a:r>
              <a:rPr lang="en-US" sz="1200" kern="1200" dirty="0" smtClean="0">
                <a:solidFill>
                  <a:schemeClr val="tx1"/>
                </a:solidFill>
                <a:effectLst/>
                <a:latin typeface="+mn-lt"/>
                <a:ea typeface="+mn-ea"/>
                <a:cs typeface="+mn-cs"/>
              </a:rPr>
              <a:t>.</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15</a:t>
            </a:fld>
            <a:endParaRPr lang="en-US"/>
          </a:p>
        </p:txBody>
      </p:sp>
    </p:spTree>
    <p:extLst>
      <p:ext uri="{BB962C8B-B14F-4D97-AF65-F5344CB8AC3E}">
        <p14:creationId xmlns:p14="http://schemas.microsoft.com/office/powerpoint/2010/main" val="9084961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will cover four tools for problem analysis in this Step. </a:t>
            </a:r>
          </a:p>
          <a:p>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are going to discuss </a:t>
            </a:r>
            <a:r>
              <a:rPr lang="en-US" sz="1400" kern="1200" dirty="0" smtClean="0">
                <a:solidFill>
                  <a:schemeClr val="tx1"/>
                </a:solidFill>
                <a:effectLst/>
                <a:latin typeface="+mn-lt"/>
                <a:ea typeface="+mn-ea"/>
                <a:cs typeface="+mn-cs"/>
              </a:rPr>
              <a:t>options for identifying possible causes of the problem that you have decided work on. By broadening</a:t>
            </a:r>
            <a:r>
              <a:rPr lang="en-US" dirty="0" smtClean="0">
                <a:effectLst/>
              </a:rPr>
              <a:t> </a:t>
            </a:r>
            <a:r>
              <a:rPr lang="en-US" sz="1200" kern="1200" dirty="0" smtClean="0">
                <a:solidFill>
                  <a:schemeClr val="tx1"/>
                </a:solidFill>
                <a:effectLst/>
                <a:latin typeface="+mn-lt"/>
                <a:ea typeface="+mn-ea"/>
                <a:cs typeface="+mn-cs"/>
              </a:rPr>
              <a:t>the understanding of all underlying main causes you will come up with appropriate solutions that are likely to succeed.</a:t>
            </a:r>
          </a:p>
          <a:p>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16</a:t>
            </a:fld>
            <a:endParaRPr lang="en-US"/>
          </a:p>
        </p:txBody>
      </p:sp>
    </p:spTree>
    <p:extLst>
      <p:ext uri="{BB962C8B-B14F-4D97-AF65-F5344CB8AC3E}">
        <p14:creationId xmlns:p14="http://schemas.microsoft.com/office/powerpoint/2010/main" val="12528448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smtClean="0">
                <a:solidFill>
                  <a:schemeClr val="tx1"/>
                </a:solidFill>
                <a:effectLst/>
                <a:latin typeface="+mn-lt"/>
                <a:ea typeface="+mn-ea"/>
                <a:cs typeface="+mn-cs"/>
              </a:rPr>
              <a:t>In general, there are four broad categories of causes for any observed problem.</a:t>
            </a:r>
          </a:p>
          <a:p>
            <a:pPr lvl="1"/>
            <a:r>
              <a:rPr lang="en-US" sz="1200" kern="1200" dirty="0" smtClean="0">
                <a:solidFill>
                  <a:schemeClr val="tx1"/>
                </a:solidFill>
                <a:effectLst/>
                <a:latin typeface="+mn-lt"/>
                <a:ea typeface="+mn-ea"/>
                <a:cs typeface="+mn-cs"/>
              </a:rPr>
              <a:t>PEOPLE – people may not know what to do or how to do it</a:t>
            </a:r>
          </a:p>
          <a:p>
            <a:pPr lvl="1"/>
            <a:r>
              <a:rPr lang="en-US" sz="1200" kern="1200" dirty="0" smtClean="0">
                <a:solidFill>
                  <a:schemeClr val="tx1"/>
                </a:solidFill>
                <a:effectLst/>
                <a:latin typeface="+mn-lt"/>
                <a:ea typeface="+mn-ea"/>
                <a:cs typeface="+mn-cs"/>
              </a:rPr>
              <a:t>PLACE – the place you are doing the work may make  it hard to do the work. For example, there may be no equipment or equipment is kept too far from where it is needed</a:t>
            </a:r>
          </a:p>
          <a:p>
            <a:pPr lvl="1"/>
            <a:r>
              <a:rPr lang="en-US" sz="1200" kern="1200" dirty="0" smtClean="0">
                <a:solidFill>
                  <a:schemeClr val="tx1"/>
                </a:solidFill>
                <a:effectLst/>
                <a:latin typeface="+mn-lt"/>
                <a:ea typeface="+mn-ea"/>
                <a:cs typeface="+mn-cs"/>
              </a:rPr>
              <a:t>PROCEDURE – the way work is done may be</a:t>
            </a:r>
          </a:p>
          <a:p>
            <a:r>
              <a:rPr lang="en-US" sz="1200" kern="1200" dirty="0" smtClean="0">
                <a:solidFill>
                  <a:schemeClr val="tx1"/>
                </a:solidFill>
                <a:effectLst/>
                <a:latin typeface="+mn-lt"/>
                <a:ea typeface="+mn-ea"/>
                <a:cs typeface="+mn-cs"/>
              </a:rPr>
              <a:t>contributing to the problem. For example, tasks are being done in the wrong order or at the wrong time</a:t>
            </a:r>
          </a:p>
          <a:p>
            <a:r>
              <a:rPr lang="en-US" sz="1200" kern="1200" dirty="0" smtClean="0">
                <a:solidFill>
                  <a:schemeClr val="tx1"/>
                </a:solidFill>
                <a:effectLst/>
                <a:latin typeface="+mn-lt"/>
                <a:ea typeface="+mn-ea"/>
                <a:cs typeface="+mn-cs"/>
              </a:rPr>
              <a:t>POLICY – there may be no policies, or policies may be wrong or non-specific</a:t>
            </a:r>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17</a:t>
            </a:fld>
            <a:endParaRPr lang="en-US"/>
          </a:p>
        </p:txBody>
      </p:sp>
    </p:spTree>
    <p:extLst>
      <p:ext uri="{BB962C8B-B14F-4D97-AF65-F5344CB8AC3E}">
        <p14:creationId xmlns:p14="http://schemas.microsoft.com/office/powerpoint/2010/main" val="14459271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One way to determine the possible causes of the problem is to draw the Fishbone Diagram. (a completed diagram looks like the skeleton of a fish!)</a:t>
            </a:r>
          </a:p>
          <a:p>
            <a:pPr lvl="0"/>
            <a:r>
              <a:rPr lang="en-US" sz="1200" kern="1200" dirty="0" smtClean="0">
                <a:solidFill>
                  <a:schemeClr val="tx1"/>
                </a:solidFill>
                <a:effectLst/>
                <a:latin typeface="+mn-lt"/>
                <a:ea typeface="+mn-ea"/>
                <a:cs typeface="+mn-cs"/>
              </a:rPr>
              <a:t>Write the problem in a box on the right-hand side of a large sheet of paper, and draw a line across the paper horizontally from the box so that it looks like the head and spine of a fish.</a:t>
            </a:r>
          </a:p>
          <a:p>
            <a:pPr lvl="0"/>
            <a:r>
              <a:rPr lang="en-US" sz="1200" kern="1200" dirty="0" smtClean="0">
                <a:solidFill>
                  <a:schemeClr val="tx1"/>
                </a:solidFill>
                <a:effectLst/>
                <a:latin typeface="+mn-lt"/>
                <a:ea typeface="+mn-ea"/>
                <a:cs typeface="+mn-cs"/>
              </a:rPr>
              <a:t>Next, draw a line off the “spine” of the fish and write down contributing factors. These may be different levels of the health systems, or building blocks of the system, such as people (staffing), place (equipment), procedure, policies (guidelines) etc.</a:t>
            </a:r>
          </a:p>
          <a:p>
            <a:pPr lvl="0"/>
            <a:r>
              <a:rPr lang="en-US" sz="1200" kern="1200" dirty="0" smtClean="0">
                <a:solidFill>
                  <a:schemeClr val="tx1"/>
                </a:solidFill>
                <a:effectLst/>
                <a:latin typeface="+mn-lt"/>
                <a:ea typeface="+mn-ea"/>
                <a:cs typeface="+mn-cs"/>
              </a:rPr>
              <a:t>Now, for each of the contributing factors, identify possible causes. Show these possible causes as shorter lines coming off the "bones" of</a:t>
            </a:r>
          </a:p>
          <a:p>
            <a:r>
              <a:rPr lang="en-US" sz="1200" kern="1200" dirty="0" smtClean="0">
                <a:solidFill>
                  <a:schemeClr val="tx1"/>
                </a:solidFill>
                <a:effectLst/>
                <a:latin typeface="+mn-lt"/>
                <a:ea typeface="+mn-ea"/>
                <a:cs typeface="+mn-cs"/>
              </a:rPr>
              <a:t>the diagram. Where a cause is large or complex, then it may be best to break it down</a:t>
            </a:r>
          </a:p>
          <a:p>
            <a:r>
              <a:rPr lang="en-US" sz="1200" kern="1200" dirty="0" smtClean="0">
                <a:solidFill>
                  <a:schemeClr val="tx1"/>
                </a:solidFill>
                <a:effectLst/>
                <a:latin typeface="+mn-lt"/>
                <a:ea typeface="+mn-ea"/>
                <a:cs typeface="+mn-cs"/>
              </a:rPr>
              <a:t>into sub-causes, working from proximal to distal causes.</a:t>
            </a:r>
          </a:p>
          <a:p>
            <a:r>
              <a:rPr lang="en-US" sz="1200" kern="1200" dirty="0" smtClean="0">
                <a:solidFill>
                  <a:schemeClr val="tx1"/>
                </a:solidFill>
                <a:effectLst/>
                <a:latin typeface="+mn-lt"/>
                <a:ea typeface="+mn-ea"/>
                <a:cs typeface="+mn-cs"/>
              </a:rPr>
              <a:t>Show these as lines coming off each cause line.</a:t>
            </a:r>
          </a:p>
          <a:p>
            <a:pPr lvl="0"/>
            <a:r>
              <a:rPr lang="en-US" sz="1200" kern="1200" dirty="0" smtClean="0">
                <a:solidFill>
                  <a:schemeClr val="tx1"/>
                </a:solidFill>
                <a:effectLst/>
                <a:latin typeface="+mn-lt"/>
                <a:ea typeface="+mn-ea"/>
                <a:cs typeface="+mn-cs"/>
              </a:rPr>
              <a:t>By this stage, the diagram would show several possible causes of the problem.</a:t>
            </a:r>
          </a:p>
          <a:p>
            <a:pPr lvl="0"/>
            <a:r>
              <a:rPr lang="en-US" sz="1200" kern="1200" dirty="0" smtClean="0">
                <a:solidFill>
                  <a:schemeClr val="tx1"/>
                </a:solidFill>
                <a:effectLst/>
                <a:latin typeface="+mn-lt"/>
                <a:ea typeface="+mn-ea"/>
                <a:cs typeface="+mn-cs"/>
              </a:rPr>
              <a:t>From here, the team should  be able to develop actionable solutions. There may be many problems and solutions that can be explored, but teams may choose to focus on solutions that are actionable within their sphere of influence in the short term, while advocating for more long-term systemic change</a:t>
            </a:r>
          </a:p>
          <a:p>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18</a:t>
            </a:fld>
            <a:endParaRPr lang="en-US"/>
          </a:p>
        </p:txBody>
      </p:sp>
    </p:spTree>
    <p:extLst>
      <p:ext uri="{BB962C8B-B14F-4D97-AF65-F5344CB8AC3E}">
        <p14:creationId xmlns:p14="http://schemas.microsoft.com/office/powerpoint/2010/main" val="11708751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smtClean="0">
                <a:solidFill>
                  <a:schemeClr val="tx1"/>
                </a:solidFill>
                <a:effectLst/>
                <a:latin typeface="+mn-lt"/>
                <a:ea typeface="+mn-ea"/>
                <a:cs typeface="+mn-cs"/>
              </a:rPr>
              <a:t>We are going to discuss options for identifying the root cause of the problem that you have picked up.</a:t>
            </a:r>
            <a:r>
              <a:rPr lang="en-US" dirty="0" smtClean="0">
                <a:effectLst/>
              </a:rPr>
              <a:t> </a:t>
            </a:r>
            <a:r>
              <a:rPr lang="en-US" sz="1100" kern="1200" dirty="0" smtClean="0">
                <a:solidFill>
                  <a:schemeClr val="tx1"/>
                </a:solidFill>
                <a:effectLst/>
                <a:latin typeface="+mn-lt"/>
                <a:ea typeface="+mn-ea"/>
                <a:cs typeface="+mn-cs"/>
              </a:rPr>
              <a:t>“Five whys” is a tool for identifying the root-cause</a:t>
            </a:r>
          </a:p>
          <a:p>
            <a:pPr lvl="1"/>
            <a:r>
              <a:rPr lang="en-US" sz="1200" kern="1200" dirty="0" smtClean="0">
                <a:solidFill>
                  <a:schemeClr val="tx1"/>
                </a:solidFill>
                <a:effectLst/>
                <a:latin typeface="+mn-lt"/>
                <a:ea typeface="+mn-ea"/>
                <a:cs typeface="+mn-cs"/>
              </a:rPr>
              <a:t>Doing five whys involves asking ‘why’ a problem exists and then continuing to ask ‘why’ after each answer until you identify a possible way of fixing the problem</a:t>
            </a:r>
          </a:p>
          <a:p>
            <a:pPr lvl="1"/>
            <a:r>
              <a:rPr lang="en-US" sz="1200" kern="1200" dirty="0" smtClean="0">
                <a:solidFill>
                  <a:schemeClr val="tx1"/>
                </a:solidFill>
                <a:effectLst/>
                <a:latin typeface="+mn-lt"/>
                <a:ea typeface="+mn-ea"/>
                <a:cs typeface="+mn-cs"/>
              </a:rPr>
              <a:t>Illustrate with the example: A hospital is trying to increase the number of women who start early breastfeeding within the first hour of birth. Using the five whys analysis the</a:t>
            </a:r>
          </a:p>
          <a:p>
            <a:r>
              <a:rPr lang="en-US" sz="1200" kern="1200" dirty="0" smtClean="0">
                <a:solidFill>
                  <a:schemeClr val="tx1"/>
                </a:solidFill>
                <a:effectLst/>
                <a:latin typeface="+mn-lt"/>
                <a:ea typeface="+mn-ea"/>
                <a:cs typeface="+mn-cs"/>
              </a:rPr>
              <a:t>team was able to understand that the type of gowns that they are giving the women in </a:t>
            </a:r>
            <a:r>
              <a:rPr lang="en-US" sz="1200" kern="1200" dirty="0" err="1" smtClean="0">
                <a:solidFill>
                  <a:schemeClr val="tx1"/>
                </a:solidFill>
                <a:effectLst/>
                <a:latin typeface="+mn-lt"/>
                <a:ea typeface="+mn-ea"/>
                <a:cs typeface="+mn-cs"/>
              </a:rPr>
              <a:t>labour</a:t>
            </a:r>
            <a:r>
              <a:rPr lang="en-US" sz="1200" kern="1200" dirty="0" smtClean="0">
                <a:solidFill>
                  <a:schemeClr val="tx1"/>
                </a:solidFill>
                <a:effectLst/>
                <a:latin typeface="+mn-lt"/>
                <a:ea typeface="+mn-ea"/>
                <a:cs typeface="+mn-cs"/>
              </a:rPr>
              <a:t> make it difficult for the women to breastfeed. The design of the gowns is such that the women have to take them off completely to breastfeed – they are not</a:t>
            </a:r>
          </a:p>
          <a:p>
            <a:r>
              <a:rPr lang="en-US" sz="1200" kern="1200" dirty="0" smtClean="0">
                <a:solidFill>
                  <a:schemeClr val="tx1"/>
                </a:solidFill>
                <a:effectLst/>
                <a:latin typeface="+mn-lt"/>
                <a:ea typeface="+mn-ea"/>
                <a:cs typeface="+mn-cs"/>
              </a:rPr>
              <a:t>comfortable doing this and so do not breastfeed. Continuing to ask ‘why’ helps the team identify why they have that type of gown (because no one had ever asked for a different type of gown) and to come</a:t>
            </a:r>
          </a:p>
          <a:p>
            <a:r>
              <a:rPr lang="en-US" sz="1200" kern="1200" dirty="0" smtClean="0">
                <a:solidFill>
                  <a:schemeClr val="tx1"/>
                </a:solidFill>
                <a:effectLst/>
                <a:latin typeface="+mn-lt"/>
                <a:ea typeface="+mn-ea"/>
                <a:cs typeface="+mn-cs"/>
              </a:rPr>
              <a:t>up with a solution (ask the store keeper to order another type of gown for breastfeeding mothers)</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19</a:t>
            </a:fld>
            <a:endParaRPr lang="en-US"/>
          </a:p>
        </p:txBody>
      </p:sp>
    </p:spTree>
    <p:extLst>
      <p:ext uri="{BB962C8B-B14F-4D97-AF65-F5344CB8AC3E}">
        <p14:creationId xmlns:p14="http://schemas.microsoft.com/office/powerpoint/2010/main" val="2596350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Review the learning objectives for the first step, together we will learn</a:t>
            </a:r>
            <a:r>
              <a:rPr lang="en-US" dirty="0" smtClean="0">
                <a:effectLst/>
              </a:rPr>
              <a:t> </a:t>
            </a:r>
            <a:r>
              <a:rPr lang="en-US" sz="1100" kern="1200" dirty="0" smtClean="0">
                <a:solidFill>
                  <a:schemeClr val="tx1"/>
                </a:solidFill>
                <a:effectLst/>
                <a:latin typeface="+mn-lt"/>
                <a:ea typeface="+mn-ea"/>
                <a:cs typeface="+mn-cs"/>
              </a:rPr>
              <a:t>How to review data to identify problems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How to prioritize which problems to work on</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How to form a team to work on that problem</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How to write a clear ‘aim statement’</a:t>
            </a:r>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2</a:t>
            </a:fld>
            <a:endParaRPr lang="en-US"/>
          </a:p>
        </p:txBody>
      </p:sp>
    </p:spTree>
    <p:extLst>
      <p:ext uri="{BB962C8B-B14F-4D97-AF65-F5344CB8AC3E}">
        <p14:creationId xmlns:p14="http://schemas.microsoft.com/office/powerpoint/2010/main" val="34309043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no one perfect</a:t>
            </a:r>
            <a:r>
              <a:rPr lang="en-US" baseline="0" dirty="0" smtClean="0"/>
              <a:t> answer to a % why’s analysis. It is not necessary to ask Why 5 times. It can be less or more. </a:t>
            </a:r>
          </a:p>
          <a:p>
            <a:r>
              <a:rPr lang="en-US" baseline="0" dirty="0" smtClean="0"/>
              <a:t>Additionally you might get a different chain of answers depending on the perspective of various people on the team. </a:t>
            </a:r>
          </a:p>
          <a:p>
            <a:r>
              <a:rPr lang="en-US" baseline="0" dirty="0" smtClean="0"/>
              <a:t>The key is to understand better why things are they way they are and reach to an actionable cause for the problem. </a:t>
            </a:r>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20</a:t>
            </a:fld>
            <a:endParaRPr lang="en-US"/>
          </a:p>
        </p:txBody>
      </p:sp>
    </p:spTree>
    <p:extLst>
      <p:ext uri="{BB962C8B-B14F-4D97-AF65-F5344CB8AC3E}">
        <p14:creationId xmlns:p14="http://schemas.microsoft.com/office/powerpoint/2010/main" val="30384838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Pareto Principle states that 80% of a problem is due to 20% of the causes. This principle helps you to look for the causes that account for most of the problem and to prioritize the ones that you can address efficiently.</a:t>
            </a:r>
            <a:r>
              <a:rPr lang="en-US" dirty="0" smtClean="0">
                <a:effectLst/>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21</a:t>
            </a:fld>
            <a:endParaRPr lang="en-US"/>
          </a:p>
        </p:txBody>
      </p:sp>
    </p:spTree>
    <p:extLst>
      <p:ext uri="{BB962C8B-B14F-4D97-AF65-F5344CB8AC3E}">
        <p14:creationId xmlns:p14="http://schemas.microsoft.com/office/powerpoint/2010/main" val="30444050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this problem of medication errors, there are 10 reasons for the error but only three causes account for 80% of the</a:t>
            </a:r>
            <a:r>
              <a:rPr lang="en-US" dirty="0" smtClean="0">
                <a:effectLst/>
              </a:rPr>
              <a:t> </a:t>
            </a:r>
            <a:r>
              <a:rPr lang="en-US" sz="1200" kern="1200" dirty="0" smtClean="0">
                <a:solidFill>
                  <a:schemeClr val="tx1"/>
                </a:solidFill>
                <a:effectLst/>
                <a:latin typeface="+mn-lt"/>
                <a:ea typeface="+mn-ea"/>
                <a:cs typeface="+mn-cs"/>
              </a:rPr>
              <a:t>errors. Working on these three causes will be more efficient than working on the other, less frequent causes.</a:t>
            </a:r>
          </a:p>
          <a:p>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22</a:t>
            </a:fld>
            <a:endParaRPr lang="en-US"/>
          </a:p>
        </p:txBody>
      </p:sp>
    </p:spTree>
    <p:extLst>
      <p:ext uri="{BB962C8B-B14F-4D97-AF65-F5344CB8AC3E}">
        <p14:creationId xmlns:p14="http://schemas.microsoft.com/office/powerpoint/2010/main" val="38040011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is another way of displaying the Pareto Principle and determining which causes account for most of the problem.</a:t>
            </a:r>
            <a:r>
              <a:rPr lang="en-US" dirty="0" smtClean="0">
                <a:effectLst/>
              </a:rPr>
              <a:t> </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23</a:t>
            </a:fld>
            <a:endParaRPr lang="en-US"/>
          </a:p>
        </p:txBody>
      </p:sp>
    </p:spTree>
    <p:extLst>
      <p:ext uri="{BB962C8B-B14F-4D97-AF65-F5344CB8AC3E}">
        <p14:creationId xmlns:p14="http://schemas.microsoft.com/office/powerpoint/2010/main" val="41462210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process flow chart is a tool for describing all the steps in a process. For example, how essential newborn care</a:t>
            </a:r>
            <a:r>
              <a:rPr lang="en-US" dirty="0" smtClean="0">
                <a:effectLst/>
              </a:rPr>
              <a:t> </a:t>
            </a:r>
            <a:r>
              <a:rPr lang="en-US" sz="1200" kern="1200" dirty="0" smtClean="0">
                <a:solidFill>
                  <a:schemeClr val="tx1"/>
                </a:solidFill>
                <a:effectLst/>
                <a:latin typeface="+mn-lt"/>
                <a:ea typeface="+mn-ea"/>
                <a:cs typeface="+mn-cs"/>
              </a:rPr>
              <a:t>is provided immediately after the delivery. Flow charts can help identify problems in the process, for example:</a:t>
            </a:r>
          </a:p>
          <a:p>
            <a:pPr lvl="0"/>
            <a:r>
              <a:rPr lang="en-US" sz="1200" kern="1200" dirty="0" smtClean="0">
                <a:solidFill>
                  <a:schemeClr val="tx1"/>
                </a:solidFill>
                <a:effectLst/>
                <a:latin typeface="+mn-lt"/>
                <a:ea typeface="+mn-ea"/>
                <a:cs typeface="+mn-cs"/>
              </a:rPr>
              <a:t>Steps that are being done in the wrong order</a:t>
            </a:r>
          </a:p>
          <a:p>
            <a:pPr lvl="0"/>
            <a:r>
              <a:rPr lang="en-US" sz="1200" kern="1200" dirty="0" smtClean="0">
                <a:solidFill>
                  <a:schemeClr val="tx1"/>
                </a:solidFill>
                <a:effectLst/>
                <a:latin typeface="+mn-lt"/>
                <a:ea typeface="+mn-ea"/>
                <a:cs typeface="+mn-cs"/>
              </a:rPr>
              <a:t>Redundant steps</a:t>
            </a:r>
          </a:p>
          <a:p>
            <a:pPr lvl="0"/>
            <a:r>
              <a:rPr lang="en-US" sz="1200" kern="1200" dirty="0" smtClean="0">
                <a:solidFill>
                  <a:schemeClr val="tx1"/>
                </a:solidFill>
                <a:effectLst/>
                <a:latin typeface="+mn-lt"/>
                <a:ea typeface="+mn-ea"/>
                <a:cs typeface="+mn-cs"/>
              </a:rPr>
              <a:t>Steps that are contributing the most to the problem</a:t>
            </a:r>
          </a:p>
          <a:p>
            <a:pPr lvl="0"/>
            <a:r>
              <a:rPr lang="en-US" sz="1200" kern="1200" dirty="0" smtClean="0">
                <a:solidFill>
                  <a:schemeClr val="tx1"/>
                </a:solidFill>
                <a:effectLst/>
                <a:latin typeface="+mn-lt"/>
                <a:ea typeface="+mn-ea"/>
                <a:cs typeface="+mn-cs"/>
              </a:rPr>
              <a:t>Creating a flow chart involves</a:t>
            </a:r>
          </a:p>
          <a:p>
            <a:pPr lvl="0"/>
            <a:r>
              <a:rPr lang="en-US" sz="1200" kern="1200" dirty="0" smtClean="0">
                <a:solidFill>
                  <a:schemeClr val="tx1"/>
                </a:solidFill>
                <a:effectLst/>
                <a:latin typeface="+mn-lt"/>
                <a:ea typeface="+mn-ea"/>
                <a:cs typeface="+mn-cs"/>
              </a:rPr>
              <a:t>Deciding on the beginning and end of the process you are trying</a:t>
            </a:r>
          </a:p>
          <a:p>
            <a:r>
              <a:rPr lang="en-US" sz="1200" kern="1200" dirty="0" smtClean="0">
                <a:solidFill>
                  <a:schemeClr val="tx1"/>
                </a:solidFill>
                <a:effectLst/>
                <a:latin typeface="+mn-lt"/>
                <a:ea typeface="+mn-ea"/>
                <a:cs typeface="+mn-cs"/>
              </a:rPr>
              <a:t>to explain. For example, delivery of a baby (start) to baby leaving the </a:t>
            </a:r>
            <a:r>
              <a:rPr lang="en-US" sz="1200" kern="1200" dirty="0" err="1" smtClean="0">
                <a:solidFill>
                  <a:schemeClr val="tx1"/>
                </a:solidFill>
                <a:effectLst/>
                <a:latin typeface="+mn-lt"/>
                <a:ea typeface="+mn-ea"/>
                <a:cs typeface="+mn-cs"/>
              </a:rPr>
              <a:t>labour</a:t>
            </a:r>
            <a:r>
              <a:rPr lang="en-US" sz="1200" kern="1200" dirty="0" smtClean="0">
                <a:solidFill>
                  <a:schemeClr val="tx1"/>
                </a:solidFill>
                <a:effectLst/>
                <a:latin typeface="+mn-lt"/>
                <a:ea typeface="+mn-ea"/>
                <a:cs typeface="+mn-cs"/>
              </a:rPr>
              <a:t> room (end).</a:t>
            </a:r>
          </a:p>
          <a:p>
            <a:pPr lvl="0"/>
            <a:r>
              <a:rPr lang="en-US" sz="1200" kern="1200" dirty="0" smtClean="0">
                <a:solidFill>
                  <a:schemeClr val="tx1"/>
                </a:solidFill>
                <a:effectLst/>
                <a:latin typeface="+mn-lt"/>
                <a:ea typeface="+mn-ea"/>
                <a:cs typeface="+mn-cs"/>
              </a:rPr>
              <a:t>All the steps between those points. For example, baby being dried, skin-to- skin care, starting breast- feeding etc.</a:t>
            </a:r>
          </a:p>
          <a:p>
            <a:pPr lvl="0"/>
            <a:r>
              <a:rPr lang="en-US" sz="1200" kern="1200" dirty="0" smtClean="0">
                <a:solidFill>
                  <a:schemeClr val="tx1"/>
                </a:solidFill>
                <a:effectLst/>
                <a:latin typeface="+mn-lt"/>
                <a:ea typeface="+mn-ea"/>
                <a:cs typeface="+mn-cs"/>
              </a:rPr>
              <a:t>Linking the steps together with arrows</a:t>
            </a:r>
          </a:p>
          <a:p>
            <a:pPr lvl="0"/>
            <a:r>
              <a:rPr lang="en-US" sz="1200" kern="1200" dirty="0" smtClean="0">
                <a:solidFill>
                  <a:schemeClr val="tx1"/>
                </a:solidFill>
                <a:effectLst/>
                <a:latin typeface="+mn-lt"/>
                <a:ea typeface="+mn-ea"/>
                <a:cs typeface="+mn-cs"/>
              </a:rPr>
              <a:t>Reviewing the whole sequence to check if this is really what happens</a:t>
            </a:r>
          </a:p>
          <a:p>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24</a:t>
            </a:fld>
            <a:endParaRPr lang="en-US"/>
          </a:p>
        </p:txBody>
      </p:sp>
    </p:spTree>
    <p:extLst>
      <p:ext uri="{BB962C8B-B14F-4D97-AF65-F5344CB8AC3E}">
        <p14:creationId xmlns:p14="http://schemas.microsoft.com/office/powerpoint/2010/main" val="12232920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smtClean="0">
                <a:solidFill>
                  <a:schemeClr val="tx1"/>
                </a:solidFill>
                <a:effectLst/>
                <a:latin typeface="+mn-lt"/>
                <a:ea typeface="+mn-ea"/>
                <a:cs typeface="+mn-cs"/>
              </a:rPr>
              <a:t>Different shapes are used to visualize the steps of a process (process mapping) in a flow chart:</a:t>
            </a:r>
            <a:r>
              <a:rPr lang="en-US" dirty="0" smtClean="0">
                <a:effectLst/>
              </a:rPr>
              <a:t> </a:t>
            </a:r>
            <a:r>
              <a:rPr lang="en-US" sz="1100" kern="1200" dirty="0" smtClean="0">
                <a:solidFill>
                  <a:schemeClr val="tx1"/>
                </a:solidFill>
                <a:effectLst/>
                <a:latin typeface="+mn-lt"/>
                <a:ea typeface="+mn-ea"/>
                <a:cs typeface="+mn-cs"/>
              </a:rPr>
              <a:t>start and finish (oval)</a:t>
            </a:r>
          </a:p>
          <a:p>
            <a:pPr lvl="1"/>
            <a:r>
              <a:rPr lang="en-US" sz="1200" kern="1200" dirty="0" smtClean="0">
                <a:solidFill>
                  <a:schemeClr val="tx1"/>
                </a:solidFill>
                <a:effectLst/>
                <a:latin typeface="+mn-lt"/>
                <a:ea typeface="+mn-ea"/>
                <a:cs typeface="+mn-cs"/>
              </a:rPr>
              <a:t>routine actions that always happen (rectangles)</a:t>
            </a:r>
          </a:p>
          <a:p>
            <a:pPr lvl="1"/>
            <a:r>
              <a:rPr lang="en-US" sz="1200" kern="1200" dirty="0" smtClean="0">
                <a:solidFill>
                  <a:schemeClr val="tx1"/>
                </a:solidFill>
                <a:effectLst/>
                <a:latin typeface="+mn-lt"/>
                <a:ea typeface="+mn-ea"/>
                <a:cs typeface="+mn-cs"/>
              </a:rPr>
              <a:t>option points (diamonds) – these are steps that lead to different options:</a:t>
            </a:r>
          </a:p>
          <a:p>
            <a:pPr lvl="2"/>
            <a:r>
              <a:rPr lang="en-US" sz="1200" kern="1200" dirty="0" smtClean="0">
                <a:solidFill>
                  <a:schemeClr val="tx1"/>
                </a:solidFill>
                <a:effectLst/>
                <a:latin typeface="+mn-lt"/>
                <a:ea typeface="+mn-ea"/>
                <a:cs typeface="+mn-cs"/>
              </a:rPr>
              <a:t>Either someone makes a decision about what</a:t>
            </a:r>
          </a:p>
          <a:p>
            <a:r>
              <a:rPr lang="en-US" sz="1200" kern="1200" dirty="0" smtClean="0">
                <a:solidFill>
                  <a:schemeClr val="tx1"/>
                </a:solidFill>
                <a:effectLst/>
                <a:latin typeface="+mn-lt"/>
                <a:ea typeface="+mn-ea"/>
                <a:cs typeface="+mn-cs"/>
              </a:rPr>
              <a:t>happens next (e.g. a triage step)</a:t>
            </a:r>
          </a:p>
          <a:p>
            <a:pPr lvl="2"/>
            <a:r>
              <a:rPr lang="en-US" sz="1200" kern="1200" dirty="0" smtClean="0">
                <a:solidFill>
                  <a:schemeClr val="tx1"/>
                </a:solidFill>
                <a:effectLst/>
                <a:latin typeface="+mn-lt"/>
                <a:ea typeface="+mn-ea"/>
                <a:cs typeface="+mn-cs"/>
              </a:rPr>
              <a:t>Or the care in that step does not always happen (e.g. only 50% of women get oxytocin in the first minute after delivery)</a:t>
            </a:r>
          </a:p>
          <a:p>
            <a:pPr lvl="1"/>
            <a:r>
              <a:rPr lang="en-US" sz="1200" kern="1200" dirty="0" smtClean="0">
                <a:solidFill>
                  <a:schemeClr val="tx1"/>
                </a:solidFill>
                <a:effectLst/>
                <a:latin typeface="+mn-lt"/>
                <a:ea typeface="+mn-ea"/>
                <a:cs typeface="+mn-cs"/>
              </a:rPr>
              <a:t>unclear steps (clouds) these are used when you are not sure what happens</a:t>
            </a:r>
          </a:p>
          <a:p>
            <a:r>
              <a:rPr lang="en-US" sz="1200" kern="1200" dirty="0" smtClean="0">
                <a:solidFill>
                  <a:schemeClr val="tx1"/>
                </a:solidFill>
                <a:effectLst/>
                <a:latin typeface="+mn-lt"/>
                <a:ea typeface="+mn-ea"/>
                <a:cs typeface="+mn-cs"/>
              </a:rPr>
              <a:t> </a:t>
            </a:r>
            <a:endParaRPr lang="en-US" sz="16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6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6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25</a:t>
            </a:fld>
            <a:endParaRPr lang="en-US"/>
          </a:p>
        </p:txBody>
      </p:sp>
    </p:spTree>
    <p:extLst>
      <p:ext uri="{BB962C8B-B14F-4D97-AF65-F5344CB8AC3E}">
        <p14:creationId xmlns:p14="http://schemas.microsoft.com/office/powerpoint/2010/main" val="13674531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Emphasize that we have learnt four tools – Fish Bone, “Five Whys”, Pareto Principle, and process flow chart. </a:t>
            </a:r>
          </a:p>
          <a:p>
            <a:r>
              <a:rPr lang="en-US" sz="1200" kern="1200" dirty="0" smtClean="0">
                <a:solidFill>
                  <a:schemeClr val="tx1"/>
                </a:solidFill>
                <a:effectLst/>
                <a:latin typeface="+mn-lt"/>
                <a:ea typeface="+mn-ea"/>
                <a:cs typeface="+mn-cs"/>
              </a:rPr>
              <a:t>These  tools  can help identify appropriate solutions to address the</a:t>
            </a:r>
            <a:r>
              <a:rPr lang="en-US" dirty="0" smtClean="0">
                <a:effectLst/>
              </a:rPr>
              <a:t> </a:t>
            </a:r>
            <a:r>
              <a:rPr lang="en-US" sz="1100" kern="1200" dirty="0" smtClean="0">
                <a:solidFill>
                  <a:schemeClr val="tx1"/>
                </a:solidFill>
                <a:effectLst/>
                <a:latin typeface="+mn-lt"/>
                <a:ea typeface="+mn-ea"/>
                <a:cs typeface="+mn-cs"/>
              </a:rPr>
              <a:t>main causes of the problem that you are trying to solve.</a:t>
            </a:r>
          </a:p>
          <a:p>
            <a:r>
              <a:rPr lang="en-US" sz="1200" b="1" kern="1200" dirty="0" smtClean="0">
                <a:solidFill>
                  <a:schemeClr val="tx1"/>
                </a:solidFill>
                <a:effectLst/>
                <a:latin typeface="+mn-lt"/>
                <a:ea typeface="+mn-ea"/>
                <a:cs typeface="+mn-cs"/>
              </a:rPr>
              <a:t>Show the Pareto chart video</a:t>
            </a:r>
          </a:p>
          <a:p>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26</a:t>
            </a:fld>
            <a:endParaRPr lang="en-US"/>
          </a:p>
        </p:txBody>
      </p:sp>
    </p:spTree>
    <p:extLst>
      <p:ext uri="{BB962C8B-B14F-4D97-AF65-F5344CB8AC3E}">
        <p14:creationId xmlns:p14="http://schemas.microsoft.com/office/powerpoint/2010/main" val="17807594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have used the diagnostic tools to learn what the most important causes of the problem are. </a:t>
            </a:r>
          </a:p>
          <a:p>
            <a:r>
              <a:rPr lang="en-US" sz="1200" kern="1200" dirty="0" smtClean="0">
                <a:solidFill>
                  <a:schemeClr val="tx1"/>
                </a:solidFill>
                <a:effectLst/>
                <a:latin typeface="+mn-lt"/>
                <a:ea typeface="+mn-ea"/>
                <a:cs typeface="+mn-cs"/>
              </a:rPr>
              <a:t>We now need to develop indicators  so we can learn if we are making progress in solving our problem</a:t>
            </a:r>
            <a:r>
              <a:rPr lang="en-US" dirty="0" smtClean="0">
                <a:effectLst/>
              </a:rPr>
              <a:t> </a:t>
            </a: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27</a:t>
            </a:fld>
            <a:endParaRPr lang="en-US"/>
          </a:p>
        </p:txBody>
      </p:sp>
    </p:spTree>
    <p:extLst>
      <p:ext uri="{BB962C8B-B14F-4D97-AF65-F5344CB8AC3E}">
        <p14:creationId xmlns:p14="http://schemas.microsoft.com/office/powerpoint/2010/main" val="39799476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the importance of measurement in quality improvement. </a:t>
            </a:r>
          </a:p>
          <a:p>
            <a:r>
              <a:rPr lang="en-US" sz="1400" kern="1200" dirty="0" smtClean="0">
                <a:solidFill>
                  <a:schemeClr val="tx1"/>
                </a:solidFill>
                <a:effectLst/>
                <a:latin typeface="+mn-lt"/>
                <a:ea typeface="+mn-ea"/>
                <a:cs typeface="+mn-cs"/>
              </a:rPr>
              <a:t>Indicators help us to understand how we are currently doing in providing care and help us to plan what to do next</a:t>
            </a:r>
            <a:r>
              <a:rPr lang="en-US" dirty="0" smtClean="0">
                <a:effectLst/>
              </a:rPr>
              <a:t> </a:t>
            </a:r>
          </a:p>
          <a:p>
            <a:r>
              <a:rPr lang="en-US" sz="1200" kern="1200" dirty="0" smtClean="0">
                <a:solidFill>
                  <a:schemeClr val="tx1"/>
                </a:solidFill>
                <a:effectLst/>
                <a:latin typeface="+mn-lt"/>
                <a:ea typeface="+mn-ea"/>
                <a:cs typeface="+mn-cs"/>
              </a:rPr>
              <a:t>They also allow us to compare our performance with other health facilities that are working on similar problems. </a:t>
            </a:r>
          </a:p>
          <a:p>
            <a:r>
              <a:rPr lang="en-US" sz="1200" kern="1200" dirty="0" smtClean="0">
                <a:solidFill>
                  <a:schemeClr val="tx1"/>
                </a:solidFill>
                <a:effectLst/>
                <a:latin typeface="+mn-lt"/>
                <a:ea typeface="+mn-ea"/>
                <a:cs typeface="+mn-cs"/>
              </a:rPr>
              <a:t>This can help to identify lessons that we can take from other facilities.</a:t>
            </a:r>
          </a:p>
          <a:p>
            <a:r>
              <a:rPr lang="en-US" sz="1200" kern="1200" dirty="0" smtClean="0">
                <a:solidFill>
                  <a:schemeClr val="tx1"/>
                </a:solidFill>
                <a:effectLst/>
                <a:latin typeface="+mn-lt"/>
                <a:ea typeface="+mn-ea"/>
                <a:cs typeface="+mn-cs"/>
              </a:rPr>
              <a:t> </a:t>
            </a:r>
            <a:endParaRPr lang="en-US" sz="16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28</a:t>
            </a:fld>
            <a:endParaRPr lang="en-US"/>
          </a:p>
        </p:txBody>
      </p:sp>
    </p:spTree>
    <p:extLst>
      <p:ext uri="{BB962C8B-B14F-4D97-AF65-F5344CB8AC3E}">
        <p14:creationId xmlns:p14="http://schemas.microsoft.com/office/powerpoint/2010/main" val="27724648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what is a Process and what is an outcome.</a:t>
            </a:r>
            <a:r>
              <a:rPr lang="en-US" baseline="0" dirty="0" smtClean="0"/>
              <a:t> </a:t>
            </a:r>
            <a:r>
              <a:rPr lang="en-US" sz="1200" kern="1200" dirty="0" smtClean="0">
                <a:solidFill>
                  <a:schemeClr val="tx1"/>
                </a:solidFill>
                <a:effectLst/>
                <a:latin typeface="+mn-lt"/>
                <a:ea typeface="+mn-ea"/>
                <a:cs typeface="+mn-cs"/>
              </a:rPr>
              <a:t>:</a:t>
            </a:r>
          </a:p>
          <a:p>
            <a:r>
              <a:rPr lang="en-US" dirty="0" smtClean="0">
                <a:effectLst/>
              </a:rPr>
              <a:t/>
            </a:r>
            <a:br>
              <a:rPr lang="en-US" dirty="0" smtClean="0">
                <a:effectLst/>
              </a:rPr>
            </a:br>
            <a:r>
              <a:rPr lang="en-US" sz="1200" kern="1200" dirty="0" smtClean="0">
                <a:solidFill>
                  <a:schemeClr val="tx1"/>
                </a:solidFill>
                <a:effectLst/>
                <a:latin typeface="+mn-lt"/>
                <a:ea typeface="+mn-ea"/>
                <a:cs typeface="+mn-cs"/>
              </a:rPr>
              <a:t>Process indicators measure actions that health</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workers or others carry</a:t>
            </a:r>
            <a:r>
              <a:rPr lang="en-US" sz="1200" kern="1200" baseline="0" dirty="0" smtClean="0">
                <a:solidFill>
                  <a:schemeClr val="tx1"/>
                </a:solidFill>
                <a:effectLst/>
                <a:latin typeface="+mn-lt"/>
                <a:ea typeface="+mn-ea"/>
                <a:cs typeface="+mn-cs"/>
              </a:rPr>
              <a:t> </a:t>
            </a:r>
            <a:r>
              <a:rPr lang="en-US" sz="1400" kern="1200" dirty="0" smtClean="0">
                <a:solidFill>
                  <a:schemeClr val="tx1"/>
                </a:solidFill>
                <a:effectLst/>
                <a:latin typeface="+mn-lt"/>
                <a:ea typeface="+mn-ea"/>
                <a:cs typeface="+mn-cs"/>
              </a:rPr>
              <a:t>out to achieve something.</a:t>
            </a:r>
          </a:p>
          <a:p>
            <a:r>
              <a:rPr lang="en-US" sz="1200" kern="1200" dirty="0" smtClean="0">
                <a:solidFill>
                  <a:schemeClr val="tx1"/>
                </a:solidFill>
                <a:effectLst/>
                <a:latin typeface="+mn-lt"/>
                <a:ea typeface="+mn-ea"/>
                <a:cs typeface="+mn-cs"/>
              </a:rPr>
              <a:t>Outcome indicators measure what health workers are trying to achieve (clinical outcome)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example, a QI team may try to reduce the incidence of infection (an outcome) by improving hand washing (a process)</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29</a:t>
            </a:fld>
            <a:endParaRPr lang="en-US"/>
          </a:p>
        </p:txBody>
      </p:sp>
    </p:spTree>
    <p:extLst>
      <p:ext uri="{BB962C8B-B14F-4D97-AF65-F5344CB8AC3E}">
        <p14:creationId xmlns:p14="http://schemas.microsoft.com/office/powerpoint/2010/main" val="2941316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Use the local data (from your workplace)</a:t>
            </a:r>
            <a:r>
              <a:rPr lang="en-US" sz="1200" kern="1200" baseline="0" dirty="0" smtClean="0">
                <a:solidFill>
                  <a:schemeClr val="tx1"/>
                </a:solidFill>
                <a:effectLst/>
                <a:latin typeface="+mn-lt"/>
                <a:ea typeface="+mn-ea"/>
                <a:cs typeface="+mn-cs"/>
              </a:rPr>
              <a:t> to identify </a:t>
            </a:r>
            <a:r>
              <a:rPr lang="en-US" sz="1200" kern="1200" dirty="0" smtClean="0">
                <a:solidFill>
                  <a:schemeClr val="tx1"/>
                </a:solidFill>
                <a:effectLst/>
                <a:latin typeface="+mn-lt"/>
                <a:ea typeface="+mn-ea"/>
                <a:cs typeface="+mn-cs"/>
              </a:rPr>
              <a:t>problems related to quality of care. You may be able to identify several problems.</a:t>
            </a:r>
          </a:p>
          <a:p>
            <a:pPr lvl="0"/>
            <a:r>
              <a:rPr lang="en-US" sz="1200" kern="1200" dirty="0" smtClean="0">
                <a:solidFill>
                  <a:schemeClr val="tx1"/>
                </a:solidFill>
                <a:effectLst/>
                <a:latin typeface="+mn-lt"/>
                <a:ea typeface="+mn-ea"/>
                <a:cs typeface="+mn-cs"/>
              </a:rPr>
              <a:t>Because QI is a new skill for many people it is important to think of the first improvement project as an opportunity for learning. Because of this, new teams should work on QI projects which:</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Are easy to solve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Do not need many additional resources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Have a fast turn-around time (so you can get results quickly)</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Is crucial for good outcome of patient care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You can leave more complex, long-term projects for later, when you have built stronger skills in using QI methods</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3</a:t>
            </a:fld>
            <a:endParaRPr lang="en-US"/>
          </a:p>
        </p:txBody>
      </p:sp>
    </p:spTree>
    <p:extLst>
      <p:ext uri="{BB962C8B-B14F-4D97-AF65-F5344CB8AC3E}">
        <p14:creationId xmlns:p14="http://schemas.microsoft.com/office/powerpoint/2010/main" val="35483154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Ideally QI projects should measure both process and outcome because they give different information:</a:t>
            </a:r>
            <a:r>
              <a:rPr lang="en-US" dirty="0" smtClean="0">
                <a:effectLst/>
              </a:rPr>
              <a:t> </a:t>
            </a:r>
            <a:endParaRPr lang="en-US" sz="11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
            </a:r>
            <a:br>
              <a:rPr lang="en-US" dirty="0" smtClean="0">
                <a:effectLst/>
              </a:rPr>
            </a:br>
            <a:r>
              <a:rPr lang="en-US" sz="1400" kern="1200" dirty="0" smtClean="0">
                <a:solidFill>
                  <a:schemeClr val="tx1"/>
                </a:solidFill>
                <a:effectLst/>
                <a:latin typeface="+mn-lt"/>
                <a:ea typeface="+mn-ea"/>
                <a:cs typeface="+mn-cs"/>
              </a:rPr>
              <a:t>Process measures let</a:t>
            </a:r>
            <a:r>
              <a:rPr lang="en-US" dirty="0" smtClean="0">
                <a:effectLst/>
              </a:rPr>
              <a:t> </a:t>
            </a:r>
            <a:r>
              <a:rPr lang="en-US" sz="1200" kern="1200" dirty="0" smtClean="0">
                <a:solidFill>
                  <a:schemeClr val="tx1"/>
                </a:solidFill>
                <a:effectLst/>
                <a:latin typeface="+mn-lt"/>
                <a:ea typeface="+mn-ea"/>
                <a:cs typeface="+mn-cs"/>
              </a:rPr>
              <a:t>you know if you are putting into practice the new process or not. For example, the percentage of health workers washing their hands tells you how effective the team is at improving hand-washing behavior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Outcome measures let you know if you are actually getting the result that you want and that matters to patients.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example, the percentage of newborns with infection tells you if hand washing is working or not.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is possible that there are other processes that need to be addressed. If the hand washing indicator shows good performance and there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is still a high rate of infection, the team would need to look for other causes of infection</a:t>
            </a:r>
          </a:p>
          <a:p>
            <a:pPr lvl="0"/>
            <a:r>
              <a:rPr lang="en-US" sz="1200" kern="1200" dirty="0" smtClean="0">
                <a:solidFill>
                  <a:schemeClr val="tx1"/>
                </a:solidFill>
                <a:effectLst/>
                <a:latin typeface="+mn-lt"/>
                <a:ea typeface="+mn-ea"/>
                <a:cs typeface="+mn-cs"/>
              </a:rPr>
              <a:t>Emphasize that while you want answers to both of these questions you should look for the easiest way of getting these data. It may not always be feasible</a:t>
            </a:r>
            <a:r>
              <a:rPr lang="en-US" sz="1200" kern="1200" baseline="0" dirty="0" smtClean="0">
                <a:solidFill>
                  <a:schemeClr val="tx1"/>
                </a:solidFill>
                <a:effectLst/>
                <a:latin typeface="+mn-lt"/>
                <a:ea typeface="+mn-ea"/>
                <a:cs typeface="+mn-cs"/>
              </a:rPr>
              <a:t> to have both process and outcome indicators for a QI project. </a:t>
            </a:r>
            <a:r>
              <a:rPr lang="en-US" sz="1200" kern="1200" dirty="0" smtClean="0">
                <a:solidFill>
                  <a:schemeClr val="tx1"/>
                </a:solidFill>
                <a:effectLst/>
                <a:latin typeface="+mn-lt"/>
                <a:ea typeface="+mn-ea"/>
                <a:cs typeface="+mn-cs"/>
              </a:rPr>
              <a:t>And only collect data that you are going to use.</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30</a:t>
            </a:fld>
            <a:endParaRPr lang="en-US"/>
          </a:p>
        </p:txBody>
      </p:sp>
    </p:spTree>
    <p:extLst>
      <p:ext uri="{BB962C8B-B14F-4D97-AF65-F5344CB8AC3E}">
        <p14:creationId xmlns:p14="http://schemas.microsoft.com/office/powerpoint/2010/main" val="33907142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Indicator has to be clear and precise so that everyone can understand it in the same way and knows how to measure it.</a:t>
            </a:r>
            <a:r>
              <a:rPr lang="en-US" dirty="0" smtClean="0">
                <a:effectLst/>
              </a:rPr>
              <a:t> </a:t>
            </a:r>
            <a:r>
              <a:rPr lang="en-US" sz="1200" kern="1200" dirty="0" smtClean="0">
                <a:solidFill>
                  <a:schemeClr val="tx1"/>
                </a:solidFill>
                <a:effectLst/>
                <a:latin typeface="+mn-lt"/>
                <a:ea typeface="+mn-ea"/>
                <a:cs typeface="+mn-cs"/>
              </a:rPr>
              <a:t>This includes having a</a:t>
            </a:r>
          </a:p>
          <a:p>
            <a:r>
              <a:rPr lang="en-US" sz="1200" kern="1200" dirty="0" smtClean="0">
                <a:solidFill>
                  <a:schemeClr val="tx1"/>
                </a:solidFill>
                <a:effectLst/>
                <a:latin typeface="+mn-lt"/>
                <a:ea typeface="+mn-ea"/>
                <a:cs typeface="+mn-cs"/>
              </a:rPr>
              <a:t>well-defined numerator and denominator</a:t>
            </a:r>
          </a:p>
          <a:p>
            <a:r>
              <a:rPr lang="en-US" sz="1200" kern="1200" dirty="0" smtClean="0">
                <a:solidFill>
                  <a:schemeClr val="tx1"/>
                </a:solidFill>
                <a:effectLst/>
                <a:latin typeface="+mn-lt"/>
                <a:ea typeface="+mn-ea"/>
                <a:cs typeface="+mn-cs"/>
              </a:rPr>
              <a:t>It is also important to decide as a team who should collect the data, where from and how data will be collected and how often you should collect and review the data</a:t>
            </a:r>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31</a:t>
            </a:fld>
            <a:endParaRPr lang="en-US"/>
          </a:p>
        </p:txBody>
      </p:sp>
    </p:spTree>
    <p:extLst>
      <p:ext uri="{BB962C8B-B14F-4D97-AF65-F5344CB8AC3E}">
        <p14:creationId xmlns:p14="http://schemas.microsoft.com/office/powerpoint/2010/main" val="35408931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start developing</a:t>
            </a:r>
            <a:r>
              <a:rPr lang="en-US" baseline="0" dirty="0" smtClean="0"/>
              <a:t> an indicator the first step is to understand what is happening in the system. </a:t>
            </a:r>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32</a:t>
            </a:fld>
            <a:endParaRPr lang="en-US"/>
          </a:p>
        </p:txBody>
      </p:sp>
    </p:spTree>
    <p:extLst>
      <p:ext uri="{BB962C8B-B14F-4D97-AF65-F5344CB8AC3E}">
        <p14:creationId xmlns:p14="http://schemas.microsoft.com/office/powerpoint/2010/main" val="35601114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Here is an example of a good indicator. It specifies the numerator, denominator, source, who is responsible for data collection and frequency of data for review.</a:t>
            </a:r>
          </a:p>
          <a:p>
            <a:pPr lvl="0"/>
            <a:r>
              <a:rPr lang="en-US" sz="1200" kern="1200" dirty="0" smtClean="0">
                <a:solidFill>
                  <a:schemeClr val="tx1"/>
                </a:solidFill>
                <a:effectLst/>
                <a:latin typeface="+mn-lt"/>
                <a:ea typeface="+mn-ea"/>
                <a:cs typeface="+mn-cs"/>
              </a:rPr>
              <a:t>It would be good to highlight here that monthly data review is okay for outcome indicators but</a:t>
            </a:r>
          </a:p>
          <a:p>
            <a:r>
              <a:rPr lang="en-US" sz="1200" kern="1200" dirty="0" smtClean="0">
                <a:solidFill>
                  <a:schemeClr val="tx1"/>
                </a:solidFill>
                <a:effectLst/>
                <a:latin typeface="+mn-lt"/>
                <a:ea typeface="+mn-ea"/>
                <a:cs typeface="+mn-cs"/>
              </a:rPr>
              <a:t>you should look at process indicators daily or weekly to speed up the learning process.</a:t>
            </a:r>
          </a:p>
          <a:p>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33</a:t>
            </a:fld>
            <a:endParaRPr lang="en-US"/>
          </a:p>
        </p:txBody>
      </p:sp>
    </p:spTree>
    <p:extLst>
      <p:ext uri="{BB962C8B-B14F-4D97-AF65-F5344CB8AC3E}">
        <p14:creationId xmlns:p14="http://schemas.microsoft.com/office/powerpoint/2010/main" val="17113031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5CE8B7-3E68-4A74-9D63-08D69F6F55E6}" type="slidenum">
              <a:rPr lang="en-US" smtClean="0"/>
              <a:t>34</a:t>
            </a:fld>
            <a:endParaRPr lang="en-US"/>
          </a:p>
        </p:txBody>
      </p:sp>
    </p:spTree>
    <p:extLst>
      <p:ext uri="{BB962C8B-B14F-4D97-AF65-F5344CB8AC3E}">
        <p14:creationId xmlns:p14="http://schemas.microsoft.com/office/powerpoint/2010/main" val="3236248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3250A1-53E4-FA46-AFAE-E8B5FB15C44E}" type="slidenum">
              <a:rPr lang="en-US" smtClean="0"/>
              <a:pPr/>
              <a:t>35</a:t>
            </a:fld>
            <a:endParaRPr lang="en-US"/>
          </a:p>
        </p:txBody>
      </p:sp>
    </p:spTree>
    <p:extLst>
      <p:ext uri="{BB962C8B-B14F-4D97-AF65-F5344CB8AC3E}">
        <p14:creationId xmlns:p14="http://schemas.microsoft.com/office/powerpoint/2010/main" val="19576230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smtClean="0">
                <a:solidFill>
                  <a:schemeClr val="tx1"/>
                </a:solidFill>
                <a:effectLst/>
                <a:latin typeface="+mn-lt"/>
                <a:ea typeface="+mn-ea"/>
                <a:cs typeface="+mn-cs"/>
              </a:rPr>
              <a:t>A good way to review data (value) of your indicators is to plot the data on a time series chart (or a run  chart)</a:t>
            </a:r>
          </a:p>
          <a:p>
            <a:pPr lvl="1"/>
            <a:r>
              <a:rPr lang="en-US" sz="1200" kern="1200" dirty="0" smtClean="0">
                <a:solidFill>
                  <a:schemeClr val="tx1"/>
                </a:solidFill>
                <a:effectLst/>
                <a:latin typeface="+mn-lt"/>
                <a:ea typeface="+mn-ea"/>
                <a:cs typeface="+mn-cs"/>
              </a:rPr>
              <a:t>Time-series charts show data over time so that you can see how the data are changing over time. A time-series chart has the following components:</a:t>
            </a:r>
          </a:p>
          <a:p>
            <a:pPr lvl="2"/>
            <a:r>
              <a:rPr lang="en-US" sz="1200" kern="1200" dirty="0" smtClean="0">
                <a:solidFill>
                  <a:schemeClr val="tx1"/>
                </a:solidFill>
                <a:effectLst/>
                <a:latin typeface="+mn-lt"/>
                <a:ea typeface="+mn-ea"/>
                <a:cs typeface="+mn-cs"/>
              </a:rPr>
              <a:t>A clear title</a:t>
            </a:r>
          </a:p>
          <a:p>
            <a:pPr lvl="2"/>
            <a:r>
              <a:rPr lang="en-US" sz="1200" kern="1200" dirty="0" smtClean="0">
                <a:solidFill>
                  <a:schemeClr val="tx1"/>
                </a:solidFill>
                <a:effectLst/>
                <a:latin typeface="+mn-lt"/>
                <a:ea typeface="+mn-ea"/>
                <a:cs typeface="+mn-cs"/>
              </a:rPr>
              <a:t>Well-labelled x and y axes</a:t>
            </a:r>
          </a:p>
          <a:p>
            <a:pPr lvl="2"/>
            <a:r>
              <a:rPr lang="en-US" sz="1200" kern="1200" dirty="0" smtClean="0">
                <a:solidFill>
                  <a:schemeClr val="tx1"/>
                </a:solidFill>
                <a:effectLst/>
                <a:latin typeface="+mn-lt"/>
                <a:ea typeface="+mn-ea"/>
                <a:cs typeface="+mn-cs"/>
              </a:rPr>
              <a:t>The x or horizontal axis represents time. This is the time period that you are using to review your data</a:t>
            </a:r>
          </a:p>
          <a:p>
            <a:pPr lvl="2"/>
            <a:r>
              <a:rPr lang="en-US" sz="1200" kern="1200" dirty="0" smtClean="0">
                <a:solidFill>
                  <a:schemeClr val="tx1"/>
                </a:solidFill>
                <a:effectLst/>
                <a:latin typeface="+mn-lt"/>
                <a:ea typeface="+mn-ea"/>
                <a:cs typeface="+mn-cs"/>
              </a:rPr>
              <a:t>The y or vertical axis represents the percentage performance of the indicator. It is usually from 0 to  100%</a:t>
            </a:r>
          </a:p>
          <a:p>
            <a:pPr lvl="2"/>
            <a:r>
              <a:rPr lang="en-US" sz="1200" kern="1200" dirty="0" smtClean="0">
                <a:solidFill>
                  <a:schemeClr val="tx1"/>
                </a:solidFill>
                <a:effectLst/>
                <a:latin typeface="+mn-lt"/>
                <a:ea typeface="+mn-ea"/>
                <a:cs typeface="+mn-cs"/>
              </a:rPr>
              <a:t>It is also important to annotate on the chart the time points when you introduced specific change ideas so that cause – effect relation is clear.</a:t>
            </a:r>
          </a:p>
          <a:p>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36</a:t>
            </a:fld>
            <a:endParaRPr lang="en-US"/>
          </a:p>
        </p:txBody>
      </p:sp>
    </p:spTree>
    <p:extLst>
      <p:ext uri="{BB962C8B-B14F-4D97-AF65-F5344CB8AC3E}">
        <p14:creationId xmlns:p14="http://schemas.microsoft.com/office/powerpoint/2010/main" val="13927602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Explain from the example of run chart in this slide. Something happened at week 5. Process of care was changed</a:t>
            </a:r>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37</a:t>
            </a:fld>
            <a:endParaRPr lang="en-US"/>
          </a:p>
        </p:txBody>
      </p:sp>
    </p:spTree>
    <p:extLst>
      <p:ext uri="{BB962C8B-B14F-4D97-AF65-F5344CB8AC3E}">
        <p14:creationId xmlns:p14="http://schemas.microsoft.com/office/powerpoint/2010/main" val="11189705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Summarize the use of indicators:</a:t>
            </a:r>
            <a:r>
              <a:rPr lang="en-US" dirty="0" smtClean="0">
                <a:effectLst/>
              </a:rPr>
              <a:t> </a:t>
            </a:r>
            <a:endParaRPr lang="en-US" sz="11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
            </a:r>
            <a:br>
              <a:rPr lang="en-US" dirty="0" smtClean="0">
                <a:effectLst/>
              </a:rPr>
            </a:br>
            <a:r>
              <a:rPr lang="en-US" sz="1400" kern="1200" dirty="0" smtClean="0">
                <a:solidFill>
                  <a:schemeClr val="tx1"/>
                </a:solidFill>
                <a:effectLst/>
                <a:latin typeface="+mn-lt"/>
                <a:ea typeface="+mn-ea"/>
                <a:cs typeface="+mn-cs"/>
              </a:rPr>
              <a:t>As far as possible, try to use data that are already collected</a:t>
            </a:r>
            <a:r>
              <a:rPr lang="en-US" dirty="0" smtClean="0">
                <a:effectLst/>
              </a:rPr>
              <a:t> </a:t>
            </a:r>
            <a:r>
              <a:rPr lang="en-US" sz="1200" kern="1200" dirty="0" smtClean="0">
                <a:solidFill>
                  <a:schemeClr val="tx1"/>
                </a:solidFill>
                <a:effectLst/>
                <a:latin typeface="+mn-lt"/>
                <a:ea typeface="+mn-ea"/>
                <a:cs typeface="+mn-cs"/>
              </a:rPr>
              <a:t>in your health facility. This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saves time and you can spend more time studying your data and thinking about what</a:t>
            </a:r>
          </a:p>
          <a:p>
            <a:r>
              <a:rPr lang="en-US" sz="1200" kern="1200" dirty="0" smtClean="0">
                <a:solidFill>
                  <a:schemeClr val="tx1"/>
                </a:solidFill>
                <a:effectLst/>
                <a:latin typeface="+mn-lt"/>
                <a:ea typeface="+mn-ea"/>
                <a:cs typeface="+mn-cs"/>
              </a:rPr>
              <a:t>it is telling you rather than collecting it.</a:t>
            </a:r>
          </a:p>
          <a:p>
            <a:r>
              <a:rPr lang="en-US" sz="1200" kern="1200" dirty="0" smtClean="0">
                <a:solidFill>
                  <a:schemeClr val="tx1"/>
                </a:solidFill>
                <a:effectLst/>
                <a:latin typeface="+mn-lt"/>
                <a:ea typeface="+mn-ea"/>
                <a:cs typeface="+mn-cs"/>
              </a:rPr>
              <a:t>Only collect what you are using. We are collecting data to use it to learn. If you are not using it or not learning from it – do not collect it. Save the effort!</a:t>
            </a:r>
          </a:p>
          <a:p>
            <a:r>
              <a:rPr lang="en-US" sz="1200" kern="1200" dirty="0" smtClean="0">
                <a:solidFill>
                  <a:schemeClr val="tx1"/>
                </a:solidFill>
                <a:effectLst/>
                <a:latin typeface="+mn-lt"/>
                <a:ea typeface="+mn-ea"/>
                <a:cs typeface="+mn-cs"/>
              </a:rPr>
              <a:t>Remember  the  reason  that we are collecting data is to learn. We will learn faster if we review the data frequently.</a:t>
            </a:r>
            <a:r>
              <a:rPr lang="en-US" sz="1200" kern="1200" baseline="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Every day or every week is much better than every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month. As mentioned earlier, outcome indicators can be monitored once a month.</a:t>
            </a:r>
          </a:p>
          <a:p>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38</a:t>
            </a:fld>
            <a:endParaRPr lang="en-US"/>
          </a:p>
        </p:txBody>
      </p:sp>
    </p:spTree>
    <p:extLst>
      <p:ext uri="{BB962C8B-B14F-4D97-AF65-F5344CB8AC3E}">
        <p14:creationId xmlns:p14="http://schemas.microsoft.com/office/powerpoint/2010/main" val="37710865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5CE8B7-3E68-4A74-9D63-08D69F6F55E6}" type="slidenum">
              <a:rPr lang="en-US" smtClean="0"/>
              <a:t>39</a:t>
            </a:fld>
            <a:endParaRPr lang="en-US"/>
          </a:p>
        </p:txBody>
      </p:sp>
    </p:spTree>
    <p:extLst>
      <p:ext uri="{BB962C8B-B14F-4D97-AF65-F5344CB8AC3E}">
        <p14:creationId xmlns:p14="http://schemas.microsoft.com/office/powerpoint/2010/main" val="2177136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Once you have picked an aim, you need to pick a team of people who can work on this together.</a:t>
            </a:r>
          </a:p>
          <a:p>
            <a:pPr lvl="0"/>
            <a:r>
              <a:rPr lang="en-US" sz="1200" kern="1200" dirty="0" smtClean="0">
                <a:solidFill>
                  <a:schemeClr val="tx1"/>
                </a:solidFill>
                <a:effectLst/>
                <a:latin typeface="+mn-lt"/>
                <a:ea typeface="+mn-ea"/>
                <a:cs typeface="+mn-cs"/>
              </a:rPr>
              <a:t>Team members should be picked based on how they can contribute to reaching the aim</a:t>
            </a:r>
          </a:p>
          <a:p>
            <a:pPr lvl="0"/>
            <a:r>
              <a:rPr lang="en-US" sz="1200" kern="1200" dirty="0" smtClean="0">
                <a:solidFill>
                  <a:schemeClr val="tx1"/>
                </a:solidFill>
                <a:effectLst/>
                <a:latin typeface="+mn-lt"/>
                <a:ea typeface="+mn-ea"/>
                <a:cs typeface="+mn-cs"/>
              </a:rPr>
              <a:t>Look for people who are: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Enthusiastic – try to get members who want to work on this aim and have ideas for how to reach</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it .Look for Volunteers– people who are interested in making changes and will self – motivate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Involved – make sure a lot of the people on the team are doing the hands-on work that needs to change. People do not like being told to change but they like changing and improving themselves. Having more workers rather than managers will make it easier to change practice.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Influential – look for team members who are able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involve and influence other people</a:t>
            </a:r>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4</a:t>
            </a:fld>
            <a:endParaRPr lang="en-US"/>
          </a:p>
        </p:txBody>
      </p:sp>
    </p:spTree>
    <p:extLst>
      <p:ext uri="{BB962C8B-B14F-4D97-AF65-F5344CB8AC3E}">
        <p14:creationId xmlns:p14="http://schemas.microsoft.com/office/powerpoint/2010/main" val="4246923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5CE8B7-3E68-4A74-9D63-08D69F6F55E6}" type="slidenum">
              <a:rPr lang="en-US" smtClean="0"/>
              <a:t>40</a:t>
            </a:fld>
            <a:endParaRPr lang="en-US"/>
          </a:p>
        </p:txBody>
      </p:sp>
    </p:spTree>
    <p:extLst>
      <p:ext uri="{BB962C8B-B14F-4D97-AF65-F5344CB8AC3E}">
        <p14:creationId xmlns:p14="http://schemas.microsoft.com/office/powerpoint/2010/main" val="34581390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5CE8B7-3E68-4A74-9D63-08D69F6F55E6}" type="slidenum">
              <a:rPr lang="en-US" smtClean="0"/>
              <a:t>41</a:t>
            </a:fld>
            <a:endParaRPr lang="en-US"/>
          </a:p>
        </p:txBody>
      </p:sp>
    </p:spTree>
    <p:extLst>
      <p:ext uri="{BB962C8B-B14F-4D97-AF65-F5344CB8AC3E}">
        <p14:creationId xmlns:p14="http://schemas.microsoft.com/office/powerpoint/2010/main" val="367792241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5CE8B7-3E68-4A74-9D63-08D69F6F55E6}" type="slidenum">
              <a:rPr lang="en-US" smtClean="0"/>
              <a:t>42</a:t>
            </a:fld>
            <a:endParaRPr lang="en-US"/>
          </a:p>
        </p:txBody>
      </p:sp>
    </p:spTree>
    <p:extLst>
      <p:ext uri="{BB962C8B-B14F-4D97-AF65-F5344CB8AC3E}">
        <p14:creationId xmlns:p14="http://schemas.microsoft.com/office/powerpoint/2010/main" val="167912897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5CE8B7-3E68-4A74-9D63-08D69F6F55E6}" type="slidenum">
              <a:rPr lang="en-US" smtClean="0"/>
              <a:t>43</a:t>
            </a:fld>
            <a:endParaRPr lang="en-US"/>
          </a:p>
        </p:txBody>
      </p:sp>
    </p:spTree>
    <p:extLst>
      <p:ext uri="{BB962C8B-B14F-4D97-AF65-F5344CB8AC3E}">
        <p14:creationId xmlns:p14="http://schemas.microsoft.com/office/powerpoint/2010/main" val="182350313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5CE8B7-3E68-4A74-9D63-08D69F6F55E6}" type="slidenum">
              <a:rPr lang="en-US" smtClean="0"/>
              <a:t>44</a:t>
            </a:fld>
            <a:endParaRPr lang="en-US"/>
          </a:p>
        </p:txBody>
      </p:sp>
    </p:spTree>
    <p:extLst>
      <p:ext uri="{BB962C8B-B14F-4D97-AF65-F5344CB8AC3E}">
        <p14:creationId xmlns:p14="http://schemas.microsoft.com/office/powerpoint/2010/main" val="29349421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Testing the change idea:</a:t>
            </a:r>
          </a:p>
          <a:p>
            <a:pPr lvl="1"/>
            <a:r>
              <a:rPr lang="en-US" sz="1200" kern="1200" dirty="0" smtClean="0">
                <a:solidFill>
                  <a:schemeClr val="tx1"/>
                </a:solidFill>
                <a:effectLst/>
                <a:latin typeface="+mn-lt"/>
                <a:ea typeface="+mn-ea"/>
                <a:cs typeface="+mn-cs"/>
              </a:rPr>
              <a:t>It is rare that any change will work perfectly the first time. It will usually need some adjustment to work in your setting.</a:t>
            </a:r>
          </a:p>
          <a:p>
            <a:pPr lvl="1"/>
            <a:r>
              <a:rPr lang="en-US" dirty="0" smtClean="0">
                <a:effectLst/>
              </a:rPr>
              <a:t/>
            </a:r>
            <a:br>
              <a:rPr lang="en-US" dirty="0" smtClean="0">
                <a:effectLst/>
              </a:rPr>
            </a:br>
            <a:r>
              <a:rPr lang="en-US" sz="1400" kern="1200" dirty="0" smtClean="0">
                <a:solidFill>
                  <a:schemeClr val="tx1"/>
                </a:solidFill>
                <a:effectLst/>
                <a:latin typeface="+mn-lt"/>
                <a:ea typeface="+mn-ea"/>
                <a:cs typeface="+mn-cs"/>
              </a:rPr>
              <a:t>Because of this, it is easier to fix problems when you test the new ideas to learn how they work and to adjust them  to</a:t>
            </a:r>
            <a:r>
              <a:rPr lang="en-US" dirty="0" smtClean="0">
                <a:effectLst/>
              </a:rPr>
              <a:t> </a:t>
            </a:r>
            <a:r>
              <a:rPr lang="en-US" sz="1200" kern="1200" dirty="0" smtClean="0">
                <a:solidFill>
                  <a:schemeClr val="tx1"/>
                </a:solidFill>
                <a:effectLst/>
                <a:latin typeface="+mn-lt"/>
                <a:ea typeface="+mn-ea"/>
                <a:cs typeface="+mn-cs"/>
              </a:rPr>
              <a:t>The PDSA cycle is very useful for this. PDSA stands for: Plan, Do, Study, Act These are steps to take when testing a new idea</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Plan </a:t>
            </a:r>
            <a:r>
              <a:rPr lang="en-US" sz="1200" kern="1200" dirty="0" smtClean="0">
                <a:solidFill>
                  <a:schemeClr val="tx1"/>
                </a:solidFill>
                <a:effectLst/>
                <a:latin typeface="+mn-lt"/>
                <a:ea typeface="+mn-ea"/>
                <a:cs typeface="+mn-cs"/>
              </a:rPr>
              <a:t>–you decide how</a:t>
            </a:r>
            <a:r>
              <a:rPr lang="en-US" dirty="0" smtClean="0">
                <a:effectLst/>
              </a:rPr>
              <a:t> </a:t>
            </a:r>
            <a:r>
              <a:rPr lang="en-US" sz="800" kern="1200" dirty="0" smtClean="0">
                <a:solidFill>
                  <a:schemeClr val="tx1"/>
                </a:solidFill>
                <a:effectLst/>
                <a:latin typeface="+mn-lt"/>
                <a:ea typeface="+mn-ea"/>
                <a:cs typeface="+mn-cs"/>
              </a:rPr>
              <a:t> </a:t>
            </a:r>
            <a:r>
              <a:rPr lang="en-US" sz="1100" kern="1200" dirty="0" smtClean="0">
                <a:solidFill>
                  <a:schemeClr val="tx1"/>
                </a:solidFill>
                <a:effectLst/>
                <a:latin typeface="+mn-lt"/>
                <a:ea typeface="+mn-ea"/>
                <a:cs typeface="+mn-cs"/>
              </a:rPr>
              <a:t>the change idea will be</a:t>
            </a:r>
          </a:p>
          <a:p>
            <a:r>
              <a:rPr lang="en-US" sz="1200" kern="1200" dirty="0" smtClean="0">
                <a:solidFill>
                  <a:schemeClr val="tx1"/>
                </a:solidFill>
                <a:effectLst/>
                <a:latin typeface="+mn-lt"/>
                <a:ea typeface="+mn-ea"/>
                <a:cs typeface="+mn-cs"/>
              </a:rPr>
              <a:t>implemented.</a:t>
            </a:r>
          </a:p>
          <a:p>
            <a:pPr lvl="2"/>
            <a:r>
              <a:rPr lang="en-US" sz="1200" b="1" kern="1200" dirty="0" smtClean="0">
                <a:solidFill>
                  <a:schemeClr val="tx1"/>
                </a:solidFill>
                <a:effectLst/>
                <a:latin typeface="+mn-lt"/>
                <a:ea typeface="+mn-ea"/>
                <a:cs typeface="+mn-cs"/>
              </a:rPr>
              <a:t>Do </a:t>
            </a:r>
            <a:r>
              <a:rPr lang="en-US" sz="1200" kern="1200" dirty="0" smtClean="0">
                <a:solidFill>
                  <a:schemeClr val="tx1"/>
                </a:solidFill>
                <a:effectLst/>
                <a:latin typeface="+mn-lt"/>
                <a:ea typeface="+mn-ea"/>
                <a:cs typeface="+mn-cs"/>
              </a:rPr>
              <a:t>– carry out the change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
            </a:r>
            <a:br>
              <a:rPr lang="en-US" dirty="0" smtClean="0">
                <a:effectLst/>
              </a:rPr>
            </a:br>
            <a:r>
              <a:rPr lang="en-US" sz="1400" b="1" kern="1200" dirty="0" smtClean="0">
                <a:solidFill>
                  <a:schemeClr val="tx1"/>
                </a:solidFill>
                <a:effectLst/>
                <a:latin typeface="+mn-lt"/>
                <a:ea typeface="+mn-ea"/>
                <a:cs typeface="+mn-cs"/>
              </a:rPr>
              <a:t>Study </a:t>
            </a:r>
            <a:r>
              <a:rPr lang="en-US" sz="1400" kern="1200" dirty="0" smtClean="0">
                <a:solidFill>
                  <a:schemeClr val="tx1"/>
                </a:solidFill>
                <a:effectLst/>
                <a:latin typeface="+mn-lt"/>
                <a:ea typeface="+mn-ea"/>
                <a:cs typeface="+mn-cs"/>
              </a:rPr>
              <a:t>– the team reviews whether the desired </a:t>
            </a:r>
            <a:r>
              <a:rPr lang="en-US" sz="1200" kern="1200" dirty="0" smtClean="0">
                <a:solidFill>
                  <a:schemeClr val="tx1"/>
                </a:solidFill>
                <a:effectLst/>
                <a:latin typeface="+mn-lt"/>
                <a:ea typeface="+mn-ea"/>
                <a:cs typeface="+mn-cs"/>
              </a:rPr>
              <a:t>change has been carried out as planned ; what they learned from the test; whether it was a success or a failure based on the collected data</a:t>
            </a:r>
          </a:p>
          <a:p>
            <a:pPr lvl="2"/>
            <a:r>
              <a:rPr lang="en-US" sz="1200" b="1" kern="1200" dirty="0" smtClean="0">
                <a:solidFill>
                  <a:schemeClr val="tx1"/>
                </a:solidFill>
                <a:effectLst/>
                <a:latin typeface="+mn-lt"/>
                <a:ea typeface="+mn-ea"/>
                <a:cs typeface="+mn-cs"/>
              </a:rPr>
              <a:t>Act </a:t>
            </a:r>
            <a:r>
              <a:rPr lang="en-US" sz="1200" kern="1200" dirty="0" smtClean="0">
                <a:solidFill>
                  <a:schemeClr val="tx1"/>
                </a:solidFill>
                <a:effectLst/>
                <a:latin typeface="+mn-lt"/>
                <a:ea typeface="+mn-ea"/>
                <a:cs typeface="+mn-cs"/>
              </a:rPr>
              <a:t>– the team decides what to do next depending on the experience and result of implementing the change idea. It is important to emphasize that a team can do small scale PDSA cycles very quickly. For example, when someone</a:t>
            </a:r>
          </a:p>
          <a:p>
            <a:r>
              <a:rPr lang="en-US" sz="1200" kern="1200" dirty="0" smtClean="0">
                <a:solidFill>
                  <a:schemeClr val="tx1"/>
                </a:solidFill>
                <a:effectLst/>
                <a:latin typeface="+mn-lt"/>
                <a:ea typeface="+mn-ea"/>
                <a:cs typeface="+mn-cs"/>
              </a:rPr>
              <a:t>is cooking and they decide to add salt and see if it tastes better they are doing a PDSA. Teams can do short PDSA cycles as well to learn how new ideas</a:t>
            </a:r>
          </a:p>
          <a:p>
            <a:r>
              <a:rPr lang="en-US" sz="1200" kern="1200" dirty="0" smtClean="0">
                <a:solidFill>
                  <a:schemeClr val="tx1"/>
                </a:solidFill>
                <a:effectLst/>
                <a:latin typeface="+mn-lt"/>
                <a:ea typeface="+mn-ea"/>
                <a:cs typeface="+mn-cs"/>
              </a:rPr>
              <a:t>are working and to adapt them.</a:t>
            </a:r>
          </a:p>
          <a:p>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45</a:t>
            </a:fld>
            <a:endParaRPr lang="en-US"/>
          </a:p>
        </p:txBody>
      </p:sp>
    </p:spTree>
    <p:extLst>
      <p:ext uri="{BB962C8B-B14F-4D97-AF65-F5344CB8AC3E}">
        <p14:creationId xmlns:p14="http://schemas.microsoft.com/office/powerpoint/2010/main" val="56871979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Plan </a:t>
            </a:r>
            <a:r>
              <a:rPr lang="en-US" sz="1200" kern="1200" dirty="0" smtClean="0">
                <a:solidFill>
                  <a:schemeClr val="tx1"/>
                </a:solidFill>
                <a:effectLst/>
                <a:latin typeface="+mn-lt"/>
                <a:ea typeface="+mn-ea"/>
                <a:cs typeface="+mn-cs"/>
              </a:rPr>
              <a:t>– the team decides:</a:t>
            </a:r>
          </a:p>
          <a:p>
            <a:pPr lvl="3"/>
            <a:r>
              <a:rPr lang="en-US" sz="1200" kern="1200" dirty="0" smtClean="0">
                <a:solidFill>
                  <a:schemeClr val="tx1"/>
                </a:solidFill>
                <a:effectLst/>
                <a:latin typeface="+mn-lt"/>
                <a:ea typeface="+mn-ea"/>
                <a:cs typeface="+mn-cs"/>
              </a:rPr>
              <a:t>Who will test the change/new idea</a:t>
            </a:r>
          </a:p>
          <a:p>
            <a:pPr lvl="3"/>
            <a:r>
              <a:rPr lang="en-US" sz="1200" kern="1200" dirty="0" smtClean="0">
                <a:solidFill>
                  <a:schemeClr val="tx1"/>
                </a:solidFill>
                <a:effectLst/>
                <a:latin typeface="+mn-lt"/>
                <a:ea typeface="+mn-ea"/>
                <a:cs typeface="+mn-cs"/>
              </a:rPr>
              <a:t>What they will do</a:t>
            </a:r>
          </a:p>
          <a:p>
            <a:pPr lvl="3"/>
            <a:r>
              <a:rPr lang="en-US" sz="1200" kern="1200" dirty="0" smtClean="0">
                <a:solidFill>
                  <a:schemeClr val="tx1"/>
                </a:solidFill>
                <a:effectLst/>
                <a:latin typeface="+mn-lt"/>
                <a:ea typeface="+mn-ea"/>
                <a:cs typeface="+mn-cs"/>
              </a:rPr>
              <a:t>When they will do it</a:t>
            </a:r>
          </a:p>
          <a:p>
            <a:pPr lvl="3"/>
            <a:r>
              <a:rPr lang="en-US" sz="1200" kern="1200" dirty="0" smtClean="0">
                <a:solidFill>
                  <a:schemeClr val="tx1"/>
                </a:solidFill>
                <a:effectLst/>
                <a:latin typeface="+mn-lt"/>
                <a:ea typeface="+mn-ea"/>
                <a:cs typeface="+mn-cs"/>
              </a:rPr>
              <a:t>What you want to learn from the test</a:t>
            </a:r>
          </a:p>
          <a:p>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46</a:t>
            </a:fld>
            <a:endParaRPr lang="en-US"/>
          </a:p>
        </p:txBody>
      </p:sp>
    </p:spTree>
    <p:extLst>
      <p:ext uri="{BB962C8B-B14F-4D97-AF65-F5344CB8AC3E}">
        <p14:creationId xmlns:p14="http://schemas.microsoft.com/office/powerpoint/2010/main" val="224142788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Plan step of the PDSA cycle:</a:t>
            </a:r>
          </a:p>
          <a:p>
            <a:r>
              <a:rPr lang="en-US" sz="1200" kern="1200" dirty="0" smtClean="0">
                <a:solidFill>
                  <a:schemeClr val="tx1"/>
                </a:solidFill>
                <a:effectLst/>
                <a:latin typeface="+mn-lt"/>
                <a:ea typeface="+mn-ea"/>
                <a:cs typeface="+mn-cs"/>
              </a:rPr>
              <a:t>Plan</a:t>
            </a:r>
          </a:p>
          <a:p>
            <a:pPr lvl="0"/>
            <a:r>
              <a:rPr lang="en-US" sz="1200" kern="1200" dirty="0" smtClean="0">
                <a:solidFill>
                  <a:schemeClr val="tx1"/>
                </a:solidFill>
                <a:effectLst/>
                <a:latin typeface="+mn-lt"/>
                <a:ea typeface="+mn-ea"/>
                <a:cs typeface="+mn-cs"/>
              </a:rPr>
              <a:t>Share the example from the slide</a:t>
            </a:r>
          </a:p>
          <a:p>
            <a:r>
              <a:rPr lang="en-US" sz="1200" kern="1200" dirty="0" smtClean="0">
                <a:solidFill>
                  <a:schemeClr val="tx1"/>
                </a:solidFill>
                <a:effectLst/>
                <a:latin typeface="+mn-lt"/>
                <a:ea typeface="+mn-ea"/>
                <a:cs typeface="+mn-cs"/>
              </a:rPr>
              <a:t>Do</a:t>
            </a:r>
          </a:p>
          <a:p>
            <a:r>
              <a:rPr lang="en-US" sz="1200" kern="1200" dirty="0" smtClean="0">
                <a:solidFill>
                  <a:schemeClr val="tx1"/>
                </a:solidFill>
                <a:effectLst/>
                <a:latin typeface="+mn-lt"/>
                <a:ea typeface="+mn-ea"/>
                <a:cs typeface="+mn-cs"/>
              </a:rPr>
              <a:t>In this step the assigned persons in the team tests the change as per the plan developed in the previous step</a:t>
            </a:r>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47</a:t>
            </a:fld>
            <a:endParaRPr lang="en-US"/>
          </a:p>
        </p:txBody>
      </p:sp>
    </p:spTree>
    <p:extLst>
      <p:ext uri="{BB962C8B-B14F-4D97-AF65-F5344CB8AC3E}">
        <p14:creationId xmlns:p14="http://schemas.microsoft.com/office/powerpoint/2010/main" val="68322267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smtClean="0">
                <a:solidFill>
                  <a:schemeClr val="tx1"/>
                </a:solidFill>
                <a:effectLst/>
                <a:latin typeface="+mn-lt"/>
                <a:ea typeface="+mn-ea"/>
                <a:cs typeface="+mn-cs"/>
              </a:rPr>
              <a:t>Study</a:t>
            </a:r>
          </a:p>
          <a:p>
            <a:pPr lvl="2"/>
            <a:r>
              <a:rPr lang="en-US" sz="1200" kern="1200" dirty="0" smtClean="0">
                <a:solidFill>
                  <a:schemeClr val="tx1"/>
                </a:solidFill>
                <a:effectLst/>
                <a:latin typeface="+mn-lt"/>
                <a:ea typeface="+mn-ea"/>
                <a:cs typeface="+mn-cs"/>
              </a:rPr>
              <a:t>The team reviews what they learned from the test:</a:t>
            </a:r>
          </a:p>
          <a:p>
            <a:pPr lvl="2"/>
            <a:r>
              <a:rPr lang="en-US" sz="1200" kern="1200" dirty="0" smtClean="0">
                <a:solidFill>
                  <a:schemeClr val="tx1"/>
                </a:solidFill>
                <a:effectLst/>
                <a:latin typeface="+mn-lt"/>
                <a:ea typeface="+mn-ea"/>
                <a:cs typeface="+mn-cs"/>
              </a:rPr>
              <a:t>whether it is feasible in our work setting</a:t>
            </a:r>
          </a:p>
          <a:p>
            <a:pPr lvl="2"/>
            <a:r>
              <a:rPr lang="en-US" sz="1200" kern="1200" dirty="0" smtClean="0">
                <a:solidFill>
                  <a:schemeClr val="tx1"/>
                </a:solidFill>
                <a:effectLst/>
                <a:latin typeface="+mn-lt"/>
                <a:ea typeface="+mn-ea"/>
                <a:cs typeface="+mn-cs"/>
              </a:rPr>
              <a:t>whether it was successful in addressing the problem as hypothesized by the team</a:t>
            </a:r>
          </a:p>
          <a:p>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49</a:t>
            </a:fld>
            <a:endParaRPr lang="en-US"/>
          </a:p>
        </p:txBody>
      </p:sp>
    </p:spTree>
    <p:extLst>
      <p:ext uri="{BB962C8B-B14F-4D97-AF65-F5344CB8AC3E}">
        <p14:creationId xmlns:p14="http://schemas.microsoft.com/office/powerpoint/2010/main" val="238307758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Act</a:t>
            </a:r>
          </a:p>
          <a:p>
            <a:r>
              <a:rPr lang="en-US" sz="1200" kern="1200" dirty="0" smtClean="0">
                <a:solidFill>
                  <a:schemeClr val="tx1"/>
                </a:solidFill>
                <a:effectLst/>
                <a:latin typeface="+mn-lt"/>
                <a:ea typeface="+mn-ea"/>
                <a:cs typeface="+mn-cs"/>
              </a:rPr>
              <a:t>After studying the results of implementation the team will decide to:</a:t>
            </a:r>
          </a:p>
          <a:p>
            <a:pPr lvl="1"/>
            <a:r>
              <a:rPr lang="en-US" sz="1200" kern="1200" dirty="0" smtClean="0">
                <a:solidFill>
                  <a:schemeClr val="tx1"/>
                </a:solidFill>
                <a:effectLst/>
                <a:latin typeface="+mn-lt"/>
                <a:ea typeface="+mn-ea"/>
                <a:cs typeface="+mn-cs"/>
              </a:rPr>
              <a:t>Adapt the change – if it has not fully succeeded, make some modifications and implement again</a:t>
            </a:r>
          </a:p>
          <a:p>
            <a:pPr lvl="1"/>
            <a:r>
              <a:rPr lang="en-US" sz="1200" kern="1200" dirty="0" smtClean="0">
                <a:solidFill>
                  <a:schemeClr val="tx1"/>
                </a:solidFill>
                <a:effectLst/>
                <a:latin typeface="+mn-lt"/>
                <a:ea typeface="+mn-ea"/>
                <a:cs typeface="+mn-cs"/>
              </a:rPr>
              <a:t>Adopt the change – if it works perfectly make sure everyone in the health facility uses this change</a:t>
            </a:r>
          </a:p>
          <a:p>
            <a:pPr lvl="1"/>
            <a:r>
              <a:rPr lang="en-US" sz="1200" kern="1200" dirty="0" smtClean="0">
                <a:solidFill>
                  <a:schemeClr val="tx1"/>
                </a:solidFill>
                <a:effectLst/>
                <a:latin typeface="+mn-lt"/>
                <a:ea typeface="+mn-ea"/>
                <a:cs typeface="+mn-cs"/>
              </a:rPr>
              <a:t>Abandon the change – if it does not work at all or makes things worse so stop doing it</a:t>
            </a:r>
          </a:p>
          <a:p>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50</a:t>
            </a:fld>
            <a:endParaRPr lang="en-US"/>
          </a:p>
        </p:txBody>
      </p:sp>
    </p:spTree>
    <p:extLst>
      <p:ext uri="{BB962C8B-B14F-4D97-AF65-F5344CB8AC3E}">
        <p14:creationId xmlns:p14="http://schemas.microsoft.com/office/powerpoint/2010/main" val="3843934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smtClean="0">
                <a:solidFill>
                  <a:schemeClr val="tx1"/>
                </a:solidFill>
                <a:effectLst/>
                <a:latin typeface="+mn-lt"/>
                <a:ea typeface="+mn-ea"/>
                <a:cs typeface="+mn-cs"/>
              </a:rPr>
              <a:t>Having a diverse team is good, you should have a wide range of people – staff such as cleaners and janitors can also  contribute depending</a:t>
            </a:r>
            <a:r>
              <a:rPr lang="en-US" dirty="0" smtClean="0">
                <a:effectLst/>
              </a:rPr>
              <a:t> </a:t>
            </a:r>
            <a:r>
              <a:rPr lang="en-US" sz="1200" kern="1200" dirty="0" smtClean="0">
                <a:solidFill>
                  <a:schemeClr val="tx1"/>
                </a:solidFill>
                <a:effectLst/>
                <a:latin typeface="+mn-lt"/>
                <a:ea typeface="+mn-ea"/>
                <a:cs typeface="+mn-cs"/>
              </a:rPr>
              <a:t>on the identified problem.</a:t>
            </a:r>
          </a:p>
          <a:p>
            <a:r>
              <a:rPr lang="en-US" sz="1200" kern="1200" dirty="0" smtClean="0">
                <a:solidFill>
                  <a:schemeClr val="tx1"/>
                </a:solidFill>
                <a:effectLst/>
                <a:latin typeface="+mn-lt"/>
                <a:ea typeface="+mn-ea"/>
                <a:cs typeface="+mn-cs"/>
              </a:rPr>
              <a:t>Similarly, you may need to include community members (e.g. people accompanying the patients) if a problem involves cultural or </a:t>
            </a:r>
            <a:r>
              <a:rPr lang="en-US" sz="1200" kern="1200" dirty="0" err="1" smtClean="0">
                <a:solidFill>
                  <a:schemeClr val="tx1"/>
                </a:solidFill>
                <a:effectLst/>
                <a:latin typeface="+mn-lt"/>
                <a:ea typeface="+mn-ea"/>
                <a:cs typeface="+mn-cs"/>
              </a:rPr>
              <a:t>behavioural</a:t>
            </a:r>
            <a:r>
              <a:rPr lang="en-US" sz="1200" kern="1200" dirty="0" smtClean="0">
                <a:solidFill>
                  <a:schemeClr val="tx1"/>
                </a:solidFill>
                <a:effectLst/>
                <a:latin typeface="+mn-lt"/>
                <a:ea typeface="+mn-ea"/>
                <a:cs typeface="+mn-cs"/>
              </a:rPr>
              <a:t> issues in clinical care.</a:t>
            </a:r>
          </a:p>
          <a:p>
            <a:r>
              <a:rPr lang="en-US" sz="1200" kern="1200" dirty="0" smtClean="0">
                <a:solidFill>
                  <a:schemeClr val="tx1"/>
                </a:solidFill>
                <a:effectLst/>
                <a:latin typeface="+mn-lt"/>
                <a:ea typeface="+mn-ea"/>
                <a:cs typeface="+mn-cs"/>
              </a:rPr>
              <a:t>Titles and hierarchy should not matter</a:t>
            </a:r>
          </a:p>
          <a:p>
            <a:r>
              <a:rPr lang="en-US" sz="1200" kern="1200" dirty="0" smtClean="0">
                <a:solidFill>
                  <a:schemeClr val="tx1"/>
                </a:solidFill>
                <a:effectLst/>
                <a:latin typeface="+mn-lt"/>
                <a:ea typeface="+mn-ea"/>
                <a:cs typeface="+mn-cs"/>
              </a:rPr>
              <a:t>You want people who understand the problem and have the ability to change how care is delivered</a:t>
            </a:r>
          </a:p>
          <a:p>
            <a:r>
              <a:rPr lang="en-US" sz="1200" kern="1200" dirty="0" smtClean="0">
                <a:solidFill>
                  <a:schemeClr val="tx1"/>
                </a:solidFill>
                <a:effectLst/>
                <a:latin typeface="+mn-lt"/>
                <a:ea typeface="+mn-ea"/>
                <a:cs typeface="+mn-cs"/>
              </a:rPr>
              <a:t>It is also good to assign different roles: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Leader – lead meetings, direct activities to achieve goals, represent the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team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Recorder - Record meeting notes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Communicator: communicates and liaison among members</a:t>
            </a:r>
          </a:p>
          <a:p>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5</a:t>
            </a:fld>
            <a:endParaRPr lang="en-US"/>
          </a:p>
        </p:txBody>
      </p:sp>
    </p:spTree>
    <p:extLst>
      <p:ext uri="{BB962C8B-B14F-4D97-AF65-F5344CB8AC3E}">
        <p14:creationId xmlns:p14="http://schemas.microsoft.com/office/powerpoint/2010/main" val="291936607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sz="1200" kern="1200" dirty="0" smtClean="0">
                <a:solidFill>
                  <a:schemeClr val="tx1"/>
                </a:solidFill>
                <a:effectLst/>
                <a:latin typeface="+mn-lt"/>
                <a:ea typeface="+mn-ea"/>
                <a:cs typeface="+mn-cs"/>
              </a:rPr>
              <a:t>The rationale of testing things initially at a small scale is</a:t>
            </a:r>
          </a:p>
          <a:p>
            <a:r>
              <a:rPr lang="en-US" sz="1200" kern="1200" dirty="0" smtClean="0">
                <a:solidFill>
                  <a:schemeClr val="tx1"/>
                </a:solidFill>
                <a:effectLst/>
                <a:latin typeface="+mn-lt"/>
                <a:ea typeface="+mn-ea"/>
                <a:cs typeface="+mn-cs"/>
              </a:rPr>
              <a:t>that it allows you to know if it succeeds and gives you</a:t>
            </a:r>
          </a:p>
          <a:p>
            <a:r>
              <a:rPr lang="en-US" sz="1200" kern="1200" dirty="0" smtClean="0">
                <a:solidFill>
                  <a:schemeClr val="tx1"/>
                </a:solidFill>
                <a:effectLst/>
                <a:latin typeface="+mn-lt"/>
                <a:ea typeface="+mn-ea"/>
                <a:cs typeface="+mn-cs"/>
              </a:rPr>
              <a:t>the confidence to practice at large scale and adopt more innovative changes in future.</a:t>
            </a:r>
          </a:p>
          <a:p>
            <a:r>
              <a:rPr lang="en-US" sz="1200" kern="1200" dirty="0" smtClean="0">
                <a:solidFill>
                  <a:schemeClr val="tx1"/>
                </a:solidFill>
                <a:effectLst/>
                <a:latin typeface="+mn-lt"/>
                <a:ea typeface="+mn-ea"/>
                <a:cs typeface="+mn-cs"/>
              </a:rPr>
              <a:t>.</a:t>
            </a:r>
          </a:p>
          <a:p>
            <a:pPr lvl="2"/>
            <a:r>
              <a:rPr lang="en-US" dirty="0" smtClean="0">
                <a:effectLst/>
              </a:rPr>
              <a:t/>
            </a:r>
            <a:br>
              <a:rPr lang="en-US" dirty="0" smtClean="0">
                <a:effectLst/>
              </a:rPr>
            </a:br>
            <a:r>
              <a:rPr lang="en-US" sz="1400" kern="1200" dirty="0" smtClean="0">
                <a:solidFill>
                  <a:schemeClr val="tx1"/>
                </a:solidFill>
                <a:effectLst/>
                <a:latin typeface="+mn-lt"/>
                <a:ea typeface="+mn-ea"/>
                <a:cs typeface="+mn-cs"/>
              </a:rPr>
              <a:t>As much as possible, it is good to test each change idea </a:t>
            </a:r>
            <a:r>
              <a:rPr lang="en-US" sz="1200" kern="1200" dirty="0" smtClean="0">
                <a:solidFill>
                  <a:schemeClr val="tx1"/>
                </a:solidFill>
                <a:effectLst/>
                <a:latin typeface="+mn-lt"/>
                <a:ea typeface="+mn-ea"/>
                <a:cs typeface="+mn-cs"/>
              </a:rPr>
              <a:t>individually</a:t>
            </a:r>
            <a:r>
              <a:rPr lang="en-US" dirty="0" smtClean="0">
                <a:effectLst/>
              </a:rPr>
              <a:t> </a:t>
            </a:r>
            <a:r>
              <a:rPr lang="en-US" sz="1200" kern="1200" dirty="0" smtClean="0">
                <a:solidFill>
                  <a:schemeClr val="tx1"/>
                </a:solidFill>
                <a:effectLst/>
                <a:latin typeface="+mn-lt"/>
                <a:ea typeface="+mn-ea"/>
                <a:cs typeface="+mn-cs"/>
              </a:rPr>
              <a:t>It is also important to highlight that some of your change ideas will not work. That is good. Testing on a small scale means that they will not do any harm and they are an opportunity for learning.</a:t>
            </a:r>
          </a:p>
          <a:p>
            <a:pPr lvl="2"/>
            <a:r>
              <a:rPr lang="en-US" sz="1200" kern="1200" dirty="0" smtClean="0">
                <a:solidFill>
                  <a:schemeClr val="tx1"/>
                </a:solidFill>
                <a:effectLst/>
                <a:latin typeface="+mn-lt"/>
                <a:ea typeface="+mn-ea"/>
                <a:cs typeface="+mn-cs"/>
              </a:rPr>
              <a:t>It is good to test the change/ idea in different working conditions to learn if the change always works, for example, testing on weekends or night time will let you know if changes will work when there are fewer staff.</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51</a:t>
            </a:fld>
            <a:endParaRPr lang="en-US"/>
          </a:p>
        </p:txBody>
      </p:sp>
    </p:spTree>
    <p:extLst>
      <p:ext uri="{BB962C8B-B14F-4D97-AF65-F5344CB8AC3E}">
        <p14:creationId xmlns:p14="http://schemas.microsoft.com/office/powerpoint/2010/main" val="15027872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5CE8B7-3E68-4A74-9D63-08D69F6F55E6}" type="slidenum">
              <a:rPr lang="en-US" smtClean="0"/>
              <a:t>52</a:t>
            </a:fld>
            <a:endParaRPr lang="en-US"/>
          </a:p>
        </p:txBody>
      </p:sp>
    </p:spTree>
    <p:extLst>
      <p:ext uri="{BB962C8B-B14F-4D97-AF65-F5344CB8AC3E}">
        <p14:creationId xmlns:p14="http://schemas.microsoft.com/office/powerpoint/2010/main" val="101050913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5CE8B7-3E68-4A74-9D63-08D69F6F55E6}" type="slidenum">
              <a:rPr lang="en-US" smtClean="0"/>
              <a:t>53</a:t>
            </a:fld>
            <a:endParaRPr lang="en-US"/>
          </a:p>
        </p:txBody>
      </p:sp>
    </p:spTree>
    <p:extLst>
      <p:ext uri="{BB962C8B-B14F-4D97-AF65-F5344CB8AC3E}">
        <p14:creationId xmlns:p14="http://schemas.microsoft.com/office/powerpoint/2010/main" val="284599036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Summarize the step 3:</a:t>
            </a:r>
          </a:p>
          <a:p>
            <a:pPr lvl="0"/>
            <a:r>
              <a:rPr lang="en-US" sz="1200" kern="1200" dirty="0" smtClean="0">
                <a:solidFill>
                  <a:schemeClr val="tx1"/>
                </a:solidFill>
                <a:effectLst/>
                <a:latin typeface="+mn-lt"/>
                <a:ea typeface="+mn-ea"/>
                <a:cs typeface="+mn-cs"/>
              </a:rPr>
              <a:t>Remember that you are making changes to improve quality of care.</a:t>
            </a:r>
            <a:r>
              <a:rPr lang="en-US" dirty="0" smtClean="0">
                <a:effectLst/>
              </a:rPr>
              <a:t/>
            </a:r>
            <a:br>
              <a:rPr lang="en-US" dirty="0" smtClean="0">
                <a:effectLst/>
              </a:rPr>
            </a:br>
            <a:r>
              <a:rPr lang="en-US" sz="1400" kern="1200" dirty="0" smtClean="0">
                <a:solidFill>
                  <a:schemeClr val="tx1"/>
                </a:solidFill>
                <a:effectLst/>
                <a:latin typeface="+mn-lt"/>
                <a:ea typeface="+mn-ea"/>
                <a:cs typeface="+mn-cs"/>
              </a:rPr>
              <a:t>Changes will lead to improved care if</a:t>
            </a:r>
          </a:p>
          <a:p>
            <a:pPr lvl="1"/>
            <a:r>
              <a:rPr lang="en-US" dirty="0" smtClean="0">
                <a:effectLst/>
              </a:rPr>
              <a:t> </a:t>
            </a:r>
            <a:r>
              <a:rPr lang="en-US" sz="1200" kern="1200" dirty="0" smtClean="0">
                <a:solidFill>
                  <a:schemeClr val="tx1"/>
                </a:solidFill>
                <a:effectLst/>
                <a:latin typeface="+mn-lt"/>
                <a:ea typeface="+mn-ea"/>
                <a:cs typeface="+mn-cs"/>
              </a:rPr>
              <a:t>They are the right changes (you may have made</a:t>
            </a:r>
          </a:p>
          <a:p>
            <a:r>
              <a:rPr lang="en-US" sz="1200" kern="1200" dirty="0" smtClean="0">
                <a:solidFill>
                  <a:schemeClr val="tx1"/>
                </a:solidFill>
                <a:effectLst/>
                <a:latin typeface="+mn-lt"/>
                <a:ea typeface="+mn-ea"/>
                <a:cs typeface="+mn-cs"/>
              </a:rPr>
              <a:t>the wrong diagnosis of the problem when you </a:t>
            </a:r>
            <a:r>
              <a:rPr lang="en-US" sz="1200" kern="1200" dirty="0" err="1" smtClean="0">
                <a:solidFill>
                  <a:schemeClr val="tx1"/>
                </a:solidFill>
                <a:effectLst/>
                <a:latin typeface="+mn-lt"/>
                <a:ea typeface="+mn-ea"/>
                <a:cs typeface="+mn-cs"/>
              </a:rPr>
              <a:t>analysed</a:t>
            </a:r>
            <a:r>
              <a:rPr lang="en-US" sz="1200" kern="1200" dirty="0" smtClean="0">
                <a:solidFill>
                  <a:schemeClr val="tx1"/>
                </a:solidFill>
                <a:effectLst/>
                <a:latin typeface="+mn-lt"/>
                <a:ea typeface="+mn-ea"/>
                <a:cs typeface="+mn-cs"/>
              </a:rPr>
              <a:t> it and therefore picked the wrong change)</a:t>
            </a:r>
          </a:p>
          <a:p>
            <a:pPr lvl="1"/>
            <a:r>
              <a:rPr lang="en-US" sz="1200" kern="1200" dirty="0" smtClean="0">
                <a:solidFill>
                  <a:schemeClr val="tx1"/>
                </a:solidFill>
                <a:effectLst/>
                <a:latin typeface="+mn-lt"/>
                <a:ea typeface="+mn-ea"/>
                <a:cs typeface="+mn-cs"/>
              </a:rPr>
              <a:t>They are put into action</a:t>
            </a:r>
          </a:p>
          <a:p>
            <a:r>
              <a:rPr lang="en-US" sz="1200" kern="1200" dirty="0" smtClean="0">
                <a:solidFill>
                  <a:schemeClr val="tx1"/>
                </a:solidFill>
                <a:effectLst/>
                <a:latin typeface="+mn-lt"/>
                <a:ea typeface="+mn-ea"/>
                <a:cs typeface="+mn-cs"/>
              </a:rPr>
              <a:t>- if the team members including front line workers do not want to make the change or do not know how to</a:t>
            </a:r>
          </a:p>
          <a:p>
            <a:r>
              <a:rPr lang="en-US" sz="1200" kern="1200" dirty="0" smtClean="0">
                <a:solidFill>
                  <a:schemeClr val="tx1"/>
                </a:solidFill>
                <a:effectLst/>
                <a:latin typeface="+mn-lt"/>
                <a:ea typeface="+mn-ea"/>
                <a:cs typeface="+mn-cs"/>
              </a:rPr>
              <a:t>implement and practice that change then the change will not work. It is crucial to involve front- line workers in all steps</a:t>
            </a:r>
          </a:p>
          <a:p>
            <a:r>
              <a:rPr lang="en-US" sz="1200" kern="1200" dirty="0" smtClean="0">
                <a:solidFill>
                  <a:schemeClr val="tx1"/>
                </a:solidFill>
                <a:effectLst/>
                <a:latin typeface="+mn-lt"/>
                <a:ea typeface="+mn-ea"/>
                <a:cs typeface="+mn-cs"/>
              </a:rPr>
              <a:t>so that they help pick the right changes, and can then implement changes and sustain the practice if the change was successful.</a:t>
            </a:r>
          </a:p>
          <a:p>
            <a:pPr lvl="1"/>
            <a:r>
              <a:rPr lang="en-US" sz="1200" kern="1200" dirty="0" smtClean="0">
                <a:solidFill>
                  <a:schemeClr val="tx1"/>
                </a:solidFill>
                <a:effectLst/>
                <a:latin typeface="+mn-lt"/>
                <a:ea typeface="+mn-ea"/>
                <a:cs typeface="+mn-cs"/>
              </a:rPr>
              <a:t>They are adapted to the local context. Ideas from other settings may be good in theory but need to be tested to make sure that they work properly in the local setting and will many times need to be adapted)</a:t>
            </a:r>
          </a:p>
          <a:p>
            <a:pPr lvl="0"/>
            <a:r>
              <a:rPr lang="en-US" sz="1200" kern="1200" dirty="0" smtClean="0">
                <a:solidFill>
                  <a:schemeClr val="tx1"/>
                </a:solidFill>
                <a:effectLst/>
                <a:latin typeface="+mn-lt"/>
                <a:ea typeface="+mn-ea"/>
                <a:cs typeface="+mn-cs"/>
              </a:rPr>
              <a:t>PDSA cycles are invaluable for making sure that:</a:t>
            </a:r>
          </a:p>
          <a:p>
            <a:pPr lvl="1"/>
            <a:r>
              <a:rPr lang="en-US" sz="1200" kern="1200" dirty="0" smtClean="0">
                <a:solidFill>
                  <a:schemeClr val="tx1"/>
                </a:solidFill>
                <a:effectLst/>
                <a:latin typeface="+mn-lt"/>
                <a:ea typeface="+mn-ea"/>
                <a:cs typeface="+mn-cs"/>
              </a:rPr>
              <a:t>You selected the right change</a:t>
            </a:r>
          </a:p>
          <a:p>
            <a:pPr lvl="1"/>
            <a:r>
              <a:rPr lang="en-US" sz="1200" kern="1200" dirty="0" smtClean="0">
                <a:solidFill>
                  <a:schemeClr val="tx1"/>
                </a:solidFill>
                <a:effectLst/>
                <a:latin typeface="+mn-lt"/>
                <a:ea typeface="+mn-ea"/>
                <a:cs typeface="+mn-cs"/>
              </a:rPr>
              <a:t>That the change is put into action after right planning</a:t>
            </a:r>
          </a:p>
          <a:p>
            <a:pPr lvl="1"/>
            <a:r>
              <a:rPr lang="en-US" sz="1200" kern="1200" dirty="0" smtClean="0">
                <a:solidFill>
                  <a:schemeClr val="tx1"/>
                </a:solidFill>
                <a:effectLst/>
                <a:latin typeface="+mn-lt"/>
                <a:ea typeface="+mn-ea"/>
                <a:cs typeface="+mn-cs"/>
              </a:rPr>
              <a:t>That the effect of the change is studied.</a:t>
            </a:r>
          </a:p>
          <a:p>
            <a:pPr lvl="1"/>
            <a:r>
              <a:rPr lang="en-US" sz="1200" kern="1200" dirty="0" smtClean="0">
                <a:solidFill>
                  <a:schemeClr val="tx1"/>
                </a:solidFill>
                <a:effectLst/>
                <a:latin typeface="+mn-lt"/>
                <a:ea typeface="+mn-ea"/>
                <a:cs typeface="+mn-cs"/>
              </a:rPr>
              <a:t>Changes that are successful are sustained and scaled up and those that fail are abandoned</a:t>
            </a:r>
          </a:p>
          <a:p>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54</a:t>
            </a:fld>
            <a:endParaRPr lang="en-US"/>
          </a:p>
        </p:txBody>
      </p:sp>
    </p:spTree>
    <p:extLst>
      <p:ext uri="{BB962C8B-B14F-4D97-AF65-F5344CB8AC3E}">
        <p14:creationId xmlns:p14="http://schemas.microsoft.com/office/powerpoint/2010/main" val="281976976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5CE8B7-3E68-4A74-9D63-08D69F6F55E6}" type="slidenum">
              <a:rPr lang="en-US" smtClean="0"/>
              <a:t>55</a:t>
            </a:fld>
            <a:endParaRPr lang="en-US"/>
          </a:p>
        </p:txBody>
      </p:sp>
    </p:spTree>
    <p:extLst>
      <p:ext uri="{BB962C8B-B14F-4D97-AF65-F5344CB8AC3E}">
        <p14:creationId xmlns:p14="http://schemas.microsoft.com/office/powerpoint/2010/main" val="113083138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5CE8B7-3E68-4A74-9D63-08D69F6F55E6}" type="slidenum">
              <a:rPr lang="en-US" smtClean="0"/>
              <a:t>56</a:t>
            </a:fld>
            <a:endParaRPr lang="en-US"/>
          </a:p>
        </p:txBody>
      </p:sp>
    </p:spTree>
    <p:extLst>
      <p:ext uri="{BB962C8B-B14F-4D97-AF65-F5344CB8AC3E}">
        <p14:creationId xmlns:p14="http://schemas.microsoft.com/office/powerpoint/2010/main" val="136374754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5CE8B7-3E68-4A74-9D63-08D69F6F55E6}" type="slidenum">
              <a:rPr lang="en-US" smtClean="0"/>
              <a:t>57</a:t>
            </a:fld>
            <a:endParaRPr lang="en-US"/>
          </a:p>
        </p:txBody>
      </p:sp>
    </p:spTree>
    <p:extLst>
      <p:ext uri="{BB962C8B-B14F-4D97-AF65-F5344CB8AC3E}">
        <p14:creationId xmlns:p14="http://schemas.microsoft.com/office/powerpoint/2010/main" val="55988161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5CE8B7-3E68-4A74-9D63-08D69F6F55E6}" type="slidenum">
              <a:rPr lang="en-US" smtClean="0"/>
              <a:t>58</a:t>
            </a:fld>
            <a:endParaRPr lang="en-US"/>
          </a:p>
        </p:txBody>
      </p:sp>
    </p:spTree>
    <p:extLst>
      <p:ext uri="{BB962C8B-B14F-4D97-AF65-F5344CB8AC3E}">
        <p14:creationId xmlns:p14="http://schemas.microsoft.com/office/powerpoint/2010/main" val="8136578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5CE8B7-3E68-4A74-9D63-08D69F6F55E6}" type="slidenum">
              <a:rPr lang="en-US" smtClean="0"/>
              <a:t>59</a:t>
            </a:fld>
            <a:endParaRPr lang="en-US"/>
          </a:p>
        </p:txBody>
      </p:sp>
    </p:spTree>
    <p:extLst>
      <p:ext uri="{BB962C8B-B14F-4D97-AF65-F5344CB8AC3E}">
        <p14:creationId xmlns:p14="http://schemas.microsoft.com/office/powerpoint/2010/main" val="371529566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5CE8B7-3E68-4A74-9D63-08D69F6F55E6}" type="slidenum">
              <a:rPr lang="en-US" smtClean="0"/>
              <a:t>60</a:t>
            </a:fld>
            <a:endParaRPr lang="en-US"/>
          </a:p>
        </p:txBody>
      </p:sp>
    </p:spTree>
    <p:extLst>
      <p:ext uri="{BB962C8B-B14F-4D97-AF65-F5344CB8AC3E}">
        <p14:creationId xmlns:p14="http://schemas.microsoft.com/office/powerpoint/2010/main" val="665738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buFont typeface="Arial" panose="020B0604020202020204" pitchFamily="34" charset="0"/>
              <a:buChar char="•"/>
            </a:pPr>
            <a:r>
              <a:rPr lang="en-US" sz="1400" kern="1200" dirty="0" smtClean="0">
                <a:solidFill>
                  <a:schemeClr val="tx1"/>
                </a:solidFill>
                <a:effectLst/>
                <a:latin typeface="+mn-lt"/>
                <a:ea typeface="+mn-ea"/>
                <a:cs typeface="+mn-cs"/>
              </a:rPr>
              <a:t>Healthcare is delivered by a range of people.</a:t>
            </a:r>
            <a:r>
              <a:rPr lang="en-US" dirty="0" smtClean="0">
                <a:effectLst/>
              </a:rPr>
              <a:t> </a:t>
            </a:r>
            <a:r>
              <a:rPr lang="en-US" sz="1200" kern="1200" dirty="0" smtClean="0">
                <a:solidFill>
                  <a:schemeClr val="tx1"/>
                </a:solidFill>
                <a:effectLst/>
                <a:latin typeface="+mn-lt"/>
                <a:ea typeface="+mn-ea"/>
                <a:cs typeface="+mn-cs"/>
              </a:rPr>
              <a:t>Healthcare workers who will have to change how they work (their existing practices) should be in the team</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Involving a whole range of people will lead to a wider range of ideas for how to fix problems, thus increasing the chances of success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Involving people in the process of change early reduces resistance to change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People do not like to be changed by others but are willing to change when they get to decide how to change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Accomplishing things together leads to increased team spirit and confidence to address bigger problems subsequently</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There is no ideal size of a team. Generally, a good team comprises 6-9 members. Keeping too many or too few may be less effective, even harmful for the project</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6</a:t>
            </a:fld>
            <a:endParaRPr lang="en-US"/>
          </a:p>
        </p:txBody>
      </p:sp>
    </p:spTree>
    <p:extLst>
      <p:ext uri="{BB962C8B-B14F-4D97-AF65-F5344CB8AC3E}">
        <p14:creationId xmlns:p14="http://schemas.microsoft.com/office/powerpoint/2010/main" val="16669226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5CE8B7-3E68-4A74-9D63-08D69F6F55E6}" type="slidenum">
              <a:rPr lang="en-US" smtClean="0"/>
              <a:t>61</a:t>
            </a:fld>
            <a:endParaRPr lang="en-US"/>
          </a:p>
        </p:txBody>
      </p:sp>
    </p:spTree>
    <p:extLst>
      <p:ext uri="{BB962C8B-B14F-4D97-AF65-F5344CB8AC3E}">
        <p14:creationId xmlns:p14="http://schemas.microsoft.com/office/powerpoint/2010/main" val="153045445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5CE8B7-3E68-4A74-9D63-08D69F6F55E6}" type="slidenum">
              <a:rPr lang="en-US" smtClean="0"/>
              <a:t>62</a:t>
            </a:fld>
            <a:endParaRPr lang="en-US"/>
          </a:p>
        </p:txBody>
      </p:sp>
    </p:spTree>
    <p:extLst>
      <p:ext uri="{BB962C8B-B14F-4D97-AF65-F5344CB8AC3E}">
        <p14:creationId xmlns:p14="http://schemas.microsoft.com/office/powerpoint/2010/main" val="2896639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Once your team is formed, jointly develop a precise aim statement that clearly states what needs to be achieved</a:t>
            </a:r>
            <a:r>
              <a:rPr lang="en-US" dirty="0" smtClean="0">
                <a:effectLst/>
              </a:rPr>
              <a:t> </a:t>
            </a:r>
          </a:p>
          <a:p>
            <a:pPr lvl="0"/>
            <a:r>
              <a:rPr lang="en-US" sz="1200" kern="1200" dirty="0" smtClean="0">
                <a:solidFill>
                  <a:schemeClr val="tx1"/>
                </a:solidFill>
                <a:effectLst/>
                <a:latin typeface="+mn-lt"/>
                <a:ea typeface="+mn-ea"/>
                <a:cs typeface="+mn-cs"/>
              </a:rPr>
              <a:t>Review the characteristics of a good ‘aim statement’. It should:</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Be linked to a particular patient group – e.g. newborns, women in  </a:t>
            </a:r>
            <a:r>
              <a:rPr lang="en-US" sz="1200" kern="1200" dirty="0" err="1" smtClean="0">
                <a:solidFill>
                  <a:schemeClr val="tx1"/>
                </a:solidFill>
                <a:effectLst/>
                <a:latin typeface="+mn-lt"/>
                <a:ea typeface="+mn-ea"/>
                <a:cs typeface="+mn-cs"/>
              </a:rPr>
              <a:t>labour</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Include what needs to change/be achieved</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Should be measureable and include a clear achievable target/goal: e.g. increase coverage from 20% to 80%</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Include a definitive timeline</a:t>
            </a:r>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7</a:t>
            </a:fld>
            <a:endParaRPr lang="en-US"/>
          </a:p>
        </p:txBody>
      </p:sp>
    </p:spTree>
    <p:extLst>
      <p:ext uri="{BB962C8B-B14F-4D97-AF65-F5344CB8AC3E}">
        <p14:creationId xmlns:p14="http://schemas.microsoft.com/office/powerpoint/2010/main" val="3102508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smtClean="0">
                <a:solidFill>
                  <a:schemeClr val="tx1"/>
                </a:solidFill>
                <a:effectLst/>
                <a:latin typeface="+mn-lt"/>
                <a:ea typeface="+mn-ea"/>
                <a:cs typeface="+mn-cs"/>
              </a:rPr>
              <a:t>When you develop an aim statement just think of the word SMART. Any aim you develop should be as per the SMART criteria:</a:t>
            </a:r>
            <a:r>
              <a:rPr lang="en-US" dirty="0" smtClean="0">
                <a:effectLst/>
              </a:rPr>
              <a:t> </a:t>
            </a:r>
            <a:r>
              <a:rPr lang="en-US" sz="1100" kern="1200" dirty="0" smtClean="0">
                <a:solidFill>
                  <a:schemeClr val="tx1"/>
                </a:solidFill>
                <a:effectLst/>
                <a:latin typeface="+mn-lt"/>
                <a:ea typeface="+mn-ea"/>
                <a:cs typeface="+mn-cs"/>
              </a:rPr>
              <a:t>Review the SMART criteria from the slide</a:t>
            </a:r>
          </a:p>
          <a:p>
            <a:r>
              <a:rPr lang="en-US" sz="1200" kern="1200" dirty="0" smtClean="0">
                <a:solidFill>
                  <a:schemeClr val="tx1"/>
                </a:solidFill>
                <a:effectLst/>
                <a:latin typeface="+mn-lt"/>
                <a:ea typeface="+mn-ea"/>
                <a:cs typeface="+mn-cs"/>
              </a:rPr>
              <a:t> </a:t>
            </a:r>
            <a:endParaRPr lang="en-US" sz="16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8</a:t>
            </a:fld>
            <a:endParaRPr lang="en-US"/>
          </a:p>
        </p:txBody>
      </p:sp>
    </p:spTree>
    <p:extLst>
      <p:ext uri="{BB962C8B-B14F-4D97-AF65-F5344CB8AC3E}">
        <p14:creationId xmlns:p14="http://schemas.microsoft.com/office/powerpoint/2010/main" val="794477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Example 1: Go through the example of the aim statement and highlight how it has all the essential elements</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455CE8B7-3E68-4A74-9D63-08D69F6F55E6}" type="slidenum">
              <a:rPr lang="en-US" smtClean="0"/>
              <a:t>9</a:t>
            </a:fld>
            <a:endParaRPr lang="en-US"/>
          </a:p>
        </p:txBody>
      </p:sp>
    </p:spTree>
    <p:extLst>
      <p:ext uri="{BB962C8B-B14F-4D97-AF65-F5344CB8AC3E}">
        <p14:creationId xmlns:p14="http://schemas.microsoft.com/office/powerpoint/2010/main" val="720335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AAA022-B25D-46E7-B6C8-7E7824142B4B}" type="datetimeFigureOut">
              <a:rPr lang="en-US" smtClean="0"/>
              <a:pPr/>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CA74D-C1EF-4E5B-8A12-337A3567D262}" type="slidenum">
              <a:rPr lang="en-US" smtClean="0"/>
              <a:pPr/>
              <a:t>‹#›</a:t>
            </a:fld>
            <a:endParaRPr lang="en-US"/>
          </a:p>
        </p:txBody>
      </p:sp>
    </p:spTree>
    <p:extLst>
      <p:ext uri="{BB962C8B-B14F-4D97-AF65-F5344CB8AC3E}">
        <p14:creationId xmlns:p14="http://schemas.microsoft.com/office/powerpoint/2010/main" val="13707039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AAA022-B25D-46E7-B6C8-7E7824142B4B}" type="datetimeFigureOut">
              <a:rPr lang="en-US" smtClean="0"/>
              <a:pPr/>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CA74D-C1EF-4E5B-8A12-337A3567D262}" type="slidenum">
              <a:rPr lang="en-US" smtClean="0"/>
              <a:pPr/>
              <a:t>‹#›</a:t>
            </a:fld>
            <a:endParaRPr lang="en-US"/>
          </a:p>
        </p:txBody>
      </p:sp>
    </p:spTree>
    <p:extLst>
      <p:ext uri="{BB962C8B-B14F-4D97-AF65-F5344CB8AC3E}">
        <p14:creationId xmlns:p14="http://schemas.microsoft.com/office/powerpoint/2010/main" val="1231611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AAA022-B25D-46E7-B6C8-7E7824142B4B}" type="datetimeFigureOut">
              <a:rPr lang="en-US" smtClean="0"/>
              <a:pPr/>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CA74D-C1EF-4E5B-8A12-337A3567D262}" type="slidenum">
              <a:rPr lang="en-US" smtClean="0"/>
              <a:pPr/>
              <a:t>‹#›</a:t>
            </a:fld>
            <a:endParaRPr lang="en-US"/>
          </a:p>
        </p:txBody>
      </p:sp>
    </p:spTree>
    <p:extLst>
      <p:ext uri="{BB962C8B-B14F-4D97-AF65-F5344CB8AC3E}">
        <p14:creationId xmlns:p14="http://schemas.microsoft.com/office/powerpoint/2010/main" val="257777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AAA022-B25D-46E7-B6C8-7E7824142B4B}" type="datetimeFigureOut">
              <a:rPr lang="en-US" smtClean="0"/>
              <a:pPr/>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CA74D-C1EF-4E5B-8A12-337A3567D262}" type="slidenum">
              <a:rPr lang="en-US" smtClean="0"/>
              <a:pPr/>
              <a:t>‹#›</a:t>
            </a:fld>
            <a:endParaRPr lang="en-US"/>
          </a:p>
        </p:txBody>
      </p:sp>
    </p:spTree>
    <p:extLst>
      <p:ext uri="{BB962C8B-B14F-4D97-AF65-F5344CB8AC3E}">
        <p14:creationId xmlns:p14="http://schemas.microsoft.com/office/powerpoint/2010/main" val="4466677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AA022-B25D-46E7-B6C8-7E7824142B4B}" type="datetimeFigureOut">
              <a:rPr lang="en-US" smtClean="0"/>
              <a:pPr/>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CA74D-C1EF-4E5B-8A12-337A3567D262}" type="slidenum">
              <a:rPr lang="en-US" smtClean="0"/>
              <a:pPr/>
              <a:t>‹#›</a:t>
            </a:fld>
            <a:endParaRPr lang="en-US"/>
          </a:p>
        </p:txBody>
      </p:sp>
    </p:spTree>
    <p:extLst>
      <p:ext uri="{BB962C8B-B14F-4D97-AF65-F5344CB8AC3E}">
        <p14:creationId xmlns:p14="http://schemas.microsoft.com/office/powerpoint/2010/main" val="1703988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AAA022-B25D-46E7-B6C8-7E7824142B4B}" type="datetimeFigureOut">
              <a:rPr lang="en-US" smtClean="0"/>
              <a:pPr/>
              <a:t>4/30/2017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CA74D-C1EF-4E5B-8A12-337A3567D262}" type="slidenum">
              <a:rPr lang="en-US" smtClean="0"/>
              <a:pPr/>
              <a:t>‹#›</a:t>
            </a:fld>
            <a:endParaRPr lang="en-US"/>
          </a:p>
        </p:txBody>
      </p:sp>
    </p:spTree>
    <p:extLst>
      <p:ext uri="{BB962C8B-B14F-4D97-AF65-F5344CB8AC3E}">
        <p14:creationId xmlns:p14="http://schemas.microsoft.com/office/powerpoint/2010/main" val="348140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AAA022-B25D-46E7-B6C8-7E7824142B4B}" type="datetimeFigureOut">
              <a:rPr lang="en-US" smtClean="0"/>
              <a:pPr/>
              <a:t>4/30/2017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2CA74D-C1EF-4E5B-8A12-337A3567D262}" type="slidenum">
              <a:rPr lang="en-US" smtClean="0"/>
              <a:pPr/>
              <a:t>‹#›</a:t>
            </a:fld>
            <a:endParaRPr lang="en-US"/>
          </a:p>
        </p:txBody>
      </p:sp>
    </p:spTree>
    <p:extLst>
      <p:ext uri="{BB962C8B-B14F-4D97-AF65-F5344CB8AC3E}">
        <p14:creationId xmlns:p14="http://schemas.microsoft.com/office/powerpoint/2010/main" val="3441281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AAA022-B25D-46E7-B6C8-7E7824142B4B}" type="datetimeFigureOut">
              <a:rPr lang="en-US" smtClean="0"/>
              <a:pPr/>
              <a:t>4/30/2017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2CA74D-C1EF-4E5B-8A12-337A3567D262}" type="slidenum">
              <a:rPr lang="en-US" smtClean="0"/>
              <a:pPr/>
              <a:t>‹#›</a:t>
            </a:fld>
            <a:endParaRPr lang="en-US"/>
          </a:p>
        </p:txBody>
      </p:sp>
    </p:spTree>
    <p:extLst>
      <p:ext uri="{BB962C8B-B14F-4D97-AF65-F5344CB8AC3E}">
        <p14:creationId xmlns:p14="http://schemas.microsoft.com/office/powerpoint/2010/main" val="712593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AAA022-B25D-46E7-B6C8-7E7824142B4B}" type="datetimeFigureOut">
              <a:rPr lang="en-US" smtClean="0"/>
              <a:pPr/>
              <a:t>4/30/2017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2CA74D-C1EF-4E5B-8A12-337A3567D262}" type="slidenum">
              <a:rPr lang="en-US" smtClean="0"/>
              <a:pPr/>
              <a:t>‹#›</a:t>
            </a:fld>
            <a:endParaRPr lang="en-US"/>
          </a:p>
        </p:txBody>
      </p:sp>
    </p:spTree>
    <p:extLst>
      <p:ext uri="{BB962C8B-B14F-4D97-AF65-F5344CB8AC3E}">
        <p14:creationId xmlns:p14="http://schemas.microsoft.com/office/powerpoint/2010/main" val="43051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AAA022-B25D-46E7-B6C8-7E7824142B4B}" type="datetimeFigureOut">
              <a:rPr lang="en-US" smtClean="0"/>
              <a:pPr/>
              <a:t>4/30/2017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CA74D-C1EF-4E5B-8A12-337A3567D262}" type="slidenum">
              <a:rPr lang="en-US" smtClean="0"/>
              <a:pPr/>
              <a:t>‹#›</a:t>
            </a:fld>
            <a:endParaRPr lang="en-US"/>
          </a:p>
        </p:txBody>
      </p:sp>
    </p:spTree>
    <p:extLst>
      <p:ext uri="{BB962C8B-B14F-4D97-AF65-F5344CB8AC3E}">
        <p14:creationId xmlns:p14="http://schemas.microsoft.com/office/powerpoint/2010/main" val="3018823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AAA022-B25D-46E7-B6C8-7E7824142B4B}" type="datetimeFigureOut">
              <a:rPr lang="en-US" smtClean="0"/>
              <a:pPr/>
              <a:t>4/30/2017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CA74D-C1EF-4E5B-8A12-337A3567D262}" type="slidenum">
              <a:rPr lang="en-US" smtClean="0"/>
              <a:pPr/>
              <a:t>‹#›</a:t>
            </a:fld>
            <a:endParaRPr lang="en-US"/>
          </a:p>
        </p:txBody>
      </p:sp>
    </p:spTree>
    <p:extLst>
      <p:ext uri="{BB962C8B-B14F-4D97-AF65-F5344CB8AC3E}">
        <p14:creationId xmlns:p14="http://schemas.microsoft.com/office/powerpoint/2010/main" val="333950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AAA022-B25D-46E7-B6C8-7E7824142B4B}" type="datetimeFigureOut">
              <a:rPr lang="en-US" smtClean="0"/>
              <a:pPr/>
              <a:t>4/30/2017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CA74D-C1EF-4E5B-8A12-337A3567D262}" type="slidenum">
              <a:rPr lang="en-US" smtClean="0"/>
              <a:pPr/>
              <a:t>‹#›</a:t>
            </a:fld>
            <a:endParaRPr lang="en-US"/>
          </a:p>
        </p:txBody>
      </p:sp>
      <p:sp>
        <p:nvSpPr>
          <p:cNvPr id="7" name="Rectangle 6"/>
          <p:cNvSpPr/>
          <p:nvPr userDrawn="1"/>
        </p:nvSpPr>
        <p:spPr>
          <a:xfrm>
            <a:off x="0" y="0"/>
            <a:ext cx="12192000" cy="590550"/>
          </a:xfrm>
          <a:prstGeom prst="rect">
            <a:avLst/>
          </a:prstGeom>
          <a:solidFill>
            <a:srgbClr val="21C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800" b="1" i="1" kern="1200" dirty="0" smtClean="0">
                <a:solidFill>
                  <a:srgbClr val="002060"/>
                </a:solidFill>
                <a:effectLst/>
                <a:latin typeface="+mn-lt"/>
                <a:ea typeface="+mn-ea"/>
                <a:cs typeface="+mn-cs"/>
              </a:rPr>
              <a:t> POCQI - Point of Care Quality Improvement</a:t>
            </a:r>
            <a:endParaRPr lang="en-US" sz="2800" b="1" i="1" dirty="0">
              <a:solidFill>
                <a:srgbClr val="002060"/>
              </a:solidFill>
            </a:endParaRPr>
          </a:p>
        </p:txBody>
      </p:sp>
      <p:sp>
        <p:nvSpPr>
          <p:cNvPr id="9" name="Rectangle 8"/>
          <p:cNvSpPr/>
          <p:nvPr userDrawn="1"/>
        </p:nvSpPr>
        <p:spPr>
          <a:xfrm>
            <a:off x="0" y="5771853"/>
            <a:ext cx="12192000" cy="10861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grpSp>
        <p:nvGrpSpPr>
          <p:cNvPr id="10" name="Group 9"/>
          <p:cNvGrpSpPr/>
          <p:nvPr userDrawn="1"/>
        </p:nvGrpSpPr>
        <p:grpSpPr>
          <a:xfrm>
            <a:off x="589297" y="6000680"/>
            <a:ext cx="11013407" cy="628492"/>
            <a:chOff x="528628" y="5975666"/>
            <a:chExt cx="11013407" cy="628492"/>
          </a:xfrm>
        </p:grpSpPr>
        <p:grpSp>
          <p:nvGrpSpPr>
            <p:cNvPr id="11" name="Group 37"/>
            <p:cNvGrpSpPr/>
            <p:nvPr/>
          </p:nvGrpSpPr>
          <p:grpSpPr>
            <a:xfrm>
              <a:off x="528628" y="5975666"/>
              <a:ext cx="639919" cy="628492"/>
              <a:chOff x="528628" y="5975666"/>
              <a:chExt cx="639919" cy="628492"/>
            </a:xfrm>
          </p:grpSpPr>
          <p:sp>
            <p:nvSpPr>
              <p:cNvPr id="33" name="Oval 32"/>
              <p:cNvSpPr/>
              <p:nvPr/>
            </p:nvSpPr>
            <p:spPr>
              <a:xfrm>
                <a:off x="739389" y="5975666"/>
                <a:ext cx="218396" cy="22730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528628" y="6327159"/>
                <a:ext cx="639919" cy="276999"/>
              </a:xfrm>
              <a:prstGeom prst="rect">
                <a:avLst/>
              </a:prstGeom>
            </p:spPr>
            <p:txBody>
              <a:bodyPr wrap="none">
                <a:spAutoFit/>
              </a:bodyPr>
              <a:lstStyle/>
              <a:p>
                <a:r>
                  <a:rPr lang="en-US" sz="1200" b="1" dirty="0" smtClean="0"/>
                  <a:t>Step 1</a:t>
                </a:r>
                <a:endParaRPr lang="en-US" sz="1200" dirty="0"/>
              </a:p>
            </p:txBody>
          </p:sp>
        </p:grpSp>
        <p:grpSp>
          <p:nvGrpSpPr>
            <p:cNvPr id="12" name="Group 38"/>
            <p:cNvGrpSpPr/>
            <p:nvPr/>
          </p:nvGrpSpPr>
          <p:grpSpPr>
            <a:xfrm>
              <a:off x="1789798" y="5975666"/>
              <a:ext cx="1079142" cy="628492"/>
              <a:chOff x="1710900" y="5975666"/>
              <a:chExt cx="1079142" cy="628492"/>
            </a:xfrm>
          </p:grpSpPr>
          <p:pic>
            <p:nvPicPr>
              <p:cNvPr id="31" name="Picture 30"/>
              <p:cNvPicPr>
                <a:picLocks noChangeAspect="1"/>
              </p:cNvPicPr>
              <p:nvPr/>
            </p:nvPicPr>
            <p:blipFill>
              <a:blip r:embed="rId13"/>
              <a:stretch>
                <a:fillRect/>
              </a:stretch>
            </p:blipFill>
            <p:spPr>
              <a:xfrm>
                <a:off x="2133508" y="5975666"/>
                <a:ext cx="233926" cy="312304"/>
              </a:xfrm>
              <a:prstGeom prst="rect">
                <a:avLst/>
              </a:prstGeom>
            </p:spPr>
          </p:pic>
          <p:sp>
            <p:nvSpPr>
              <p:cNvPr id="32" name="Rectangle 31"/>
              <p:cNvSpPr/>
              <p:nvPr/>
            </p:nvSpPr>
            <p:spPr>
              <a:xfrm>
                <a:off x="1710900" y="6327159"/>
                <a:ext cx="1079142" cy="276999"/>
              </a:xfrm>
              <a:prstGeom prst="rect">
                <a:avLst/>
              </a:prstGeom>
            </p:spPr>
            <p:txBody>
              <a:bodyPr wrap="none">
                <a:spAutoFit/>
              </a:bodyPr>
              <a:lstStyle/>
              <a:p>
                <a:r>
                  <a:rPr lang="en-US" sz="1200" dirty="0" smtClean="0"/>
                  <a:t>Group Work</a:t>
                </a:r>
                <a:endParaRPr lang="en-US" sz="1200" dirty="0"/>
              </a:p>
            </p:txBody>
          </p:sp>
        </p:grpSp>
        <p:grpSp>
          <p:nvGrpSpPr>
            <p:cNvPr id="13" name="Group 39"/>
            <p:cNvGrpSpPr/>
            <p:nvPr/>
          </p:nvGrpSpPr>
          <p:grpSpPr>
            <a:xfrm>
              <a:off x="3490191" y="5975666"/>
              <a:ext cx="760144" cy="628492"/>
              <a:chOff x="3489191" y="5975666"/>
              <a:chExt cx="760144" cy="628492"/>
            </a:xfrm>
          </p:grpSpPr>
          <p:sp>
            <p:nvSpPr>
              <p:cNvPr id="29" name="Oval 28"/>
              <p:cNvSpPr/>
              <p:nvPr/>
            </p:nvSpPr>
            <p:spPr>
              <a:xfrm>
                <a:off x="376006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3489191" y="6327159"/>
                <a:ext cx="760144" cy="276999"/>
              </a:xfrm>
              <a:prstGeom prst="rect">
                <a:avLst/>
              </a:prstGeom>
            </p:spPr>
            <p:txBody>
              <a:bodyPr wrap="none">
                <a:spAutoFit/>
              </a:bodyPr>
              <a:lstStyle/>
              <a:p>
                <a:r>
                  <a:rPr lang="en-US" sz="1200" dirty="0" smtClean="0"/>
                  <a:t>Step 2A</a:t>
                </a:r>
                <a:endParaRPr lang="en-US" sz="1200" dirty="0"/>
              </a:p>
            </p:txBody>
          </p:sp>
        </p:grpSp>
        <p:grpSp>
          <p:nvGrpSpPr>
            <p:cNvPr id="14" name="Group 40"/>
            <p:cNvGrpSpPr/>
            <p:nvPr/>
          </p:nvGrpSpPr>
          <p:grpSpPr>
            <a:xfrm>
              <a:off x="4871586" y="5975666"/>
              <a:ext cx="734496" cy="628492"/>
              <a:chOff x="4963825" y="5975666"/>
              <a:chExt cx="734496" cy="628492"/>
            </a:xfrm>
          </p:grpSpPr>
          <p:sp>
            <p:nvSpPr>
              <p:cNvPr id="27" name="Oval 26"/>
              <p:cNvSpPr/>
              <p:nvPr/>
            </p:nvSpPr>
            <p:spPr>
              <a:xfrm>
                <a:off x="5221875"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4963825" y="6327159"/>
                <a:ext cx="734496" cy="276999"/>
              </a:xfrm>
              <a:prstGeom prst="rect">
                <a:avLst/>
              </a:prstGeom>
            </p:spPr>
            <p:txBody>
              <a:bodyPr wrap="none">
                <a:spAutoFit/>
              </a:bodyPr>
              <a:lstStyle/>
              <a:p>
                <a:r>
                  <a:rPr lang="en-US" sz="1200" dirty="0" smtClean="0"/>
                  <a:t>Step 2B</a:t>
                </a:r>
                <a:endParaRPr lang="en-US" sz="1200" dirty="0"/>
              </a:p>
            </p:txBody>
          </p:sp>
        </p:grpSp>
        <p:grpSp>
          <p:nvGrpSpPr>
            <p:cNvPr id="15" name="Group 41"/>
            <p:cNvGrpSpPr/>
            <p:nvPr/>
          </p:nvGrpSpPr>
          <p:grpSpPr>
            <a:xfrm>
              <a:off x="6227333" y="5975666"/>
              <a:ext cx="1079142" cy="628492"/>
              <a:chOff x="6167164" y="5975666"/>
              <a:chExt cx="1079142" cy="628492"/>
            </a:xfrm>
          </p:grpSpPr>
          <p:pic>
            <p:nvPicPr>
              <p:cNvPr id="25" name="Picture 24"/>
              <p:cNvPicPr>
                <a:picLocks noChangeAspect="1"/>
              </p:cNvPicPr>
              <p:nvPr/>
            </p:nvPicPr>
            <p:blipFill>
              <a:blip r:embed="rId13"/>
              <a:stretch>
                <a:fillRect/>
              </a:stretch>
            </p:blipFill>
            <p:spPr>
              <a:xfrm>
                <a:off x="6589772" y="5975666"/>
                <a:ext cx="233926" cy="312304"/>
              </a:xfrm>
              <a:prstGeom prst="rect">
                <a:avLst/>
              </a:prstGeom>
            </p:spPr>
          </p:pic>
          <p:sp>
            <p:nvSpPr>
              <p:cNvPr id="26" name="Rectangle 25"/>
              <p:cNvSpPr/>
              <p:nvPr/>
            </p:nvSpPr>
            <p:spPr>
              <a:xfrm>
                <a:off x="6167164" y="6327159"/>
                <a:ext cx="1079142" cy="276999"/>
              </a:xfrm>
              <a:prstGeom prst="rect">
                <a:avLst/>
              </a:prstGeom>
            </p:spPr>
            <p:txBody>
              <a:bodyPr wrap="none">
                <a:spAutoFit/>
              </a:bodyPr>
              <a:lstStyle/>
              <a:p>
                <a:r>
                  <a:rPr lang="en-US" sz="1200" dirty="0" smtClean="0"/>
                  <a:t>Group Work</a:t>
                </a:r>
                <a:endParaRPr lang="en-US" sz="1200" dirty="0"/>
              </a:p>
            </p:txBody>
          </p:sp>
        </p:grpSp>
        <p:grpSp>
          <p:nvGrpSpPr>
            <p:cNvPr id="16" name="Group 42"/>
            <p:cNvGrpSpPr/>
            <p:nvPr/>
          </p:nvGrpSpPr>
          <p:grpSpPr>
            <a:xfrm>
              <a:off x="7927726" y="5975666"/>
              <a:ext cx="646331" cy="628492"/>
              <a:chOff x="7956675" y="5975666"/>
              <a:chExt cx="646331" cy="628492"/>
            </a:xfrm>
          </p:grpSpPr>
          <p:sp>
            <p:nvSpPr>
              <p:cNvPr id="23" name="Oval 22"/>
              <p:cNvSpPr/>
              <p:nvPr/>
            </p:nvSpPr>
            <p:spPr>
              <a:xfrm>
                <a:off x="817064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7956675" y="6327159"/>
                <a:ext cx="646331" cy="276999"/>
              </a:xfrm>
              <a:prstGeom prst="rect">
                <a:avLst/>
              </a:prstGeom>
            </p:spPr>
            <p:txBody>
              <a:bodyPr wrap="none">
                <a:spAutoFit/>
              </a:bodyPr>
              <a:lstStyle/>
              <a:p>
                <a:r>
                  <a:rPr lang="en-US" sz="1200" dirty="0" smtClean="0"/>
                  <a:t>Step 3</a:t>
                </a:r>
                <a:endParaRPr lang="en-US" sz="1200" dirty="0"/>
              </a:p>
            </p:txBody>
          </p:sp>
        </p:grpSp>
        <p:grpSp>
          <p:nvGrpSpPr>
            <p:cNvPr id="17" name="Group 36"/>
            <p:cNvGrpSpPr/>
            <p:nvPr/>
          </p:nvGrpSpPr>
          <p:grpSpPr>
            <a:xfrm>
              <a:off x="10895704" y="5975666"/>
              <a:ext cx="646331" cy="628492"/>
              <a:chOff x="10895704" y="5975666"/>
              <a:chExt cx="646331" cy="628492"/>
            </a:xfrm>
          </p:grpSpPr>
          <p:sp>
            <p:nvSpPr>
              <p:cNvPr id="21" name="Oval 20"/>
              <p:cNvSpPr/>
              <p:nvPr/>
            </p:nvSpPr>
            <p:spPr>
              <a:xfrm>
                <a:off x="11103992" y="5975666"/>
                <a:ext cx="218396" cy="22730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10895704" y="6327159"/>
                <a:ext cx="646331" cy="276999"/>
              </a:xfrm>
              <a:prstGeom prst="rect">
                <a:avLst/>
              </a:prstGeom>
            </p:spPr>
            <p:txBody>
              <a:bodyPr wrap="none">
                <a:spAutoFit/>
              </a:bodyPr>
              <a:lstStyle/>
              <a:p>
                <a:r>
                  <a:rPr lang="en-US" sz="1200" dirty="0" smtClean="0"/>
                  <a:t>Step 4</a:t>
                </a:r>
                <a:endParaRPr lang="en-US" sz="1200" dirty="0"/>
              </a:p>
            </p:txBody>
          </p:sp>
        </p:grpSp>
        <p:grpSp>
          <p:nvGrpSpPr>
            <p:cNvPr id="18" name="Group 43"/>
            <p:cNvGrpSpPr/>
            <p:nvPr/>
          </p:nvGrpSpPr>
          <p:grpSpPr>
            <a:xfrm>
              <a:off x="9195308" y="5975666"/>
              <a:ext cx="1079142" cy="628492"/>
              <a:chOff x="9327416" y="5975666"/>
              <a:chExt cx="1079142" cy="628492"/>
            </a:xfrm>
          </p:grpSpPr>
          <p:pic>
            <p:nvPicPr>
              <p:cNvPr id="19" name="Picture 18"/>
              <p:cNvPicPr>
                <a:picLocks noChangeAspect="1"/>
              </p:cNvPicPr>
              <p:nvPr/>
            </p:nvPicPr>
            <p:blipFill>
              <a:blip r:embed="rId13"/>
              <a:stretch>
                <a:fillRect/>
              </a:stretch>
            </p:blipFill>
            <p:spPr>
              <a:xfrm>
                <a:off x="9750024" y="5975666"/>
                <a:ext cx="233926" cy="312304"/>
              </a:xfrm>
              <a:prstGeom prst="rect">
                <a:avLst/>
              </a:prstGeom>
            </p:spPr>
          </p:pic>
          <p:sp>
            <p:nvSpPr>
              <p:cNvPr id="20" name="Rectangle 19"/>
              <p:cNvSpPr/>
              <p:nvPr/>
            </p:nvSpPr>
            <p:spPr>
              <a:xfrm>
                <a:off x="9327416" y="6327159"/>
                <a:ext cx="1079142" cy="276999"/>
              </a:xfrm>
              <a:prstGeom prst="rect">
                <a:avLst/>
              </a:prstGeom>
            </p:spPr>
            <p:txBody>
              <a:bodyPr wrap="none">
                <a:spAutoFit/>
              </a:bodyPr>
              <a:lstStyle/>
              <a:p>
                <a:r>
                  <a:rPr lang="en-US" sz="1200" dirty="0" smtClean="0"/>
                  <a:t>Group Work</a:t>
                </a:r>
                <a:endParaRPr lang="en-US" sz="1200" dirty="0"/>
              </a:p>
            </p:txBody>
          </p:sp>
        </p:grpSp>
      </p:grpSp>
    </p:spTree>
    <p:extLst>
      <p:ext uri="{BB962C8B-B14F-4D97-AF65-F5344CB8AC3E}">
        <p14:creationId xmlns:p14="http://schemas.microsoft.com/office/powerpoint/2010/main" val="3079719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diagramDrawing" Target="../diagrams/drawing2.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diagramColors" Target="../diagrams/colors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QuickStyle" Target="../diagrams/quickStyle2.xml"/><Relationship Id="rId5" Type="http://schemas.openxmlformats.org/officeDocument/2006/relationships/diagramQuickStyle" Target="../diagrams/quickStyle1.xml"/><Relationship Id="rId10" Type="http://schemas.openxmlformats.org/officeDocument/2006/relationships/diagramLayout" Target="../diagrams/layout2.xml"/><Relationship Id="rId4" Type="http://schemas.openxmlformats.org/officeDocument/2006/relationships/diagramLayout" Target="../diagrams/layout1.xml"/><Relationship Id="rId9" Type="http://schemas.openxmlformats.org/officeDocument/2006/relationships/diagramData" Target="../diagrams/data2.xml"/><Relationship Id="rId1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595304" y="1016725"/>
            <a:ext cx="8911687" cy="83503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Steps in QI </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11" name="Content Placeholder 2"/>
          <p:cNvSpPr txBox="1">
            <a:spLocks/>
          </p:cNvSpPr>
          <p:nvPr/>
        </p:nvSpPr>
        <p:spPr>
          <a:xfrm>
            <a:off x="595304" y="1999081"/>
            <a:ext cx="11007400" cy="351290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 Step 1: Identifying a problem, forming a team and writing an  </a:t>
            </a:r>
            <a:b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b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 aim statement</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Step 2: Analyzing the problem and measuring quality of care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Step 3: Developing and testing changes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Step 4: Sustaining improvement</a:t>
            </a:r>
            <a:endParaRPr kumimoji="0" lang="en-US" sz="2700" b="0" i="0" u="none" strike="noStrike" kern="1200" cap="none" spc="0" normalizeH="0" baseline="0" noProof="0" dirty="0">
              <a:ln>
                <a:noFill/>
              </a:ln>
              <a:solidFill>
                <a:sysClr val="window" lastClr="FFFFFF"/>
              </a:solidFill>
              <a:effectLst/>
              <a:uLnTx/>
              <a:uFillTx/>
              <a:latin typeface="Century Gothic"/>
              <a:ea typeface="+mn-ea"/>
              <a:cs typeface="+mn-cs"/>
            </a:endParaRPr>
          </a:p>
        </p:txBody>
      </p:sp>
    </p:spTree>
    <p:extLst>
      <p:ext uri="{BB962C8B-B14F-4D97-AF65-F5344CB8AC3E}">
        <p14:creationId xmlns:p14="http://schemas.microsoft.com/office/powerpoint/2010/main" val="3375652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562553"/>
            <a:ext cx="11007400" cy="1280890"/>
          </a:xfrm>
          <a:prstGeom prst="rect">
            <a:avLst/>
          </a:prstGeom>
        </p:spPr>
        <p:txBody>
          <a:bodyPr vert="horz" lIns="91440" tIns="45720" rIns="91440" bIns="45720" rtlCol="0" anchor="t">
            <a:normAutofit fontScale="9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smtClean="0">
                <a:ln>
                  <a:noFill/>
                </a:ln>
                <a:solidFill>
                  <a:sysClr val="window" lastClr="FFFFFF"/>
                </a:solidFill>
                <a:effectLst/>
                <a:uLnTx/>
                <a:uFillTx/>
                <a:latin typeface="Century Gothic"/>
                <a:ea typeface="+mj-ea"/>
                <a:cs typeface="+mj-cs"/>
              </a:rPr>
              <a:t>Aim statement </a:t>
            </a:r>
            <a:br>
              <a:rPr kumimoji="0" lang="en-US" sz="4000" b="1" i="0" u="none" strike="noStrike" kern="1200" cap="none" spc="0" normalizeH="0" baseline="0" noProof="0" smtClean="0">
                <a:ln>
                  <a:noFill/>
                </a:ln>
                <a:solidFill>
                  <a:sysClr val="window" lastClr="FFFFFF"/>
                </a:solidFill>
                <a:effectLst/>
                <a:uLnTx/>
                <a:uFillTx/>
                <a:latin typeface="Century Gothic"/>
                <a:ea typeface="+mj-ea"/>
                <a:cs typeface="+mj-cs"/>
              </a:rPr>
            </a:br>
            <a:r>
              <a:rPr kumimoji="0" lang="en-US" sz="3600" b="0" i="1" u="none" strike="noStrike" kern="1200" cap="none" spc="0" normalizeH="0" baseline="0" noProof="0" smtClean="0">
                <a:ln>
                  <a:noFill/>
                </a:ln>
                <a:solidFill>
                  <a:sysClr val="window" lastClr="FFFFFF"/>
                </a:solidFill>
                <a:effectLst/>
                <a:uLnTx/>
                <a:uFillTx/>
                <a:latin typeface="Century Gothic"/>
                <a:ea typeface="+mj-ea"/>
                <a:cs typeface="+mj-cs"/>
              </a:rPr>
              <a:t>Problem: Babies are cold at one hour following birth</a:t>
            </a:r>
            <a:endParaRPr kumimoji="0" lang="en-US" sz="3600" b="0"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4" y="1874894"/>
            <a:ext cx="10787753" cy="375728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10000"/>
              </a:lnSpc>
              <a:spcBef>
                <a:spcPts val="1000"/>
              </a:spcBef>
              <a:spcAft>
                <a:spcPts val="0"/>
              </a:spcAft>
              <a:buClr>
                <a:srgbClr val="A53010"/>
              </a:buClr>
              <a:buSzTx/>
              <a:buFont typeface="Wingdings 3" charset="2"/>
              <a:buNone/>
              <a:tabLst/>
              <a:defRPr/>
            </a:pP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We will reduce the percentage of newborns with low temperature (&lt;36.5 C ) from current 50% to &lt;10% within 6 weeks, from 15</a:t>
            </a:r>
            <a:r>
              <a:rPr kumimoji="0" lang="en-US" sz="2700" b="1" i="0" u="none" strike="noStrike" kern="1200" cap="none" spc="0" normalizeH="0" baseline="30000" noProof="0" dirty="0" smtClean="0">
                <a:ln>
                  <a:noFill/>
                </a:ln>
                <a:solidFill>
                  <a:sysClr val="window" lastClr="FFFFFF"/>
                </a:solidFill>
                <a:effectLst/>
                <a:uLnTx/>
                <a:uFillTx/>
                <a:latin typeface="Century Gothic"/>
                <a:ea typeface="+mn-ea"/>
                <a:cs typeface="+mn-cs"/>
              </a:rPr>
              <a:t>th</a:t>
            </a: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 June </a:t>
            </a:r>
            <a:r>
              <a:rPr kumimoji="0" lang="en-US" sz="2700" b="1" i="0" u="none" strike="noStrike" kern="1200" cap="none" spc="0" normalizeH="0" noProof="0" dirty="0" smtClean="0">
                <a:ln>
                  <a:noFill/>
                </a:ln>
                <a:solidFill>
                  <a:sysClr val="window" lastClr="FFFFFF"/>
                </a:solidFill>
                <a:effectLst/>
                <a:uLnTx/>
                <a:uFillTx/>
                <a:latin typeface="Century Gothic"/>
                <a:ea typeface="+mn-ea"/>
                <a:cs typeface="+mn-cs"/>
              </a:rPr>
              <a:t>to 30</a:t>
            </a:r>
            <a:r>
              <a:rPr kumimoji="0" lang="en-US" sz="2700" b="1" i="0" u="none" strike="noStrike" kern="1200" cap="none" spc="0" normalizeH="0" baseline="30000" noProof="0" dirty="0" smtClean="0">
                <a:ln>
                  <a:noFill/>
                </a:ln>
                <a:solidFill>
                  <a:sysClr val="window" lastClr="FFFFFF"/>
                </a:solidFill>
                <a:effectLst/>
                <a:uLnTx/>
                <a:uFillTx/>
                <a:latin typeface="Century Gothic"/>
                <a:ea typeface="+mn-ea"/>
                <a:cs typeface="+mn-cs"/>
              </a:rPr>
              <a:t>th</a:t>
            </a:r>
            <a:r>
              <a:rPr kumimoji="0" lang="en-US" sz="2700" b="1" i="0" u="none" strike="noStrike" kern="1200" cap="none" spc="0" normalizeH="0" noProof="0" dirty="0" smtClean="0">
                <a:ln>
                  <a:noFill/>
                </a:ln>
                <a:solidFill>
                  <a:sysClr val="window" lastClr="FFFFFF"/>
                </a:solidFill>
                <a:effectLst/>
                <a:uLnTx/>
                <a:uFillTx/>
                <a:latin typeface="Century Gothic"/>
                <a:ea typeface="+mn-ea"/>
                <a:cs typeface="+mn-cs"/>
              </a:rPr>
              <a:t> July. </a:t>
            </a: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 </a:t>
            </a:r>
            <a:endPar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endParaRPr>
          </a:p>
          <a:p>
            <a:pPr marL="342900" marR="0" lvl="0" indent="-342900" algn="l" defTabSz="457200" rtl="0" eaLnBrk="1" fontAlgn="auto" latinLnBrk="0" hangingPunct="1">
              <a:lnSpc>
                <a:spcPct val="110000"/>
              </a:lnSpc>
              <a:spcBef>
                <a:spcPts val="1000"/>
              </a:spcBef>
              <a:spcAft>
                <a:spcPts val="0"/>
              </a:spcAft>
              <a:buClr>
                <a:sysClr val="window" lastClr="FFFFFF"/>
              </a:buClr>
              <a:buSzTx/>
              <a:buFont typeface="Wingdings 3" charset="2"/>
              <a:buChar char=""/>
              <a:tabLst/>
              <a:defRPr/>
            </a:pPr>
            <a:r>
              <a:rPr kumimoji="0" lang="en-US" sz="2400" b="0" i="0" u="none" strike="noStrike" kern="1200" cap="none" spc="0" normalizeH="0" baseline="0" noProof="0" dirty="0" smtClean="0">
                <a:ln>
                  <a:noFill/>
                </a:ln>
                <a:solidFill>
                  <a:sysClr val="window" lastClr="FFFFFF"/>
                </a:solidFill>
                <a:effectLst/>
                <a:uLnTx/>
                <a:uFillTx/>
                <a:latin typeface="Century Gothic"/>
                <a:ea typeface="+mn-ea"/>
                <a:cs typeface="+mn-cs"/>
              </a:rPr>
              <a:t>Who (which patients) - Newborns </a:t>
            </a:r>
          </a:p>
          <a:p>
            <a:pPr marL="342900" marR="0" lvl="0" indent="-342900" algn="l" defTabSz="457200" rtl="0" eaLnBrk="1" fontAlgn="auto" latinLnBrk="0" hangingPunct="1">
              <a:lnSpc>
                <a:spcPct val="110000"/>
              </a:lnSpc>
              <a:spcBef>
                <a:spcPts val="1000"/>
              </a:spcBef>
              <a:spcAft>
                <a:spcPts val="0"/>
              </a:spcAft>
              <a:buClr>
                <a:sysClr val="window" lastClr="FFFFFF"/>
              </a:buClr>
              <a:buSzTx/>
              <a:buFont typeface="Wingdings 3" charset="2"/>
              <a:buChar char=""/>
              <a:tabLst/>
              <a:defRPr/>
            </a:pPr>
            <a:r>
              <a:rPr kumimoji="0" lang="en-US" sz="2400" b="0" i="0" u="none" strike="noStrike" kern="1200" cap="none" spc="0" normalizeH="0" baseline="0" noProof="0" dirty="0" smtClean="0">
                <a:ln>
                  <a:noFill/>
                </a:ln>
                <a:solidFill>
                  <a:sysClr val="window" lastClr="FFFFFF"/>
                </a:solidFill>
                <a:effectLst/>
                <a:uLnTx/>
                <a:uFillTx/>
                <a:latin typeface="Century Gothic"/>
                <a:ea typeface="+mn-ea"/>
                <a:cs typeface="+mn-cs"/>
              </a:rPr>
              <a:t>What (the outcome) - Hypothermia (&lt;36.5 C)</a:t>
            </a:r>
          </a:p>
          <a:p>
            <a:pPr marL="342900" marR="0" lvl="0" indent="-342900" algn="l" defTabSz="457200" rtl="0" eaLnBrk="1" fontAlgn="auto" latinLnBrk="0" hangingPunct="1">
              <a:lnSpc>
                <a:spcPct val="110000"/>
              </a:lnSpc>
              <a:spcBef>
                <a:spcPts val="1000"/>
              </a:spcBef>
              <a:spcAft>
                <a:spcPts val="0"/>
              </a:spcAft>
              <a:buClr>
                <a:sysClr val="window" lastClr="FFFFFF"/>
              </a:buClr>
              <a:buSzTx/>
              <a:buFont typeface="Wingdings 3" charset="2"/>
              <a:buChar char=""/>
              <a:tabLst/>
              <a:defRPr/>
            </a:pPr>
            <a:r>
              <a:rPr kumimoji="0" lang="en-US" sz="2400" b="0" i="0" u="none" strike="noStrike" kern="1200" cap="none" spc="0" normalizeH="0" baseline="0" noProof="0" dirty="0" smtClean="0">
                <a:ln>
                  <a:noFill/>
                </a:ln>
                <a:solidFill>
                  <a:sysClr val="window" lastClr="FFFFFF"/>
                </a:solidFill>
                <a:effectLst/>
                <a:uLnTx/>
                <a:uFillTx/>
                <a:latin typeface="Century Gothic"/>
                <a:ea typeface="+mn-ea"/>
                <a:cs typeface="+mn-cs"/>
              </a:rPr>
              <a:t>How much (the amount of desired improvement) - from baseline of 50% to &lt;10%</a:t>
            </a:r>
          </a:p>
          <a:p>
            <a:pPr marL="342900" marR="0" lvl="0" indent="-342900" algn="l" defTabSz="457200" rtl="0" eaLnBrk="1" fontAlgn="auto" latinLnBrk="0" hangingPunct="1">
              <a:lnSpc>
                <a:spcPct val="110000"/>
              </a:lnSpc>
              <a:spcBef>
                <a:spcPts val="1000"/>
              </a:spcBef>
              <a:spcAft>
                <a:spcPts val="0"/>
              </a:spcAft>
              <a:buClr>
                <a:sysClr val="window" lastClr="FFFFFF"/>
              </a:buClr>
              <a:buSzTx/>
              <a:buFont typeface="Wingdings 3" charset="2"/>
              <a:buChar char=""/>
              <a:tabLst/>
              <a:defRPr/>
            </a:pPr>
            <a:r>
              <a:rPr kumimoji="0" lang="en-US" sz="2400" b="0" i="0" u="none" strike="noStrike" kern="1200" cap="none" spc="0" normalizeH="0" baseline="0" noProof="0" dirty="0" smtClean="0">
                <a:ln>
                  <a:noFill/>
                </a:ln>
                <a:solidFill>
                  <a:sysClr val="window" lastClr="FFFFFF"/>
                </a:solidFill>
                <a:effectLst/>
                <a:uLnTx/>
                <a:uFillTx/>
                <a:latin typeface="Century Gothic"/>
                <a:ea typeface="+mn-ea"/>
                <a:cs typeface="+mn-cs"/>
              </a:rPr>
              <a:t>By when (time over which improvement will occur)- within 6 weeks </a:t>
            </a:r>
          </a:p>
          <a:p>
            <a:pPr marL="342900" marR="0" lvl="0" indent="-342900" algn="l" defTabSz="457200" rtl="0" eaLnBrk="1" fontAlgn="auto" latinLnBrk="0" hangingPunct="1">
              <a:lnSpc>
                <a:spcPct val="110000"/>
              </a:lnSpc>
              <a:spcBef>
                <a:spcPts val="1000"/>
              </a:spcBef>
              <a:spcAft>
                <a:spcPts val="0"/>
              </a:spcAft>
              <a:buClr>
                <a:srgbClr val="A53010"/>
              </a:buClr>
              <a:buSzTx/>
              <a:buFont typeface="Wingdings 3" charset="2"/>
              <a:buChar char=""/>
              <a:tabLst/>
              <a:defRPr/>
            </a:pPr>
            <a:endParaRPr kumimoji="0" lang="en-US" sz="2400" b="0" i="0" u="none" strike="noStrike" kern="1200" cap="none" spc="0" normalizeH="0" baseline="0" noProof="0" dirty="0">
              <a:ln>
                <a:noFill/>
              </a:ln>
              <a:solidFill>
                <a:sysClr val="window" lastClr="FFFFFF"/>
              </a:solidFill>
              <a:effectLst/>
              <a:uLnTx/>
              <a:uFillTx/>
              <a:latin typeface="Century Gothic"/>
              <a:ea typeface="+mn-ea"/>
              <a:cs typeface="+mn-cs"/>
            </a:endParaRPr>
          </a:p>
        </p:txBody>
      </p:sp>
    </p:spTree>
    <p:extLst>
      <p:ext uri="{BB962C8B-B14F-4D97-AF65-F5344CB8AC3E}">
        <p14:creationId xmlns:p14="http://schemas.microsoft.com/office/powerpoint/2010/main" val="4797543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1381955" y="1672395"/>
            <a:ext cx="9131071" cy="3782057"/>
            <a:chOff x="1381955" y="1824795"/>
            <a:chExt cx="9131071" cy="3782057"/>
          </a:xfrm>
        </p:grpSpPr>
        <p:graphicFrame>
          <p:nvGraphicFramePr>
            <p:cNvPr id="12" name="Diagram 11"/>
            <p:cNvGraphicFramePr/>
            <p:nvPr>
              <p:extLst>
                <p:ext uri="{D42A27DB-BD31-4B8C-83A1-F6EECF244321}">
                  <p14:modId xmlns:p14="http://schemas.microsoft.com/office/powerpoint/2010/main" val="478257917"/>
                </p:ext>
              </p:extLst>
            </p:nvPr>
          </p:nvGraphicFramePr>
          <p:xfrm>
            <a:off x="1402460" y="1824795"/>
            <a:ext cx="9090060" cy="15696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 name="Picture 12" descr="download (2).png"/>
            <p:cNvPicPr>
              <a:picLocks noChangeAspect="1"/>
            </p:cNvPicPr>
            <p:nvPr/>
          </p:nvPicPr>
          <p:blipFill>
            <a:blip r:embed="rId8" cstate="print"/>
            <a:stretch>
              <a:fillRect/>
            </a:stretch>
          </p:blipFill>
          <p:spPr>
            <a:xfrm>
              <a:off x="9698396" y="2840236"/>
              <a:ext cx="725623" cy="725623"/>
            </a:xfrm>
            <a:prstGeom prst="rect">
              <a:avLst/>
            </a:prstGeom>
            <a:ln w="38100">
              <a:solidFill>
                <a:sysClr val="windowText" lastClr="000000"/>
              </a:solidFill>
            </a:ln>
          </p:spPr>
        </p:pic>
        <p:graphicFrame>
          <p:nvGraphicFramePr>
            <p:cNvPr id="14" name="Diagram 13"/>
            <p:cNvGraphicFramePr/>
            <p:nvPr>
              <p:extLst>
                <p:ext uri="{D42A27DB-BD31-4B8C-83A1-F6EECF244321}">
                  <p14:modId xmlns:p14="http://schemas.microsoft.com/office/powerpoint/2010/main" val="1292446927"/>
                </p:ext>
              </p:extLst>
            </p:nvPr>
          </p:nvGraphicFramePr>
          <p:xfrm>
            <a:off x="1381955" y="3397052"/>
            <a:ext cx="9131071" cy="22098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15" name="Picture 14" descr="images (2).png"/>
            <p:cNvPicPr>
              <a:picLocks noChangeAspect="1"/>
            </p:cNvPicPr>
            <p:nvPr/>
          </p:nvPicPr>
          <p:blipFill>
            <a:blip r:embed="rId14" cstate="print"/>
            <a:stretch>
              <a:fillRect/>
            </a:stretch>
          </p:blipFill>
          <p:spPr>
            <a:xfrm>
              <a:off x="9745347" y="4811693"/>
              <a:ext cx="729472" cy="765087"/>
            </a:xfrm>
            <a:prstGeom prst="rect">
              <a:avLst/>
            </a:prstGeom>
            <a:ln w="41275">
              <a:solidFill>
                <a:sysClr val="windowText" lastClr="000000"/>
              </a:solidFill>
            </a:ln>
          </p:spPr>
        </p:pic>
      </p:grpSp>
      <p:sp>
        <p:nvSpPr>
          <p:cNvPr id="16" name="TextBox 15"/>
          <p:cNvSpPr txBox="1"/>
          <p:nvPr/>
        </p:nvSpPr>
        <p:spPr>
          <a:xfrm>
            <a:off x="1580827" y="929898"/>
            <a:ext cx="184731" cy="369332"/>
          </a:xfrm>
          <a:prstGeom prst="rect">
            <a:avLst/>
          </a:prstGeom>
          <a:noFill/>
        </p:spPr>
        <p:txBody>
          <a:bodyPr wrap="none" rtlCol="0">
            <a:spAutoFit/>
          </a:bodyPr>
          <a:lstStyle/>
          <a:p>
            <a:pPr defTabSz="457200"/>
            <a:endParaRPr lang="en-US" dirty="0">
              <a:solidFill>
                <a:prstClr val="black"/>
              </a:solidFill>
              <a:latin typeface="Century Gothic"/>
            </a:endParaRPr>
          </a:p>
        </p:txBody>
      </p:sp>
      <p:sp>
        <p:nvSpPr>
          <p:cNvPr id="17" name="Title 1"/>
          <p:cNvSpPr txBox="1">
            <a:spLocks/>
          </p:cNvSpPr>
          <p:nvPr/>
        </p:nvSpPr>
        <p:spPr>
          <a:xfrm>
            <a:off x="595304" y="571496"/>
            <a:ext cx="10104894" cy="675120"/>
          </a:xfrm>
          <a:prstGeom prst="rect">
            <a:avLst/>
          </a:prstGeom>
        </p:spPr>
        <p:txBody>
          <a:bodyP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prstClr val="white"/>
                </a:solidFill>
                <a:latin typeface="Century Gothic"/>
              </a:rPr>
              <a:t>Is this a good aim statement</a:t>
            </a:r>
            <a:endParaRPr lang="en-US" i="1" dirty="0">
              <a:solidFill>
                <a:prstClr val="white"/>
              </a:solidFill>
              <a:latin typeface="Century Gothic"/>
            </a:endParaRPr>
          </a:p>
        </p:txBody>
      </p:sp>
    </p:spTree>
    <p:extLst>
      <p:ext uri="{BB962C8B-B14F-4D97-AF65-F5344CB8AC3E}">
        <p14:creationId xmlns:p14="http://schemas.microsoft.com/office/powerpoint/2010/main" val="19189301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idx="1"/>
          </p:nvPr>
        </p:nvPicPr>
        <p:blipFill>
          <a:blip r:embed="rId3"/>
          <a:stretch>
            <a:fillRect/>
          </a:stretch>
        </p:blipFill>
        <p:spPr>
          <a:xfrm>
            <a:off x="2144298" y="904320"/>
            <a:ext cx="7903403" cy="4630260"/>
          </a:xfrm>
        </p:spPr>
      </p:pic>
    </p:spTree>
    <p:extLst>
      <p:ext uri="{BB962C8B-B14F-4D97-AF65-F5344CB8AC3E}">
        <p14:creationId xmlns:p14="http://schemas.microsoft.com/office/powerpoint/2010/main" val="35755892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595082"/>
            <a:ext cx="8911687" cy="49833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Steps in QI </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3" y="1574027"/>
            <a:ext cx="10787753" cy="296894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t> Step 1: Identifying a problem, forming a team and writing an </a:t>
            </a:r>
            <a:b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br>
            <a: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t> aim statement</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1" i="0" u="none" strike="noStrike" kern="1200" cap="none" spc="0" normalizeH="0" baseline="0" noProof="0" smtClean="0">
                <a:ln>
                  <a:noFill/>
                </a:ln>
                <a:solidFill>
                  <a:sysClr val="window" lastClr="FFFFFF"/>
                </a:solidFill>
                <a:effectLst/>
                <a:uLnTx/>
                <a:uFillTx/>
                <a:latin typeface="Century Gothic"/>
                <a:ea typeface="+mn-ea"/>
                <a:cs typeface="+mn-cs"/>
              </a:rPr>
              <a:t> Step 2: Analyzing the problem and measuring quality of care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t> Step 3: Developing and testing changes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t> Step 4: Sustaining improvement</a:t>
            </a:r>
            <a:endParaRPr kumimoji="0" lang="en-US" sz="2700" b="0" i="0" u="none" strike="noStrike" kern="1200" cap="none" spc="0" normalizeH="0" baseline="0" noProof="0" dirty="0">
              <a:ln>
                <a:noFill/>
              </a:ln>
              <a:solidFill>
                <a:sysClr val="window" lastClr="FFFFFF"/>
              </a:solidFill>
              <a:effectLst/>
              <a:uLnTx/>
              <a:uFillTx/>
              <a:latin typeface="Century Gothic"/>
              <a:ea typeface="+mn-ea"/>
              <a:cs typeface="+mn-cs"/>
            </a:endParaRPr>
          </a:p>
        </p:txBody>
      </p:sp>
    </p:spTree>
    <p:extLst>
      <p:ext uri="{BB962C8B-B14F-4D97-AF65-F5344CB8AC3E}">
        <p14:creationId xmlns:p14="http://schemas.microsoft.com/office/powerpoint/2010/main" val="2692604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571858"/>
            <a:ext cx="891168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Step 2 </a:t>
            </a:r>
            <a:b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br>
            <a:r>
              <a:rPr kumimoji="0" lang="en-US" sz="3200" b="0" i="1" u="none" strike="noStrike" kern="1200" cap="none" spc="0" normalizeH="0" baseline="0" noProof="0" smtClean="0">
                <a:ln>
                  <a:noFill/>
                </a:ln>
                <a:solidFill>
                  <a:sysClr val="window" lastClr="FFFFFF"/>
                </a:solidFill>
                <a:effectLst/>
                <a:uLnTx/>
                <a:uFillTx/>
                <a:latin typeface="Century Gothic"/>
                <a:ea typeface="+mj-ea"/>
                <a:cs typeface="+mj-cs"/>
              </a:rPr>
              <a:t>Learning objectives </a:t>
            </a:r>
            <a:endParaRPr kumimoji="0" lang="en-US" sz="3200" b="0" i="1"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4" y="1811382"/>
            <a:ext cx="11007400" cy="347036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You will learn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charset="2"/>
              <a:buChar char="Ø"/>
              <a:tabLst/>
              <a:defRPr/>
            </a:pPr>
            <a:r>
              <a:rPr kumimoji="0" lang="en-IN" sz="2700" b="0" i="0" u="none" strike="noStrike" kern="1200" cap="none" spc="0" normalizeH="0" baseline="0" noProof="0" dirty="0" smtClean="0">
                <a:ln>
                  <a:noFill/>
                </a:ln>
                <a:solidFill>
                  <a:sysClr val="window" lastClr="FFFFFF"/>
                </a:solidFill>
                <a:effectLst/>
                <a:uLnTx/>
                <a:uFillTx/>
                <a:latin typeface="Century Gothic"/>
                <a:ea typeface="+mn-ea"/>
                <a:cs typeface="+mn-cs"/>
              </a:rPr>
              <a:t>Tools for understanding processes and systems of healthcare</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charset="2"/>
              <a:buChar char="Ø"/>
              <a:tabLst/>
              <a:defRPr/>
            </a:pPr>
            <a:r>
              <a:rPr kumimoji="0" lang="en-IN" sz="2700" b="0" i="0" u="none" strike="noStrike" kern="1200" cap="none" spc="0" normalizeH="0" baseline="0" noProof="0" dirty="0" smtClean="0">
                <a:ln>
                  <a:noFill/>
                </a:ln>
                <a:solidFill>
                  <a:sysClr val="window" lastClr="FFFFFF"/>
                </a:solidFill>
                <a:effectLst/>
                <a:uLnTx/>
                <a:uFillTx/>
                <a:latin typeface="Century Gothic"/>
                <a:ea typeface="+mn-ea"/>
                <a:cs typeface="+mn-cs"/>
              </a:rPr>
              <a:t>How these tools can help identify possible causes for the problem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charset="2"/>
              <a:buChar char="Ø"/>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How to develop</a:t>
            </a:r>
            <a:r>
              <a:rPr kumimoji="0" lang="en-US" sz="2700" b="0" i="0" u="none" strike="noStrike" kern="1200" cap="none" spc="0" normalizeH="0" noProof="0" dirty="0" smtClean="0">
                <a:ln>
                  <a:noFill/>
                </a:ln>
                <a:solidFill>
                  <a:sysClr val="window" lastClr="FFFFFF"/>
                </a:solidFill>
                <a:effectLst/>
                <a:uLnTx/>
                <a:uFillTx/>
                <a:latin typeface="Century Gothic"/>
                <a:ea typeface="+mn-ea"/>
                <a:cs typeface="+mn-cs"/>
              </a:rPr>
              <a:t> </a:t>
            </a: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indicators for process and outcome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charset="2"/>
              <a:buChar char="Ø"/>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How to use indicators to track improvement </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None/>
              <a:tabLst/>
              <a:defRPr/>
            </a:pPr>
            <a:endParaRPr kumimoji="0" lang="en-US" sz="2700" b="0" i="0" u="none" strike="noStrike" kern="1200" cap="none" spc="0" normalizeH="0" baseline="0" noProof="0" dirty="0">
              <a:ln>
                <a:noFill/>
              </a:ln>
              <a:solidFill>
                <a:sysClr val="window" lastClr="FFFFFF"/>
              </a:solidFill>
              <a:effectLst/>
              <a:uLnTx/>
              <a:uFillTx/>
              <a:latin typeface="Century Gothic"/>
              <a:ea typeface="+mn-ea"/>
              <a:cs typeface="+mn-cs"/>
            </a:endParaRPr>
          </a:p>
        </p:txBody>
      </p:sp>
    </p:spTree>
    <p:extLst>
      <p:ext uri="{BB962C8B-B14F-4D97-AF65-F5344CB8AC3E}">
        <p14:creationId xmlns:p14="http://schemas.microsoft.com/office/powerpoint/2010/main" val="107134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559440"/>
            <a:ext cx="11007400" cy="110439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t>Step 2: Importance of Analysis</a:t>
            </a:r>
            <a:endParaRPr kumimoji="0" lang="en-US" sz="3600" b="0"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4" y="1407539"/>
            <a:ext cx="10496766" cy="374777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Clr>
                <a:sysClr val="window" lastClr="FFFFFF"/>
              </a:buClr>
              <a:buFont typeface="Wingdings" charset="2"/>
              <a:buChar char="Ø"/>
              <a:defRPr/>
            </a:pPr>
            <a:r>
              <a:rPr lang="en-US" sz="2700" dirty="0">
                <a:solidFill>
                  <a:sysClr val="window" lastClr="FFFFFF"/>
                </a:solidFill>
                <a:latin typeface="Century Gothic"/>
              </a:rPr>
              <a:t>Explore </a:t>
            </a:r>
            <a:r>
              <a:rPr lang="en-US" sz="2700" b="1" dirty="0">
                <a:solidFill>
                  <a:sysClr val="window" lastClr="FFFFFF"/>
                </a:solidFill>
                <a:latin typeface="Century Gothic"/>
              </a:rPr>
              <a:t>in detail possible causes </a:t>
            </a:r>
            <a:r>
              <a:rPr lang="en-US" sz="2700" dirty="0">
                <a:solidFill>
                  <a:sysClr val="window" lastClr="FFFFFF"/>
                </a:solidFill>
                <a:latin typeface="Century Gothic"/>
              </a:rPr>
              <a:t>of a problem </a:t>
            </a:r>
          </a:p>
          <a:p>
            <a:pPr>
              <a:buClr>
                <a:sysClr val="window" lastClr="FFFFFF"/>
              </a:buClr>
              <a:buFont typeface="Wingdings" charset="2"/>
              <a:buChar char="Ø"/>
              <a:defRPr/>
            </a:pPr>
            <a:r>
              <a:rPr lang="en-US" sz="2700" dirty="0" smtClean="0">
                <a:solidFill>
                  <a:sysClr val="window" lastClr="FFFFFF"/>
                </a:solidFill>
                <a:latin typeface="Century Gothic"/>
              </a:rPr>
              <a:t>Helps focus </a:t>
            </a:r>
            <a:r>
              <a:rPr lang="en-US" sz="2700" dirty="0">
                <a:solidFill>
                  <a:sysClr val="window" lastClr="FFFFFF"/>
                </a:solidFill>
                <a:latin typeface="Century Gothic"/>
              </a:rPr>
              <a:t>on things that are </a:t>
            </a:r>
            <a:r>
              <a:rPr lang="en-US" sz="2700" dirty="0" smtClean="0">
                <a:solidFill>
                  <a:sysClr val="window" lastClr="FFFFFF"/>
                </a:solidFill>
                <a:latin typeface="Century Gothic"/>
              </a:rPr>
              <a:t>within our </a:t>
            </a:r>
            <a:r>
              <a:rPr lang="en-US" sz="2700" b="1" dirty="0">
                <a:solidFill>
                  <a:sysClr val="window" lastClr="FFFFFF"/>
                </a:solidFill>
                <a:latin typeface="Century Gothic"/>
              </a:rPr>
              <a:t>control </a:t>
            </a:r>
          </a:p>
          <a:p>
            <a:pPr>
              <a:buClr>
                <a:sysClr val="window" lastClr="FFFFFF"/>
              </a:buClr>
              <a:buFont typeface="Wingdings" charset="2"/>
              <a:buChar char="Ø"/>
              <a:defRPr/>
            </a:pPr>
            <a:r>
              <a:rPr lang="en-US" sz="2700" dirty="0">
                <a:solidFill>
                  <a:sysClr val="window" lastClr="FFFFFF"/>
                </a:solidFill>
                <a:latin typeface="Century Gothic"/>
              </a:rPr>
              <a:t>Gives an </a:t>
            </a:r>
            <a:r>
              <a:rPr lang="en-US" sz="2700" b="1" dirty="0">
                <a:solidFill>
                  <a:sysClr val="window" lastClr="FFFFFF"/>
                </a:solidFill>
                <a:latin typeface="Century Gothic"/>
              </a:rPr>
              <a:t>opportunity for everyone </a:t>
            </a:r>
            <a:r>
              <a:rPr lang="en-US" sz="2700" dirty="0">
                <a:solidFill>
                  <a:sysClr val="window" lastClr="FFFFFF"/>
                </a:solidFill>
                <a:latin typeface="Century Gothic"/>
              </a:rPr>
              <a:t>to give their insights </a:t>
            </a:r>
            <a:r>
              <a:rPr lang="en-US" sz="2700" dirty="0" smtClean="0">
                <a:solidFill>
                  <a:sysClr val="window" lastClr="FFFFFF"/>
                </a:solidFill>
                <a:latin typeface="Century Gothic"/>
              </a:rPr>
              <a:t>based on their role in the process</a:t>
            </a:r>
          </a:p>
          <a:p>
            <a:pPr>
              <a:buClr>
                <a:sysClr val="window" lastClr="FFFFFF"/>
              </a:buClr>
              <a:buFont typeface="Wingdings" charset="2"/>
              <a:buChar char="Ø"/>
              <a:defRPr/>
            </a:pPr>
            <a:r>
              <a:rPr lang="en-US" sz="2700" dirty="0" smtClean="0">
                <a:solidFill>
                  <a:sysClr val="window" lastClr="FFFFFF"/>
                </a:solidFill>
                <a:latin typeface="Century Gothic"/>
              </a:rPr>
              <a:t>Helps us </a:t>
            </a:r>
            <a:r>
              <a:rPr lang="en-US" sz="2700" b="1" dirty="0" smtClean="0">
                <a:solidFill>
                  <a:sysClr val="window" lastClr="FFFFFF"/>
                </a:solidFill>
                <a:latin typeface="Century Gothic"/>
              </a:rPr>
              <a:t>understand what is happening in the system </a:t>
            </a:r>
            <a:r>
              <a:rPr lang="en-US" sz="2700" dirty="0" smtClean="0">
                <a:solidFill>
                  <a:sysClr val="window" lastClr="FFFFFF"/>
                </a:solidFill>
                <a:latin typeface="Century Gothic"/>
              </a:rPr>
              <a:t>at present and thus identify possible solutions</a:t>
            </a:r>
            <a:endParaRPr lang="en-US" sz="2700" dirty="0">
              <a:solidFill>
                <a:sysClr val="window" lastClr="FFFFFF"/>
              </a:solidFill>
              <a:latin typeface="Century Gothic"/>
            </a:endParaRPr>
          </a:p>
        </p:txBody>
      </p:sp>
    </p:spTree>
    <p:extLst>
      <p:ext uri="{BB962C8B-B14F-4D97-AF65-F5344CB8AC3E}">
        <p14:creationId xmlns:p14="http://schemas.microsoft.com/office/powerpoint/2010/main" val="2822796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559440"/>
            <a:ext cx="11007400" cy="110439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t>Tools for analysis</a:t>
            </a:r>
            <a:endParaRPr kumimoji="0" lang="en-US" sz="3600" b="0"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4" y="1526811"/>
            <a:ext cx="8915400" cy="374777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800"/>
              </a:spcBef>
              <a:spcAft>
                <a:spcPts val="0"/>
              </a:spcAft>
              <a:buClr>
                <a:srgbClr val="A53010"/>
              </a:buClr>
              <a:buSzTx/>
              <a:buFont typeface="Wingdings 3" charset="2"/>
              <a:buNone/>
              <a:tabLst/>
              <a:defRPr/>
            </a:pPr>
            <a:r>
              <a:rPr kumimoji="0" lang="en-US" sz="2800" b="1" i="0" u="none" strike="noStrike" kern="1200" cap="none" spc="0" normalizeH="0" baseline="0" noProof="0" dirty="0" smtClean="0">
                <a:ln>
                  <a:noFill/>
                </a:ln>
                <a:solidFill>
                  <a:sysClr val="window" lastClr="FFFFFF"/>
                </a:solidFill>
                <a:effectLst/>
                <a:uLnTx/>
                <a:uFillTx/>
                <a:latin typeface="Century Gothic"/>
                <a:ea typeface="+mn-ea"/>
                <a:cs typeface="+mn-cs"/>
              </a:rPr>
              <a:t>Why might a problem be happening?</a:t>
            </a:r>
            <a:br>
              <a:rPr kumimoji="0" lang="en-US" sz="2800" b="1" i="0" u="none" strike="noStrike" kern="1200" cap="none" spc="0" normalizeH="0" baseline="0" noProof="0" dirty="0" smtClean="0">
                <a:ln>
                  <a:noFill/>
                </a:ln>
                <a:solidFill>
                  <a:sysClr val="window" lastClr="FFFFFF"/>
                </a:solidFill>
                <a:effectLst/>
                <a:uLnTx/>
                <a:uFillTx/>
                <a:latin typeface="Century Gothic"/>
                <a:ea typeface="+mn-ea"/>
                <a:cs typeface="+mn-cs"/>
              </a:rPr>
            </a:br>
            <a:r>
              <a:rPr kumimoji="0" lang="en-US" sz="2800" b="1" i="0" u="none" strike="noStrike" kern="1200" cap="none" spc="0" normalizeH="0" baseline="0" noProof="0" dirty="0" smtClean="0">
                <a:ln>
                  <a:noFill/>
                </a:ln>
                <a:solidFill>
                  <a:sysClr val="window" lastClr="FFFFFF"/>
                </a:solidFill>
                <a:effectLst/>
                <a:uLnTx/>
                <a:uFillTx/>
                <a:latin typeface="Century Gothic"/>
                <a:ea typeface="+mn-ea"/>
                <a:cs typeface="+mn-cs"/>
              </a:rPr>
              <a:t> </a:t>
            </a:r>
          </a:p>
          <a:p>
            <a:pPr marL="2228850" lvl="4" indent="-514350">
              <a:spcBef>
                <a:spcPts val="800"/>
              </a:spcBef>
              <a:buClr>
                <a:sysClr val="window" lastClr="FFFFFF"/>
              </a:buClr>
              <a:buFont typeface="+mj-lt"/>
              <a:buAutoNum type="arabicPeriod"/>
              <a:defRPr/>
            </a:pPr>
            <a:r>
              <a:rPr kumimoji="0" lang="en-US" sz="3200" b="1" i="0" u="none" strike="noStrike" kern="1200" cap="none" spc="0" normalizeH="0" baseline="0" noProof="0" dirty="0" smtClean="0">
                <a:ln>
                  <a:noFill/>
                </a:ln>
                <a:solidFill>
                  <a:sysClr val="window" lastClr="FFFFFF"/>
                </a:solidFill>
                <a:effectLst/>
                <a:uLnTx/>
                <a:uFillTx/>
                <a:latin typeface="Century Gothic"/>
              </a:rPr>
              <a:t>Fishbone</a:t>
            </a:r>
          </a:p>
          <a:p>
            <a:pPr marL="2228850" lvl="4" indent="-514350">
              <a:spcBef>
                <a:spcPts val="800"/>
              </a:spcBef>
              <a:buClr>
                <a:sysClr val="window" lastClr="FFFFFF"/>
              </a:buClr>
              <a:buFont typeface="+mj-lt"/>
              <a:buAutoNum type="arabicPeriod"/>
              <a:defRPr/>
            </a:pPr>
            <a:r>
              <a:rPr lang="en-US" sz="3200" b="1" dirty="0" smtClean="0">
                <a:solidFill>
                  <a:sysClr val="window" lastClr="FFFFFF"/>
                </a:solidFill>
                <a:latin typeface="Century Gothic"/>
              </a:rPr>
              <a:t>Five Why’s </a:t>
            </a:r>
          </a:p>
          <a:p>
            <a:pPr marL="2228850" lvl="4" indent="-514350">
              <a:spcBef>
                <a:spcPts val="800"/>
              </a:spcBef>
              <a:buClr>
                <a:sysClr val="window" lastClr="FFFFFF"/>
              </a:buClr>
              <a:buFont typeface="+mj-lt"/>
              <a:buAutoNum type="arabicPeriod"/>
              <a:defRPr/>
            </a:pPr>
            <a:r>
              <a:rPr kumimoji="0" lang="en-US" sz="3200" b="1" i="0" u="none" strike="noStrike" kern="1200" cap="none" spc="0" normalizeH="0" baseline="0" noProof="0" dirty="0" smtClean="0">
                <a:ln>
                  <a:noFill/>
                </a:ln>
                <a:solidFill>
                  <a:sysClr val="window" lastClr="FFFFFF"/>
                </a:solidFill>
                <a:effectLst/>
                <a:uLnTx/>
                <a:uFillTx/>
                <a:latin typeface="Century Gothic"/>
              </a:rPr>
              <a:t>Pareto Principle</a:t>
            </a:r>
          </a:p>
          <a:p>
            <a:pPr marL="2228850" lvl="4" indent="-514350">
              <a:spcBef>
                <a:spcPts val="800"/>
              </a:spcBef>
              <a:buClr>
                <a:sysClr val="window" lastClr="FFFFFF"/>
              </a:buClr>
              <a:buFont typeface="+mj-lt"/>
              <a:buAutoNum type="arabicPeriod"/>
              <a:defRPr/>
            </a:pPr>
            <a:r>
              <a:rPr lang="en-US" sz="3200" b="1" noProof="0" dirty="0" smtClean="0">
                <a:solidFill>
                  <a:sysClr val="window" lastClr="FFFFFF"/>
                </a:solidFill>
                <a:latin typeface="Century Gothic"/>
              </a:rPr>
              <a:t>Process Flowchart</a:t>
            </a:r>
            <a:endParaRPr kumimoji="0" lang="en-US" sz="3200" b="1" i="0" u="none" strike="noStrike" kern="1200" cap="none" spc="0" normalizeH="0" baseline="0" noProof="0" dirty="0" smtClean="0">
              <a:ln>
                <a:noFill/>
              </a:ln>
              <a:solidFill>
                <a:sysClr val="window" lastClr="FFFFFF"/>
              </a:solidFill>
              <a:effectLst/>
              <a:uLnTx/>
              <a:uFillTx/>
              <a:latin typeface="Century Gothic"/>
            </a:endParaRPr>
          </a:p>
        </p:txBody>
      </p:sp>
    </p:spTree>
    <p:extLst>
      <p:ext uri="{BB962C8B-B14F-4D97-AF65-F5344CB8AC3E}">
        <p14:creationId xmlns:p14="http://schemas.microsoft.com/office/powerpoint/2010/main" val="31456998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559440"/>
            <a:ext cx="11007400" cy="110439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b="1" dirty="0">
                <a:solidFill>
                  <a:sysClr val="window" lastClr="FFFFFF"/>
                </a:solidFill>
                <a:latin typeface="Century Gothic"/>
              </a:rPr>
              <a:t>1. Fishbone : </a:t>
            </a:r>
            <a:r>
              <a:rPr lang="en-US" sz="3200" dirty="0">
                <a:solidFill>
                  <a:sysClr val="window" lastClr="FFFFFF"/>
                </a:solidFill>
                <a:latin typeface="Century Gothic"/>
              </a:rPr>
              <a:t>Identify all possible contributing factors </a:t>
            </a:r>
            <a:endParaRPr lang="en-US" sz="3200" b="1" i="1" dirty="0">
              <a:solidFill>
                <a:sysClr val="window" lastClr="FFFFFF"/>
              </a:solidFill>
              <a:latin typeface="Century Gothic"/>
            </a:endParaRPr>
          </a:p>
        </p:txBody>
      </p:sp>
      <p:sp>
        <p:nvSpPr>
          <p:cNvPr id="7" name="Content Placeholder 2"/>
          <p:cNvSpPr txBox="1">
            <a:spLocks/>
          </p:cNvSpPr>
          <p:nvPr/>
        </p:nvSpPr>
        <p:spPr>
          <a:xfrm>
            <a:off x="595304" y="1526811"/>
            <a:ext cx="8915400" cy="374777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800"/>
              </a:spcBef>
              <a:spcAft>
                <a:spcPts val="0"/>
              </a:spcAft>
              <a:buClr>
                <a:srgbClr val="A53010"/>
              </a:buClr>
              <a:buSzTx/>
              <a:buFont typeface="Wingdings 3" charset="2"/>
              <a:buNone/>
              <a:tabLst/>
              <a:defRPr/>
            </a:pP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Why might a problem be happening? </a:t>
            </a:r>
          </a:p>
          <a:p>
            <a:pPr lvl="4" indent="-342900">
              <a:spcBef>
                <a:spcPts val="800"/>
              </a:spcBef>
              <a:buClr>
                <a:sysClr val="window" lastClr="FFFFFF"/>
              </a:buClr>
              <a:defRPr/>
            </a:pPr>
            <a:r>
              <a:rPr kumimoji="0" lang="en-US" sz="2800" b="0" i="0" u="none" strike="noStrike" kern="1200" cap="none" spc="0" normalizeH="0" baseline="0" noProof="0" dirty="0" smtClean="0">
                <a:ln>
                  <a:noFill/>
                </a:ln>
                <a:solidFill>
                  <a:sysClr val="window" lastClr="FFFFFF"/>
                </a:solidFill>
                <a:effectLst/>
                <a:uLnTx/>
                <a:uFillTx/>
                <a:latin typeface="Century Gothic"/>
                <a:ea typeface="+mn-ea"/>
                <a:cs typeface="+mn-cs"/>
              </a:rPr>
              <a:t>People </a:t>
            </a:r>
          </a:p>
          <a:p>
            <a:pPr lvl="4" indent="-342900">
              <a:spcBef>
                <a:spcPts val="800"/>
              </a:spcBef>
              <a:buClr>
                <a:sysClr val="window" lastClr="FFFFFF"/>
              </a:buClr>
              <a:defRPr/>
            </a:pPr>
            <a:r>
              <a:rPr kumimoji="0" lang="en-US" sz="2800" b="0" i="0" u="none" strike="noStrike" kern="1200" cap="none" spc="0" normalizeH="0" baseline="0" noProof="0" dirty="0" smtClean="0">
                <a:ln>
                  <a:noFill/>
                </a:ln>
                <a:solidFill>
                  <a:sysClr val="window" lastClr="FFFFFF"/>
                </a:solidFill>
                <a:effectLst/>
                <a:uLnTx/>
                <a:uFillTx/>
                <a:latin typeface="Century Gothic"/>
                <a:ea typeface="+mn-ea"/>
                <a:cs typeface="+mn-cs"/>
              </a:rPr>
              <a:t>Places </a:t>
            </a:r>
          </a:p>
          <a:p>
            <a:pPr lvl="4" indent="-342900">
              <a:spcBef>
                <a:spcPts val="800"/>
              </a:spcBef>
              <a:buClr>
                <a:sysClr val="window" lastClr="FFFFFF"/>
              </a:buClr>
              <a:defRPr/>
            </a:pPr>
            <a:r>
              <a:rPr kumimoji="0" lang="en-US" sz="2800" b="0" i="0" u="none" strike="noStrike" kern="1200" cap="none" spc="0" normalizeH="0" baseline="0" noProof="0" dirty="0" smtClean="0">
                <a:ln>
                  <a:noFill/>
                </a:ln>
                <a:solidFill>
                  <a:sysClr val="window" lastClr="FFFFFF"/>
                </a:solidFill>
                <a:effectLst/>
                <a:uLnTx/>
                <a:uFillTx/>
                <a:latin typeface="Century Gothic"/>
                <a:ea typeface="+mn-ea"/>
                <a:cs typeface="+mn-cs"/>
              </a:rPr>
              <a:t>Procedures (practices) </a:t>
            </a:r>
          </a:p>
          <a:p>
            <a:pPr lvl="4" indent="-342900">
              <a:spcBef>
                <a:spcPts val="800"/>
              </a:spcBef>
              <a:buClr>
                <a:sysClr val="window" lastClr="FFFFFF"/>
              </a:buClr>
              <a:defRPr/>
            </a:pPr>
            <a:r>
              <a:rPr kumimoji="0" lang="en-US" sz="2800" b="0" i="0" u="none" strike="noStrike" kern="1200" cap="none" spc="0" normalizeH="0" baseline="0" noProof="0" dirty="0" smtClean="0">
                <a:ln>
                  <a:noFill/>
                </a:ln>
                <a:solidFill>
                  <a:sysClr val="window" lastClr="FFFFFF"/>
                </a:solidFill>
                <a:effectLst/>
                <a:uLnTx/>
                <a:uFillTx/>
                <a:latin typeface="Century Gothic"/>
                <a:ea typeface="+mn-ea"/>
                <a:cs typeface="+mn-cs"/>
              </a:rPr>
              <a:t>Policies </a:t>
            </a:r>
          </a:p>
          <a:p>
            <a:pPr lvl="4" indent="-342900">
              <a:spcBef>
                <a:spcPts val="800"/>
              </a:spcBef>
              <a:buClr>
                <a:sysClr val="window" lastClr="FFFFFF"/>
              </a:buClr>
              <a:defRPr/>
            </a:pPr>
            <a:r>
              <a:rPr kumimoji="0" lang="en-US" sz="2800" b="0" i="0" u="none" strike="noStrike" kern="1200" cap="none" spc="0" normalizeH="0" baseline="0" noProof="0" dirty="0" smtClean="0">
                <a:ln>
                  <a:noFill/>
                </a:ln>
                <a:solidFill>
                  <a:sysClr val="window" lastClr="FFFFFF"/>
                </a:solidFill>
                <a:effectLst/>
                <a:uLnTx/>
                <a:uFillTx/>
                <a:latin typeface="Century Gothic"/>
                <a:ea typeface="+mn-ea"/>
                <a:cs typeface="+mn-cs"/>
              </a:rPr>
              <a:t>anything else</a:t>
            </a:r>
            <a:endParaRPr kumimoji="0" lang="en-US" sz="2800" b="0" i="0" u="none" strike="noStrike" kern="1200" cap="none" spc="0" normalizeH="0" baseline="0" noProof="0" dirty="0">
              <a:ln>
                <a:noFill/>
              </a:ln>
              <a:solidFill>
                <a:sysClr val="window" lastClr="FFFFFF"/>
              </a:solidFill>
              <a:effectLst/>
              <a:uLnTx/>
              <a:uFillTx/>
              <a:latin typeface="Century Gothic"/>
              <a:ea typeface="+mn-ea"/>
              <a:cs typeface="+mn-cs"/>
            </a:endParaRPr>
          </a:p>
        </p:txBody>
      </p:sp>
    </p:spTree>
    <p:extLst>
      <p:ext uri="{BB962C8B-B14F-4D97-AF65-F5344CB8AC3E}">
        <p14:creationId xmlns:p14="http://schemas.microsoft.com/office/powerpoint/2010/main" val="2512588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txBox="1">
            <a:spLocks/>
          </p:cNvSpPr>
          <p:nvPr/>
        </p:nvSpPr>
        <p:spPr>
          <a:xfrm>
            <a:off x="595304" y="566054"/>
            <a:ext cx="10987096" cy="12808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t>1. Fishbone : </a:t>
            </a:r>
            <a:r>
              <a:rPr lang="en-US" sz="3200" dirty="0" smtClean="0">
                <a:solidFill>
                  <a:sysClr val="window" lastClr="FFFFFF"/>
                </a:solidFill>
                <a:latin typeface="Century Gothic"/>
              </a:rPr>
              <a:t>Identify </a:t>
            </a:r>
            <a:r>
              <a:rPr lang="en-US" sz="3200" dirty="0">
                <a:solidFill>
                  <a:sysClr val="window" lastClr="FFFFFF"/>
                </a:solidFill>
                <a:latin typeface="Century Gothic"/>
              </a:rPr>
              <a:t>all possible contributing factors </a:t>
            </a:r>
            <a:endParaRPr lang="en-US" sz="3200" b="1" i="1" dirty="0">
              <a:solidFill>
                <a:sysClr val="window" lastClr="FFFFFF"/>
              </a:solidFill>
              <a:latin typeface="Century Gothic"/>
            </a:endParaRP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3200" b="0" i="1" u="none" strike="noStrike" kern="1200" cap="none" spc="0" normalizeH="0" baseline="0" noProof="0" dirty="0">
              <a:ln>
                <a:noFill/>
              </a:ln>
              <a:solidFill>
                <a:sysClr val="window" lastClr="FFFFFF"/>
              </a:solidFill>
              <a:effectLst/>
              <a:uLnTx/>
              <a:uFillTx/>
              <a:latin typeface="Century Gothic"/>
              <a:ea typeface="+mj-ea"/>
              <a:cs typeface="+mj-cs"/>
            </a:endParaRPr>
          </a:p>
        </p:txBody>
      </p:sp>
      <p:pic>
        <p:nvPicPr>
          <p:cNvPr id="93" name="Picture 92"/>
          <p:cNvPicPr>
            <a:picLocks noChangeAspect="1"/>
          </p:cNvPicPr>
          <p:nvPr/>
        </p:nvPicPr>
        <p:blipFill>
          <a:blip r:embed="rId3"/>
          <a:stretch>
            <a:fillRect/>
          </a:stretch>
        </p:blipFill>
        <p:spPr>
          <a:xfrm>
            <a:off x="1638650" y="1722782"/>
            <a:ext cx="8649657" cy="3673303"/>
          </a:xfrm>
          <a:prstGeom prst="rect">
            <a:avLst/>
          </a:prstGeom>
          <a:solidFill>
            <a:schemeClr val="bg1"/>
          </a:solidFill>
          <a:ln>
            <a:noFill/>
          </a:ln>
        </p:spPr>
      </p:pic>
    </p:spTree>
    <p:extLst>
      <p:ext uri="{BB962C8B-B14F-4D97-AF65-F5344CB8AC3E}">
        <p14:creationId xmlns:p14="http://schemas.microsoft.com/office/powerpoint/2010/main" val="27470278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553258"/>
            <a:ext cx="8911687" cy="982546"/>
          </a:xfrm>
          <a:prstGeom prst="rect">
            <a:avLst/>
          </a:prstGeom>
        </p:spPr>
        <p:txBody>
          <a:bodyPr vert="horz" lIns="91440" tIns="45720" rIns="91440" bIns="45720" rtlCol="0" anchor="t">
            <a:normAutofit fontScale="850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t>2. “Five whys</a:t>
            </a:r>
            <a:r>
              <a:rPr kumimoji="0" lang="en-US" sz="3600" b="0" i="0" u="none" strike="noStrike" kern="1200" cap="none" spc="0" normalizeH="0" baseline="0" noProof="0" dirty="0" smtClean="0">
                <a:ln>
                  <a:noFill/>
                </a:ln>
                <a:solidFill>
                  <a:sysClr val="window" lastClr="FFFFFF"/>
                </a:solidFill>
                <a:effectLst/>
                <a:uLnTx/>
                <a:uFillTx/>
                <a:latin typeface="Century Gothic"/>
                <a:ea typeface="+mj-ea"/>
                <a:cs typeface="+mj-cs"/>
              </a:rPr>
              <a:t>”</a:t>
            </a:r>
          </a:p>
          <a:p>
            <a:pPr lvl="0">
              <a:defRPr/>
            </a:pPr>
            <a:r>
              <a:rPr lang="en-US" dirty="0">
                <a:solidFill>
                  <a:sysClr val="window" lastClr="FFFFFF"/>
                </a:solidFill>
                <a:latin typeface="Century Gothic"/>
              </a:rPr>
              <a:t>Understanding why something is the way it is</a:t>
            </a:r>
          </a:p>
        </p:txBody>
      </p:sp>
      <p:sp>
        <p:nvSpPr>
          <p:cNvPr id="7" name="Content Placeholder 2"/>
          <p:cNvSpPr txBox="1">
            <a:spLocks/>
          </p:cNvSpPr>
          <p:nvPr/>
        </p:nvSpPr>
        <p:spPr>
          <a:xfrm>
            <a:off x="595304" y="1535804"/>
            <a:ext cx="11306410" cy="399413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200"/>
              </a:spcBef>
              <a:spcAft>
                <a:spcPts val="0"/>
              </a:spcAft>
              <a:buClr>
                <a:sysClr val="window" lastClr="FFFFFF"/>
              </a:buClr>
              <a:buSzTx/>
              <a:buFont typeface="Wingdings 3" charset="2"/>
              <a:buChar char=""/>
              <a:tabLst/>
              <a:defRPr/>
            </a:pPr>
            <a:r>
              <a:rPr kumimoji="0" lang="en-US" sz="2200" b="0" i="0" u="none" strike="noStrike" kern="1200" cap="none" spc="0" normalizeH="0" baseline="0" noProof="0" dirty="0" smtClean="0">
                <a:ln>
                  <a:noFill/>
                </a:ln>
                <a:solidFill>
                  <a:sysClr val="window" lastClr="FFFFFF"/>
                </a:solidFill>
                <a:effectLst/>
                <a:uLnTx/>
                <a:uFillTx/>
                <a:latin typeface="Century Gothic"/>
              </a:rPr>
              <a:t> Mothers are not breastfeeding – </a:t>
            </a:r>
            <a:r>
              <a:rPr kumimoji="0" lang="en-US" sz="2200" b="1" i="0" u="none" strike="noStrike" kern="1200" cap="none" spc="0" normalizeH="0" baseline="0" noProof="0" dirty="0" smtClean="0">
                <a:ln>
                  <a:noFill/>
                </a:ln>
                <a:solidFill>
                  <a:sysClr val="window" lastClr="FFFFFF"/>
                </a:solidFill>
                <a:effectLst/>
                <a:uLnTx/>
                <a:uFillTx/>
                <a:latin typeface="Century Gothic"/>
              </a:rPr>
              <a:t>Why</a:t>
            </a:r>
            <a:r>
              <a:rPr kumimoji="0" lang="en-US" sz="2200" b="0" i="0" u="none" strike="noStrike" kern="1200" cap="none" spc="0" normalizeH="0" baseline="0" noProof="0" dirty="0" smtClean="0">
                <a:ln>
                  <a:noFill/>
                </a:ln>
                <a:solidFill>
                  <a:sysClr val="window" lastClr="FFFFFF"/>
                </a:solidFill>
                <a:effectLst/>
                <a:uLnTx/>
                <a:uFillTx/>
                <a:latin typeface="Century Gothic"/>
              </a:rPr>
              <a:t>?</a:t>
            </a:r>
          </a:p>
          <a:p>
            <a:pPr marL="342900" marR="0" lvl="0" indent="-342900" algn="l" defTabSz="457200" rtl="0" eaLnBrk="1" fontAlgn="auto" latinLnBrk="0" hangingPunct="1">
              <a:lnSpc>
                <a:spcPct val="100000"/>
              </a:lnSpc>
              <a:spcBef>
                <a:spcPts val="1200"/>
              </a:spcBef>
              <a:spcAft>
                <a:spcPts val="0"/>
              </a:spcAft>
              <a:buClr>
                <a:sysClr val="window" lastClr="FFFFFF"/>
              </a:buClr>
              <a:buSzTx/>
              <a:buFont typeface="Wingdings 3" charset="2"/>
              <a:buChar char=""/>
              <a:tabLst/>
              <a:defRPr/>
            </a:pPr>
            <a:r>
              <a:rPr kumimoji="0" lang="en-US" sz="2200" b="0" i="0" u="none" strike="noStrike" kern="1200" cap="none" spc="0" normalizeH="0" baseline="0" noProof="0" dirty="0" smtClean="0">
                <a:ln>
                  <a:noFill/>
                </a:ln>
                <a:solidFill>
                  <a:sysClr val="window" lastClr="FFFFFF"/>
                </a:solidFill>
                <a:effectLst/>
                <a:uLnTx/>
                <a:uFillTx/>
                <a:latin typeface="Century Gothic"/>
              </a:rPr>
              <a:t> They feel uncomfortable taking their gown off – </a:t>
            </a:r>
            <a:r>
              <a:rPr kumimoji="0" lang="en-US" sz="2200" b="1" i="0" u="none" strike="noStrike" kern="1200" cap="none" spc="0" normalizeH="0" baseline="0" noProof="0" dirty="0" smtClean="0">
                <a:ln>
                  <a:noFill/>
                </a:ln>
                <a:solidFill>
                  <a:sysClr val="window" lastClr="FFFFFF"/>
                </a:solidFill>
                <a:effectLst/>
                <a:uLnTx/>
                <a:uFillTx/>
                <a:latin typeface="Century Gothic"/>
              </a:rPr>
              <a:t>Why</a:t>
            </a:r>
            <a:r>
              <a:rPr kumimoji="0" lang="en-US" sz="2200" b="0" i="0" u="none" strike="noStrike" kern="1200" cap="none" spc="0" normalizeH="0" baseline="0" noProof="0" dirty="0" smtClean="0">
                <a:ln>
                  <a:noFill/>
                </a:ln>
                <a:solidFill>
                  <a:sysClr val="window" lastClr="FFFFFF"/>
                </a:solidFill>
                <a:effectLst/>
                <a:uLnTx/>
                <a:uFillTx/>
                <a:latin typeface="Century Gothic"/>
              </a:rPr>
              <a:t>?</a:t>
            </a:r>
          </a:p>
          <a:p>
            <a:pPr marL="342900" marR="0" lvl="0" indent="-342900" algn="l" defTabSz="457200" rtl="0" eaLnBrk="1" fontAlgn="auto" latinLnBrk="0" hangingPunct="1">
              <a:lnSpc>
                <a:spcPct val="100000"/>
              </a:lnSpc>
              <a:spcBef>
                <a:spcPts val="1200"/>
              </a:spcBef>
              <a:spcAft>
                <a:spcPts val="0"/>
              </a:spcAft>
              <a:buClr>
                <a:sysClr val="window" lastClr="FFFFFF"/>
              </a:buClr>
              <a:buSzTx/>
              <a:buFont typeface="Wingdings 3" charset="2"/>
              <a:buChar char=""/>
              <a:tabLst/>
              <a:defRPr/>
            </a:pPr>
            <a:r>
              <a:rPr kumimoji="0" lang="en-US" sz="2200" b="0" i="0" u="none" strike="noStrike" kern="1200" cap="none" spc="0" normalizeH="0" baseline="0" noProof="0" dirty="0" smtClean="0">
                <a:ln>
                  <a:noFill/>
                </a:ln>
                <a:solidFill>
                  <a:sysClr val="window" lastClr="FFFFFF"/>
                </a:solidFill>
                <a:effectLst/>
                <a:uLnTx/>
                <a:uFillTx/>
                <a:latin typeface="Century Gothic"/>
              </a:rPr>
              <a:t> The gown opens at back, so they have to take entire gown off </a:t>
            </a:r>
            <a:br>
              <a:rPr kumimoji="0" lang="en-US" sz="2200" b="0" i="0" u="none" strike="noStrike" kern="1200" cap="none" spc="0" normalizeH="0" baseline="0" noProof="0" dirty="0" smtClean="0">
                <a:ln>
                  <a:noFill/>
                </a:ln>
                <a:solidFill>
                  <a:sysClr val="window" lastClr="FFFFFF"/>
                </a:solidFill>
                <a:effectLst/>
                <a:uLnTx/>
                <a:uFillTx/>
                <a:latin typeface="Century Gothic"/>
              </a:rPr>
            </a:br>
            <a:r>
              <a:rPr kumimoji="0" lang="en-US" sz="2200" b="0" i="0" u="none" strike="noStrike" kern="1200" cap="none" spc="0" normalizeH="0" baseline="0" noProof="0" dirty="0" smtClean="0">
                <a:ln>
                  <a:noFill/>
                </a:ln>
                <a:solidFill>
                  <a:sysClr val="window" lastClr="FFFFFF"/>
                </a:solidFill>
                <a:effectLst/>
                <a:uLnTx/>
                <a:uFillTx/>
                <a:latin typeface="Century Gothic"/>
              </a:rPr>
              <a:t> to breastfeed, so they feel uncomfortable. </a:t>
            </a:r>
            <a:endParaRPr lang="en-US" sz="2200" dirty="0">
              <a:solidFill>
                <a:sysClr val="window" lastClr="FFFFFF"/>
              </a:solidFill>
              <a:latin typeface="Century Gothic"/>
            </a:endParaRPr>
          </a:p>
          <a:p>
            <a:pPr lvl="1" indent="-342900">
              <a:spcBef>
                <a:spcPts val="1200"/>
              </a:spcBef>
              <a:buClr>
                <a:sysClr val="window" lastClr="FFFFFF"/>
              </a:buClr>
              <a:defRPr/>
            </a:pPr>
            <a:r>
              <a:rPr kumimoji="0" lang="en-US" sz="2200" b="1" i="0" u="none" strike="noStrike" kern="1200" cap="none" spc="0" normalizeH="0" baseline="0" noProof="0" dirty="0" smtClean="0">
                <a:ln>
                  <a:noFill/>
                </a:ln>
                <a:solidFill>
                  <a:sysClr val="window" lastClr="FFFFFF"/>
                </a:solidFill>
                <a:effectLst/>
                <a:uLnTx/>
                <a:uFillTx/>
                <a:latin typeface="Century Gothic"/>
              </a:rPr>
              <a:t>Why</a:t>
            </a:r>
            <a:r>
              <a:rPr kumimoji="0" lang="en-US" sz="2200" b="0" i="0" u="none" strike="noStrike" kern="1200" cap="none" spc="0" normalizeH="0" baseline="0" noProof="0" dirty="0" smtClean="0">
                <a:ln>
                  <a:noFill/>
                </a:ln>
                <a:solidFill>
                  <a:sysClr val="window" lastClr="FFFFFF"/>
                </a:solidFill>
                <a:effectLst/>
                <a:uLnTx/>
                <a:uFillTx/>
                <a:latin typeface="Century Gothic"/>
              </a:rPr>
              <a:t> they have this type of a gown?</a:t>
            </a:r>
          </a:p>
          <a:p>
            <a:pPr marL="342900" marR="0" lvl="0" indent="-342900" algn="l" defTabSz="457200" rtl="0" eaLnBrk="1" fontAlgn="auto" latinLnBrk="0" hangingPunct="1">
              <a:lnSpc>
                <a:spcPct val="100000"/>
              </a:lnSpc>
              <a:spcBef>
                <a:spcPts val="1200"/>
              </a:spcBef>
              <a:spcAft>
                <a:spcPts val="0"/>
              </a:spcAft>
              <a:buClr>
                <a:sysClr val="window" lastClr="FFFFFF"/>
              </a:buClr>
              <a:buSzTx/>
              <a:buFont typeface="Wingdings 3" charset="2"/>
              <a:buChar char=""/>
              <a:tabLst/>
              <a:defRPr/>
            </a:pPr>
            <a:r>
              <a:rPr kumimoji="0" lang="en-US" sz="2200" b="0" i="0" u="none" strike="noStrike" kern="1200" cap="none" spc="0" normalizeH="0" baseline="0" noProof="0" dirty="0" smtClean="0">
                <a:ln>
                  <a:noFill/>
                </a:ln>
                <a:solidFill>
                  <a:sysClr val="window" lastClr="FFFFFF"/>
                </a:solidFill>
                <a:effectLst/>
                <a:uLnTx/>
                <a:uFillTx/>
                <a:latin typeface="Century Gothic"/>
              </a:rPr>
              <a:t> That is what store keeper orders. </a:t>
            </a:r>
          </a:p>
          <a:p>
            <a:pPr lvl="1" indent="-342900">
              <a:spcBef>
                <a:spcPts val="1200"/>
              </a:spcBef>
              <a:buClr>
                <a:sysClr val="window" lastClr="FFFFFF"/>
              </a:buClr>
              <a:defRPr/>
            </a:pPr>
            <a:r>
              <a:rPr kumimoji="0" lang="en-US" sz="2200" b="1" i="0" u="none" strike="noStrike" kern="1200" cap="none" spc="0" normalizeH="0" baseline="0" noProof="0" dirty="0" smtClean="0">
                <a:ln>
                  <a:noFill/>
                </a:ln>
                <a:solidFill>
                  <a:sysClr val="window" lastClr="FFFFFF"/>
                </a:solidFill>
                <a:effectLst/>
                <a:uLnTx/>
                <a:uFillTx/>
                <a:latin typeface="Century Gothic"/>
              </a:rPr>
              <a:t>Why</a:t>
            </a:r>
            <a:r>
              <a:rPr kumimoji="0" lang="en-US" sz="2200" b="0" i="0" u="none" strike="noStrike" kern="1200" cap="none" spc="0" normalizeH="0" baseline="0" noProof="0" dirty="0" smtClean="0">
                <a:ln>
                  <a:noFill/>
                </a:ln>
                <a:solidFill>
                  <a:sysClr val="window" lastClr="FFFFFF"/>
                </a:solidFill>
                <a:effectLst/>
                <a:uLnTx/>
                <a:uFillTx/>
                <a:latin typeface="Century Gothic"/>
              </a:rPr>
              <a:t> doesn’t the store keeper order better gowns appropriate for breast feeding?</a:t>
            </a:r>
          </a:p>
          <a:p>
            <a:pPr marL="342900" marR="0" lvl="0" indent="-342900" algn="l" defTabSz="457200" rtl="0" eaLnBrk="1" fontAlgn="auto" latinLnBrk="0" hangingPunct="1">
              <a:lnSpc>
                <a:spcPct val="100000"/>
              </a:lnSpc>
              <a:spcBef>
                <a:spcPts val="1200"/>
              </a:spcBef>
              <a:spcAft>
                <a:spcPts val="0"/>
              </a:spcAft>
              <a:buClr>
                <a:sysClr val="window" lastClr="FFFFFF"/>
              </a:buClr>
              <a:buSzTx/>
              <a:buFont typeface="Wingdings 3" charset="2"/>
              <a:buChar char=""/>
              <a:tabLst/>
              <a:defRPr/>
            </a:pPr>
            <a:r>
              <a:rPr kumimoji="0" lang="en-US" sz="2200" b="0" i="0" u="none" strike="noStrike" kern="1200" cap="none" spc="0" normalizeH="0" baseline="0" noProof="0" dirty="0" smtClean="0">
                <a:ln>
                  <a:noFill/>
                </a:ln>
                <a:solidFill>
                  <a:sysClr val="window" lastClr="FFFFFF"/>
                </a:solidFill>
                <a:effectLst/>
                <a:uLnTx/>
                <a:uFillTx/>
                <a:latin typeface="Century Gothic"/>
              </a:rPr>
              <a:t> Because no one has requested him to do that </a:t>
            </a:r>
            <a:endParaRPr kumimoji="0" lang="en-US" sz="2200" b="0" i="0" u="none" strike="noStrike" kern="1200" cap="none" spc="0" normalizeH="0" baseline="0" noProof="0" dirty="0">
              <a:ln>
                <a:noFill/>
              </a:ln>
              <a:solidFill>
                <a:sysClr val="window" lastClr="FFFFFF"/>
              </a:solidFill>
              <a:effectLst/>
              <a:uLnTx/>
              <a:uFillTx/>
              <a:latin typeface="Century Gothic"/>
            </a:endParaRPr>
          </a:p>
        </p:txBody>
      </p:sp>
    </p:spTree>
    <p:extLst>
      <p:ext uri="{BB962C8B-B14F-4D97-AF65-F5344CB8AC3E}">
        <p14:creationId xmlns:p14="http://schemas.microsoft.com/office/powerpoint/2010/main" val="852384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845742"/>
            <a:ext cx="891168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t>Step I :</a:t>
            </a:r>
            <a:b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br>
            <a:r>
              <a:rPr kumimoji="0" lang="en-US" sz="3200" b="0" i="1" u="none" strike="noStrike" kern="1200" cap="none" spc="0" normalizeH="0" baseline="0" noProof="0" dirty="0" smtClean="0">
                <a:ln>
                  <a:noFill/>
                </a:ln>
                <a:solidFill>
                  <a:sysClr val="window" lastClr="FFFFFF"/>
                </a:solidFill>
                <a:effectLst/>
                <a:uLnTx/>
                <a:uFillTx/>
                <a:latin typeface="Century Gothic"/>
                <a:ea typeface="+mj-ea"/>
                <a:cs typeface="+mj-cs"/>
              </a:rPr>
              <a:t>Learning objectives </a:t>
            </a:r>
            <a:endParaRPr kumimoji="0" lang="en-US" sz="3200" b="0" i="1"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4" y="2201100"/>
            <a:ext cx="8915400" cy="37776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2700" b="1" i="0" u="none" strike="noStrike" kern="1200" cap="none" spc="0" normalizeH="0" baseline="0" noProof="0" smtClean="0">
                <a:ln>
                  <a:noFill/>
                </a:ln>
                <a:solidFill>
                  <a:sysClr val="window" lastClr="FFFFFF"/>
                </a:solidFill>
                <a:effectLst/>
                <a:uLnTx/>
                <a:uFillTx/>
                <a:latin typeface="Century Gothic"/>
                <a:ea typeface="+mn-ea"/>
                <a:cs typeface="+mn-cs"/>
              </a:rPr>
              <a:t> </a:t>
            </a:r>
            <a:endPar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endParaRPr>
          </a:p>
          <a:p>
            <a:pPr marL="742950" marR="0" lvl="1" indent="-28575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How to review data to identify problems</a:t>
            </a:r>
          </a:p>
          <a:p>
            <a:pPr marL="742950" marR="0" lvl="1" indent="-28575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How to prioritize which problems to work on</a:t>
            </a:r>
          </a:p>
          <a:p>
            <a:pPr marL="742950" marR="0" lvl="1" indent="-28575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How to form a team to work on that problem</a:t>
            </a:r>
          </a:p>
          <a:p>
            <a:pPr marL="742950" marR="0" lvl="1" indent="-28575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How to write a clear ‘aim statement’</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endParaRPr kumimoji="0" lang="en-US" sz="2700" b="0" i="0" u="none" strike="noStrike" kern="1200" cap="none" spc="0" normalizeH="0" baseline="0" noProof="0" dirty="0">
              <a:ln>
                <a:noFill/>
              </a:ln>
              <a:solidFill>
                <a:sysClr val="window" lastClr="FFFFFF"/>
              </a:solidFill>
              <a:effectLst/>
              <a:uLnTx/>
              <a:uFillTx/>
              <a:latin typeface="Century Gothic"/>
              <a:ea typeface="+mn-ea"/>
              <a:cs typeface="+mn-cs"/>
            </a:endParaRPr>
          </a:p>
        </p:txBody>
      </p:sp>
    </p:spTree>
    <p:extLst>
      <p:ext uri="{BB962C8B-B14F-4D97-AF65-F5344CB8AC3E}">
        <p14:creationId xmlns:p14="http://schemas.microsoft.com/office/powerpoint/2010/main" val="17250703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553258"/>
            <a:ext cx="8911687" cy="982546"/>
          </a:xfrm>
          <a:prstGeom prst="rect">
            <a:avLst/>
          </a:prstGeom>
        </p:spPr>
        <p:txBody>
          <a:bodyPr vert="horz" lIns="91440" tIns="45720" rIns="91440" bIns="45720" rtlCol="0" anchor="t">
            <a:normAutofit fontScale="850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t>2. “Five whys</a:t>
            </a:r>
            <a:r>
              <a:rPr kumimoji="0" lang="en-US" sz="3600" b="0" i="0" u="none" strike="noStrike" kern="1200" cap="none" spc="0" normalizeH="0" baseline="0" noProof="0" dirty="0" smtClean="0">
                <a:ln>
                  <a:noFill/>
                </a:ln>
                <a:solidFill>
                  <a:sysClr val="window" lastClr="FFFFFF"/>
                </a:solidFill>
                <a:effectLst/>
                <a:uLnTx/>
                <a:uFillTx/>
                <a:latin typeface="Century Gothic"/>
                <a:ea typeface="+mj-ea"/>
                <a:cs typeface="+mj-cs"/>
              </a:rPr>
              <a:t>”</a:t>
            </a:r>
          </a:p>
          <a:p>
            <a:pPr lvl="0">
              <a:defRPr/>
            </a:pPr>
            <a:r>
              <a:rPr lang="en-US" dirty="0">
                <a:solidFill>
                  <a:sysClr val="window" lastClr="FFFFFF"/>
                </a:solidFill>
                <a:latin typeface="Century Gothic"/>
              </a:rPr>
              <a:t>Understanding why something is the way it is</a:t>
            </a:r>
          </a:p>
        </p:txBody>
      </p:sp>
      <p:sp>
        <p:nvSpPr>
          <p:cNvPr id="7" name="Content Placeholder 2"/>
          <p:cNvSpPr txBox="1">
            <a:spLocks/>
          </p:cNvSpPr>
          <p:nvPr/>
        </p:nvSpPr>
        <p:spPr>
          <a:xfrm>
            <a:off x="595304" y="1535804"/>
            <a:ext cx="11306410" cy="399413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200"/>
              </a:spcBef>
              <a:spcAft>
                <a:spcPts val="0"/>
              </a:spcAft>
              <a:buClr>
                <a:sysClr val="window" lastClr="FFFFFF"/>
              </a:buClr>
              <a:buSzTx/>
              <a:buNone/>
              <a:tabLst/>
              <a:defRPr/>
            </a:pPr>
            <a:r>
              <a:rPr lang="en-US" sz="2400" dirty="0" smtClean="0">
                <a:solidFill>
                  <a:sysClr val="window" lastClr="FFFFFF"/>
                </a:solidFill>
                <a:latin typeface="Century Gothic"/>
              </a:rPr>
              <a:t>Alternative Scenario</a:t>
            </a:r>
            <a:endParaRPr lang="en-US" sz="2400" dirty="0">
              <a:solidFill>
                <a:sysClr val="window" lastClr="FFFFFF"/>
              </a:solidFill>
              <a:latin typeface="Century Gothic"/>
            </a:endParaRPr>
          </a:p>
          <a:p>
            <a:pPr marL="342900" marR="0" lvl="0" indent="-342900" algn="l" defTabSz="457200" rtl="0" eaLnBrk="1" fontAlgn="auto" latinLnBrk="0" hangingPunct="1">
              <a:lnSpc>
                <a:spcPct val="100000"/>
              </a:lnSpc>
              <a:spcBef>
                <a:spcPts val="1200"/>
              </a:spcBef>
              <a:spcAft>
                <a:spcPts val="0"/>
              </a:spcAft>
              <a:buClr>
                <a:sysClr val="window" lastClr="FFFFFF"/>
              </a:buClr>
              <a:buSzTx/>
              <a:buFont typeface="Wingdings 3" charset="2"/>
              <a:buChar char=""/>
              <a:tabLst/>
              <a:defRPr/>
            </a:pPr>
            <a:r>
              <a:rPr kumimoji="0" lang="en-US" sz="2400" b="0" i="0" u="none" strike="noStrike" kern="1200" cap="none" spc="0" normalizeH="0" baseline="0" noProof="0" dirty="0" smtClean="0">
                <a:ln>
                  <a:noFill/>
                </a:ln>
                <a:solidFill>
                  <a:sysClr val="window" lastClr="FFFFFF"/>
                </a:solidFill>
                <a:effectLst/>
                <a:uLnTx/>
                <a:uFillTx/>
                <a:latin typeface="Century Gothic"/>
              </a:rPr>
              <a:t>Mothers are not breastfeeding – </a:t>
            </a:r>
            <a:r>
              <a:rPr kumimoji="0" lang="en-US" sz="2400" b="1" i="0" u="none" strike="noStrike" kern="1200" cap="none" spc="0" normalizeH="0" baseline="0" noProof="0" dirty="0" smtClean="0">
                <a:ln>
                  <a:noFill/>
                </a:ln>
                <a:solidFill>
                  <a:sysClr val="window" lastClr="FFFFFF"/>
                </a:solidFill>
                <a:effectLst/>
                <a:uLnTx/>
                <a:uFillTx/>
                <a:latin typeface="Century Gothic"/>
              </a:rPr>
              <a:t>Why</a:t>
            </a:r>
            <a:r>
              <a:rPr kumimoji="0" lang="en-US" sz="2400" b="0" i="0" u="none" strike="noStrike" kern="1200" cap="none" spc="0" normalizeH="0" baseline="0" noProof="0" dirty="0" smtClean="0">
                <a:ln>
                  <a:noFill/>
                </a:ln>
                <a:solidFill>
                  <a:sysClr val="window" lastClr="FFFFFF"/>
                </a:solidFill>
                <a:effectLst/>
                <a:uLnTx/>
                <a:uFillTx/>
                <a:latin typeface="Century Gothic"/>
              </a:rPr>
              <a:t>?</a:t>
            </a:r>
          </a:p>
          <a:p>
            <a:pPr marL="342900" marR="0" lvl="0" indent="-342900" algn="l" defTabSz="457200" rtl="0" eaLnBrk="1" fontAlgn="auto" latinLnBrk="0" hangingPunct="1">
              <a:lnSpc>
                <a:spcPct val="100000"/>
              </a:lnSpc>
              <a:spcBef>
                <a:spcPts val="1200"/>
              </a:spcBef>
              <a:spcAft>
                <a:spcPts val="0"/>
              </a:spcAft>
              <a:buClr>
                <a:sysClr val="window" lastClr="FFFFFF"/>
              </a:buClr>
              <a:buSzTx/>
              <a:buFont typeface="Wingdings 3" charset="2"/>
              <a:buChar char=""/>
              <a:tabLst/>
              <a:defRPr/>
            </a:pPr>
            <a:r>
              <a:rPr lang="en-US" sz="2400" dirty="0" smtClean="0">
                <a:solidFill>
                  <a:sysClr val="window" lastClr="FFFFFF"/>
                </a:solidFill>
                <a:latin typeface="Century Gothic"/>
              </a:rPr>
              <a:t>They </a:t>
            </a:r>
            <a:r>
              <a:rPr lang="en-US" sz="2400" dirty="0">
                <a:solidFill>
                  <a:sysClr val="window" lastClr="FFFFFF"/>
                </a:solidFill>
                <a:latin typeface="Century Gothic"/>
              </a:rPr>
              <a:t>feel uncomfortable taking their gown off</a:t>
            </a:r>
            <a:br>
              <a:rPr lang="en-US" sz="2400" dirty="0">
                <a:solidFill>
                  <a:sysClr val="window" lastClr="FFFFFF"/>
                </a:solidFill>
                <a:latin typeface="Century Gothic"/>
              </a:rPr>
            </a:br>
            <a:r>
              <a:rPr lang="en-US" sz="2400" b="1" dirty="0">
                <a:solidFill>
                  <a:sysClr val="window" lastClr="FFFFFF"/>
                </a:solidFill>
                <a:latin typeface="Century Gothic"/>
              </a:rPr>
              <a:t>Why </a:t>
            </a:r>
            <a:r>
              <a:rPr lang="en-US" sz="2400" b="1" dirty="0" smtClean="0">
                <a:solidFill>
                  <a:sysClr val="window" lastClr="FFFFFF"/>
                </a:solidFill>
                <a:latin typeface="Century Gothic"/>
              </a:rPr>
              <a:t>?</a:t>
            </a:r>
          </a:p>
          <a:p>
            <a:pPr marL="342900" marR="0" lvl="0" indent="-342900" algn="l" defTabSz="457200" rtl="0" eaLnBrk="1" fontAlgn="auto" latinLnBrk="0" hangingPunct="1">
              <a:lnSpc>
                <a:spcPct val="100000"/>
              </a:lnSpc>
              <a:spcBef>
                <a:spcPts val="1200"/>
              </a:spcBef>
              <a:spcAft>
                <a:spcPts val="0"/>
              </a:spcAft>
              <a:buClr>
                <a:sysClr val="window" lastClr="FFFFFF"/>
              </a:buClr>
              <a:buSzTx/>
              <a:buFont typeface="Wingdings 3" charset="2"/>
              <a:buChar char=""/>
              <a:tabLst/>
              <a:defRPr/>
            </a:pPr>
            <a:r>
              <a:rPr lang="en-US" sz="2400" dirty="0" smtClean="0">
                <a:solidFill>
                  <a:sysClr val="window" lastClr="FFFFFF"/>
                </a:solidFill>
                <a:latin typeface="Century Gothic"/>
              </a:rPr>
              <a:t>There </a:t>
            </a:r>
            <a:r>
              <a:rPr lang="en-US" sz="2400" dirty="0">
                <a:solidFill>
                  <a:sysClr val="window" lastClr="FFFFFF"/>
                </a:solidFill>
                <a:latin typeface="Century Gothic"/>
              </a:rPr>
              <a:t>is no privacy to breast feed, so they feel exposed. </a:t>
            </a:r>
            <a:br>
              <a:rPr lang="en-US" sz="2400" dirty="0">
                <a:solidFill>
                  <a:sysClr val="window" lastClr="FFFFFF"/>
                </a:solidFill>
                <a:latin typeface="Century Gothic"/>
              </a:rPr>
            </a:br>
            <a:r>
              <a:rPr lang="en-US" sz="2400" b="1" dirty="0">
                <a:solidFill>
                  <a:sysClr val="window" lastClr="FFFFFF"/>
                </a:solidFill>
                <a:latin typeface="Century Gothic"/>
              </a:rPr>
              <a:t>Why</a:t>
            </a:r>
            <a:r>
              <a:rPr lang="en-US" sz="2400" dirty="0">
                <a:solidFill>
                  <a:sysClr val="window" lastClr="FFFFFF"/>
                </a:solidFill>
                <a:latin typeface="Century Gothic"/>
              </a:rPr>
              <a:t> is there no privacy to </a:t>
            </a:r>
            <a:r>
              <a:rPr lang="en-US" sz="2400" dirty="0" smtClean="0">
                <a:solidFill>
                  <a:sysClr val="window" lastClr="FFFFFF"/>
                </a:solidFill>
                <a:latin typeface="Century Gothic"/>
              </a:rPr>
              <a:t>breastfeed?</a:t>
            </a:r>
          </a:p>
          <a:p>
            <a:pPr marL="342900" marR="0" lvl="0" indent="-342900" algn="l" defTabSz="457200" rtl="0" eaLnBrk="1" fontAlgn="auto" latinLnBrk="0" hangingPunct="1">
              <a:lnSpc>
                <a:spcPct val="100000"/>
              </a:lnSpc>
              <a:spcBef>
                <a:spcPts val="1200"/>
              </a:spcBef>
              <a:spcAft>
                <a:spcPts val="0"/>
              </a:spcAft>
              <a:buClr>
                <a:sysClr val="window" lastClr="FFFFFF"/>
              </a:buClr>
              <a:buSzTx/>
              <a:buFont typeface="Wingdings 3" charset="2"/>
              <a:buChar char=""/>
              <a:tabLst/>
              <a:defRPr/>
            </a:pPr>
            <a:r>
              <a:rPr lang="en-US" sz="2400" dirty="0" smtClean="0">
                <a:solidFill>
                  <a:sysClr val="window" lastClr="FFFFFF"/>
                </a:solidFill>
                <a:latin typeface="Century Gothic"/>
              </a:rPr>
              <a:t>They </a:t>
            </a:r>
            <a:r>
              <a:rPr lang="en-US" sz="2400" dirty="0">
                <a:solidFill>
                  <a:sysClr val="window" lastClr="FFFFFF"/>
                </a:solidFill>
                <a:latin typeface="Century Gothic"/>
              </a:rPr>
              <a:t>are in a common ward. There are no curtains or separate covered space for privacy for breastfeeding</a:t>
            </a:r>
          </a:p>
        </p:txBody>
      </p:sp>
    </p:spTree>
    <p:extLst>
      <p:ext uri="{BB962C8B-B14F-4D97-AF65-F5344CB8AC3E}">
        <p14:creationId xmlns:p14="http://schemas.microsoft.com/office/powerpoint/2010/main" val="40868947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txBox="1">
            <a:spLocks/>
          </p:cNvSpPr>
          <p:nvPr/>
        </p:nvSpPr>
        <p:spPr>
          <a:xfrm>
            <a:off x="595304" y="547581"/>
            <a:ext cx="11136913" cy="57923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t>3. Pareto Principle </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t>80% of the problem is due to 20% of the </a:t>
            </a:r>
            <a:r>
              <a:rPr kumimoji="0" lang="en-US" sz="3600" b="1" i="0" u="none" strike="noStrike" kern="1200" cap="none" spc="0" normalizeH="0" baseline="0" noProof="0" dirty="0" err="1" smtClean="0">
                <a:ln>
                  <a:noFill/>
                </a:ln>
                <a:solidFill>
                  <a:sysClr val="window" lastClr="FFFFFF"/>
                </a:solidFill>
                <a:effectLst/>
                <a:uLnTx/>
                <a:uFillTx/>
                <a:latin typeface="Century Gothic"/>
                <a:ea typeface="+mj-ea"/>
                <a:cs typeface="+mj-cs"/>
              </a:rPr>
              <a:t>couses</a:t>
            </a:r>
            <a:endParaRPr kumimoji="0" lang="en-IN"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pic>
        <p:nvPicPr>
          <p:cNvPr id="1026" name="Picture 2" descr="Image result for pareto principle"/>
          <p:cNvPicPr>
            <a:picLocks noChangeAspect="1" noChangeArrowheads="1"/>
          </p:cNvPicPr>
          <p:nvPr/>
        </p:nvPicPr>
        <p:blipFill rotWithShape="1">
          <a:blip r:embed="rId3">
            <a:extLst>
              <a:ext uri="{28A0092B-C50C-407E-A947-70E740481C1C}">
                <a14:useLocalDpi xmlns:a14="http://schemas.microsoft.com/office/drawing/2010/main" val="0"/>
              </a:ext>
            </a:extLst>
          </a:blip>
          <a:srcRect t="13346" r="2833" b="10118"/>
          <a:stretch/>
        </p:blipFill>
        <p:spPr bwMode="auto">
          <a:xfrm>
            <a:off x="2976267" y="1751309"/>
            <a:ext cx="6663679" cy="3936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44956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809589" y="1321059"/>
            <a:ext cx="8610922" cy="4393644"/>
          </a:xfrm>
          <a:prstGeom prst="rect">
            <a:avLst/>
          </a:prstGeom>
          <a:solidFill>
            <a:sysClr val="window" lastClr="FFFFFF"/>
          </a:solidFill>
          <a:ln w="15875" cap="rnd"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entury Gothic"/>
                <a:ea typeface="+mn-ea"/>
                <a:cs typeface="+mn-cs"/>
              </a:rPr>
              <a:t>v</a:t>
            </a:r>
          </a:p>
        </p:txBody>
      </p:sp>
      <p:graphicFrame>
        <p:nvGraphicFramePr>
          <p:cNvPr id="9" name="Content Placeholder 3"/>
          <p:cNvGraphicFramePr>
            <a:graphicFrameLocks/>
          </p:cNvGraphicFramePr>
          <p:nvPr>
            <p:extLst>
              <p:ext uri="{D42A27DB-BD31-4B8C-83A1-F6EECF244321}">
                <p14:modId xmlns:p14="http://schemas.microsoft.com/office/powerpoint/2010/main" val="951782738"/>
              </p:ext>
            </p:extLst>
          </p:nvPr>
        </p:nvGraphicFramePr>
        <p:xfrm>
          <a:off x="1790539" y="1397259"/>
          <a:ext cx="8610922" cy="3811531"/>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2"/>
          <p:cNvSpPr txBox="1">
            <a:spLocks/>
          </p:cNvSpPr>
          <p:nvPr/>
        </p:nvSpPr>
        <p:spPr>
          <a:xfrm>
            <a:off x="595304" y="566960"/>
            <a:ext cx="8911687" cy="716659"/>
          </a:xfrm>
          <a:prstGeom prst="rect">
            <a:avLst/>
          </a:prstGeom>
        </p:spPr>
        <p:txBody>
          <a:bodyPr vert="horz" lIns="91440" tIns="45720" rIns="91440" bIns="45720" rtlCol="0" anchor="t">
            <a:normAutofit fontScale="92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t>Pareto</a:t>
            </a:r>
            <a:r>
              <a:rPr kumimoji="0" lang="en-US" sz="3600" b="1" i="0" u="none" strike="noStrike" kern="1200" cap="none" spc="0" normalizeH="0" noProof="0" dirty="0" smtClean="0">
                <a:ln>
                  <a:noFill/>
                </a:ln>
                <a:solidFill>
                  <a:sysClr val="window" lastClr="FFFFFF"/>
                </a:solidFill>
                <a:effectLst/>
                <a:uLnTx/>
                <a:uFillTx/>
                <a:latin typeface="Century Gothic"/>
                <a:ea typeface="+mj-ea"/>
                <a:cs typeface="+mj-cs"/>
              </a:rPr>
              <a:t> Principle </a:t>
            </a:r>
            <a: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t>Example: Medication error</a:t>
            </a:r>
            <a:endParaRPr kumimoji="0" lang="en-IN"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11" name="Oval 10"/>
          <p:cNvSpPr/>
          <p:nvPr/>
        </p:nvSpPr>
        <p:spPr>
          <a:xfrm>
            <a:off x="4419600" y="3505201"/>
            <a:ext cx="5763119" cy="2057400"/>
          </a:xfrm>
          <a:prstGeom prst="ellipse">
            <a:avLst/>
          </a:prstGeom>
          <a:noFill/>
          <a:ln w="79375" cap="rnd" cmpd="sng" algn="ctr">
            <a:solidFill>
              <a:srgbClr val="DE7E18"/>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smtClean="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291966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075" y="1248489"/>
            <a:ext cx="9144000" cy="4393644"/>
          </a:xfrm>
          <a:prstGeom prst="rect">
            <a:avLst/>
          </a:prstGeom>
          <a:solidFill>
            <a:sysClr val="window" lastClr="FFFFFF"/>
          </a:solidFill>
          <a:ln w="15875" cap="rnd"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entury Gothic"/>
                <a:ea typeface="+mn-ea"/>
                <a:cs typeface="+mn-cs"/>
              </a:rPr>
              <a:t>v</a:t>
            </a:r>
          </a:p>
        </p:txBody>
      </p:sp>
      <p:sp>
        <p:nvSpPr>
          <p:cNvPr id="9" name="Title 1"/>
          <p:cNvSpPr txBox="1">
            <a:spLocks/>
          </p:cNvSpPr>
          <p:nvPr/>
        </p:nvSpPr>
        <p:spPr>
          <a:xfrm>
            <a:off x="595304" y="526976"/>
            <a:ext cx="8911687" cy="72151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t>Pareto Chart Example: Medication Error</a:t>
            </a:r>
            <a:endParaRPr kumimoji="0" lang="en-US" sz="3600" b="0" i="0" u="none" strike="noStrike" kern="1200" cap="none" spc="0" normalizeH="0" baseline="0" noProof="0" dirty="0">
              <a:ln>
                <a:noFill/>
              </a:ln>
              <a:solidFill>
                <a:sysClr val="window" lastClr="FFFFFF"/>
              </a:solidFill>
              <a:effectLst/>
              <a:uLnTx/>
              <a:uFillTx/>
              <a:latin typeface="Century Gothic"/>
              <a:ea typeface="+mj-ea"/>
              <a:cs typeface="+mj-cs"/>
            </a:endParaRPr>
          </a:p>
        </p:txBody>
      </p:sp>
      <p:graphicFrame>
        <p:nvGraphicFramePr>
          <p:cNvPr id="10" name="Content Placeholder 4"/>
          <p:cNvGraphicFramePr>
            <a:graphicFrameLocks/>
          </p:cNvGraphicFramePr>
          <p:nvPr>
            <p:extLst>
              <p:ext uri="{D42A27DB-BD31-4B8C-83A1-F6EECF244321}">
                <p14:modId xmlns:p14="http://schemas.microsoft.com/office/powerpoint/2010/main" val="2200274218"/>
              </p:ext>
            </p:extLst>
          </p:nvPr>
        </p:nvGraphicFramePr>
        <p:xfrm>
          <a:off x="1795075" y="1294767"/>
          <a:ext cx="9143999" cy="4278716"/>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4854484" y="2636278"/>
            <a:ext cx="2106755" cy="923330"/>
          </a:xfrm>
          <a:prstGeom prst="rect">
            <a:avLst/>
          </a:prstGeom>
          <a:noFill/>
          <a:ln>
            <a:solidFill>
              <a:sysClr val="windowText" lastClr="000000"/>
            </a:solidFill>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entury Gothic"/>
              </a:rPr>
              <a:t>80% of problems due to 30% of causes</a:t>
            </a:r>
          </a:p>
        </p:txBody>
      </p:sp>
    </p:spTree>
    <p:extLst>
      <p:ext uri="{BB962C8B-B14F-4D97-AF65-F5344CB8AC3E}">
        <p14:creationId xmlns:p14="http://schemas.microsoft.com/office/powerpoint/2010/main" val="156136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3" y="566054"/>
            <a:ext cx="8911687" cy="517219"/>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t>4. Process flowchart</a:t>
            </a:r>
            <a:endParaRPr kumimoji="0" lang="en-US" sz="3600" b="0"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3" y="1334028"/>
            <a:ext cx="10819949" cy="377762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2800" b="1" i="0" u="none" strike="noStrike" kern="1200" cap="none" spc="0" normalizeH="0" baseline="0" noProof="0" dirty="0" smtClean="0">
                <a:ln>
                  <a:noFill/>
                </a:ln>
                <a:solidFill>
                  <a:sysClr val="window" lastClr="FFFFFF"/>
                </a:solidFill>
                <a:effectLst/>
                <a:uLnTx/>
                <a:uFillTx/>
                <a:latin typeface="Century Gothic"/>
              </a:rPr>
              <a:t>How to develop a process flow chart</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mj-lt"/>
              <a:buAutoNum type="arabicPeriod"/>
              <a:tabLst/>
              <a:defRPr/>
            </a:pPr>
            <a:r>
              <a:rPr kumimoji="0" lang="en-US" sz="2800" b="0" i="0" u="none" strike="noStrike" kern="1200" cap="none" spc="0" normalizeH="0" baseline="0" noProof="0" dirty="0" smtClean="0">
                <a:ln>
                  <a:noFill/>
                </a:ln>
                <a:solidFill>
                  <a:sysClr val="window" lastClr="FFFFFF"/>
                </a:solidFill>
                <a:effectLst/>
                <a:uLnTx/>
                <a:uFillTx/>
                <a:latin typeface="Century Gothic"/>
              </a:rPr>
              <a:t>Decide the </a:t>
            </a:r>
            <a:r>
              <a:rPr kumimoji="0" lang="en-US" sz="2800" b="1" i="1" u="none" strike="noStrike" kern="1200" cap="none" spc="0" normalizeH="0" baseline="0" noProof="0" dirty="0" smtClean="0">
                <a:ln>
                  <a:noFill/>
                </a:ln>
                <a:solidFill>
                  <a:sysClr val="window" lastClr="FFFFFF"/>
                </a:solidFill>
                <a:effectLst/>
                <a:uLnTx/>
                <a:uFillTx/>
                <a:latin typeface="Century Gothic"/>
              </a:rPr>
              <a:t>beginning</a:t>
            </a:r>
            <a:r>
              <a:rPr kumimoji="0" lang="en-US" sz="2800" b="0" i="0" u="none" strike="noStrike" kern="1200" cap="none" spc="0" normalizeH="0" baseline="0" noProof="0" dirty="0" smtClean="0">
                <a:ln>
                  <a:noFill/>
                </a:ln>
                <a:solidFill>
                  <a:sysClr val="window" lastClr="FFFFFF"/>
                </a:solidFill>
                <a:effectLst/>
                <a:uLnTx/>
                <a:uFillTx/>
                <a:latin typeface="Century Gothic"/>
              </a:rPr>
              <a:t> and </a:t>
            </a:r>
            <a:r>
              <a:rPr kumimoji="0" lang="en-US" sz="2800" b="1" i="1" u="none" strike="noStrike" kern="1200" cap="none" spc="0" normalizeH="0" baseline="0" noProof="0" dirty="0" smtClean="0">
                <a:ln>
                  <a:noFill/>
                </a:ln>
                <a:solidFill>
                  <a:sysClr val="window" lastClr="FFFFFF"/>
                </a:solidFill>
                <a:effectLst/>
                <a:uLnTx/>
                <a:uFillTx/>
                <a:latin typeface="Century Gothic"/>
              </a:rPr>
              <a:t>end</a:t>
            </a:r>
            <a:r>
              <a:rPr kumimoji="0" lang="en-US" sz="2800" b="0" i="0" u="none" strike="noStrike" kern="1200" cap="none" spc="0" normalizeH="0" baseline="0" noProof="0" dirty="0" smtClean="0">
                <a:ln>
                  <a:noFill/>
                </a:ln>
                <a:solidFill>
                  <a:sysClr val="window" lastClr="FFFFFF"/>
                </a:solidFill>
                <a:effectLst/>
                <a:uLnTx/>
                <a:uFillTx/>
                <a:latin typeface="Century Gothic"/>
              </a:rPr>
              <a:t> points of the process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mj-lt"/>
              <a:buAutoNum type="arabicPeriod"/>
              <a:tabLst/>
              <a:defRPr/>
            </a:pPr>
            <a:r>
              <a:rPr kumimoji="0" lang="en-US" sz="2800" b="0" i="0" u="none" strike="noStrike" kern="1200" cap="none" spc="0" normalizeH="0" baseline="0" noProof="0" dirty="0" smtClean="0">
                <a:ln>
                  <a:noFill/>
                </a:ln>
                <a:solidFill>
                  <a:sysClr val="window" lastClr="FFFFFF"/>
                </a:solidFill>
                <a:effectLst/>
                <a:uLnTx/>
                <a:uFillTx/>
                <a:latin typeface="Century Gothic"/>
              </a:rPr>
              <a:t>Identify the </a:t>
            </a:r>
            <a:r>
              <a:rPr kumimoji="0" lang="en-US" sz="2800" b="1" i="1" u="none" strike="noStrike" kern="1200" cap="none" spc="0" normalizeH="0" baseline="0" noProof="0" dirty="0" smtClean="0">
                <a:ln>
                  <a:noFill/>
                </a:ln>
                <a:solidFill>
                  <a:sysClr val="window" lastClr="FFFFFF"/>
                </a:solidFill>
                <a:effectLst/>
                <a:uLnTx/>
                <a:uFillTx/>
                <a:latin typeface="Century Gothic"/>
              </a:rPr>
              <a:t>steps</a:t>
            </a:r>
            <a:r>
              <a:rPr kumimoji="0" lang="en-US" sz="2800" b="0" i="0" u="none" strike="noStrike" kern="1200" cap="none" spc="0" normalizeH="0" baseline="0" noProof="0" dirty="0" smtClean="0">
                <a:ln>
                  <a:noFill/>
                </a:ln>
                <a:solidFill>
                  <a:sysClr val="window" lastClr="FFFFFF"/>
                </a:solidFill>
                <a:effectLst/>
                <a:uLnTx/>
                <a:uFillTx/>
                <a:latin typeface="Century Gothic"/>
              </a:rPr>
              <a:t> of the process as these are done at present</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mj-lt"/>
              <a:buAutoNum type="arabicPeriod"/>
              <a:tabLst/>
              <a:defRPr/>
            </a:pPr>
            <a:r>
              <a:rPr kumimoji="0" lang="en-US" sz="2800" b="0" i="0" u="none" strike="noStrike" kern="1200" cap="none" spc="0" normalizeH="0" baseline="0" noProof="0" dirty="0" smtClean="0">
                <a:ln>
                  <a:noFill/>
                </a:ln>
                <a:solidFill>
                  <a:sysClr val="window" lastClr="FFFFFF"/>
                </a:solidFill>
                <a:effectLst/>
                <a:uLnTx/>
                <a:uFillTx/>
                <a:latin typeface="Century Gothic"/>
              </a:rPr>
              <a:t>Link the steps with </a:t>
            </a:r>
            <a:r>
              <a:rPr kumimoji="0" lang="en-US" sz="2800" b="1" i="1" u="none" strike="noStrike" kern="1200" cap="none" spc="0" normalizeH="0" baseline="0" noProof="0" dirty="0" smtClean="0">
                <a:ln>
                  <a:noFill/>
                </a:ln>
                <a:solidFill>
                  <a:sysClr val="window" lastClr="FFFFFF"/>
                </a:solidFill>
                <a:effectLst/>
                <a:uLnTx/>
                <a:uFillTx/>
                <a:latin typeface="Century Gothic"/>
              </a:rPr>
              <a:t>arrows</a:t>
            </a:r>
            <a:r>
              <a:rPr kumimoji="0" lang="en-US" sz="2800" b="0" i="0" u="none" strike="noStrike" kern="1200" cap="none" spc="0" normalizeH="0" baseline="0" noProof="0" dirty="0" smtClean="0">
                <a:ln>
                  <a:noFill/>
                </a:ln>
                <a:solidFill>
                  <a:sysClr val="window" lastClr="FFFFFF"/>
                </a:solidFill>
                <a:effectLst/>
                <a:uLnTx/>
                <a:uFillTx/>
                <a:latin typeface="Century Gothic"/>
              </a:rPr>
              <a:t> showing direction</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mj-lt"/>
              <a:buAutoNum type="arabicPeriod"/>
              <a:tabLst/>
              <a:defRPr/>
            </a:pPr>
            <a:r>
              <a:rPr lang="en-US" sz="2800" dirty="0" smtClean="0">
                <a:solidFill>
                  <a:sysClr val="window" lastClr="FFFFFF"/>
                </a:solidFill>
                <a:latin typeface="Century Gothic"/>
              </a:rPr>
              <a:t>Now </a:t>
            </a:r>
            <a:r>
              <a:rPr kumimoji="0" lang="en-US" sz="2800" b="1" i="1" u="none" strike="noStrike" kern="1200" cap="none" spc="0" normalizeH="0" baseline="0" noProof="0" dirty="0" smtClean="0">
                <a:ln>
                  <a:noFill/>
                </a:ln>
                <a:solidFill>
                  <a:sysClr val="window" lastClr="FFFFFF"/>
                </a:solidFill>
                <a:effectLst/>
                <a:uLnTx/>
                <a:uFillTx/>
                <a:latin typeface="Century Gothic"/>
              </a:rPr>
              <a:t>Review</a:t>
            </a:r>
            <a:r>
              <a:rPr kumimoji="0" lang="en-US" sz="2800" b="0" i="0" u="none" strike="noStrike" kern="1200" cap="none" spc="0" normalizeH="0" baseline="0" noProof="0" dirty="0" smtClean="0">
                <a:ln>
                  <a:noFill/>
                </a:ln>
                <a:solidFill>
                  <a:sysClr val="window" lastClr="FFFFFF"/>
                </a:solidFill>
                <a:effectLst/>
                <a:uLnTx/>
                <a:uFillTx/>
                <a:latin typeface="Century Gothic"/>
              </a:rPr>
              <a:t> the chart to see whether the steps are in their logical order to achieve the end point efficiently: Is the order wrong, are some steps unnecessary?</a:t>
            </a:r>
            <a:endParaRPr kumimoji="0" lang="en-US" sz="2800" b="0" i="0" u="none" strike="noStrike" kern="1200" cap="none" spc="0" normalizeH="0" baseline="0" noProof="0" dirty="0">
              <a:ln>
                <a:noFill/>
              </a:ln>
              <a:solidFill>
                <a:sysClr val="window" lastClr="FFFFFF"/>
              </a:solidFill>
              <a:effectLst/>
              <a:uLnTx/>
              <a:uFillTx/>
              <a:latin typeface="Century Gothic"/>
            </a:endParaRPr>
          </a:p>
        </p:txBody>
      </p:sp>
    </p:spTree>
    <p:extLst>
      <p:ext uri="{BB962C8B-B14F-4D97-AF65-F5344CB8AC3E}">
        <p14:creationId xmlns:p14="http://schemas.microsoft.com/office/powerpoint/2010/main" val="9027708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6768666" y="1320800"/>
            <a:ext cx="3835424" cy="4223657"/>
          </a:xfrm>
          <a:prstGeom prst="rect">
            <a:avLst/>
          </a:prstGeom>
          <a:solidFill>
            <a:sysClr val="window" lastClr="FFFFFF"/>
          </a:solidFill>
          <a:ln w="15875" cap="rnd"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a typeface="+mn-ea"/>
              <a:cs typeface="+mn-cs"/>
            </a:endParaRPr>
          </a:p>
        </p:txBody>
      </p:sp>
      <p:sp>
        <p:nvSpPr>
          <p:cNvPr id="21" name="Title 1"/>
          <p:cNvSpPr txBox="1">
            <a:spLocks/>
          </p:cNvSpPr>
          <p:nvPr/>
        </p:nvSpPr>
        <p:spPr>
          <a:xfrm>
            <a:off x="595303" y="538104"/>
            <a:ext cx="10441172" cy="608517"/>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How to create a process Flow chart</a:t>
            </a:r>
            <a:endParaRPr kumimoji="0" lang="en-US" sz="3600" b="0" i="1"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22" name="Content Placeholder 2"/>
          <p:cNvSpPr txBox="1">
            <a:spLocks/>
          </p:cNvSpPr>
          <p:nvPr/>
        </p:nvSpPr>
        <p:spPr>
          <a:xfrm>
            <a:off x="575955" y="1576035"/>
            <a:ext cx="6883128" cy="268437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One flow line out of step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Two flow lines out of steps</a:t>
            </a:r>
          </a:p>
          <a:p>
            <a:pPr marL="0" marR="0" lvl="0" indent="0" algn="l" defTabSz="457200" rtl="0" eaLnBrk="1" fontAlgn="auto" latinLnBrk="0" hangingPunct="1">
              <a:lnSpc>
                <a:spcPct val="100000"/>
              </a:lnSpc>
              <a:spcBef>
                <a:spcPts val="1000"/>
              </a:spcBef>
              <a:spcAft>
                <a:spcPts val="0"/>
              </a:spcAft>
              <a:buClr>
                <a:sysClr val="window" lastClr="FFFFFF"/>
              </a:buClr>
              <a:buSzTx/>
              <a:buFont typeface="Wingdings 3" charset="2"/>
              <a:buNone/>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that lead to different options</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One flow line out of cloud steps </a:t>
            </a:r>
          </a:p>
          <a:p>
            <a:pPr marL="0" marR="0" lvl="0" indent="0" algn="l" defTabSz="457200" rtl="0" eaLnBrk="1" fontAlgn="auto" latinLnBrk="0" hangingPunct="1">
              <a:lnSpc>
                <a:spcPct val="100000"/>
              </a:lnSpc>
              <a:spcBef>
                <a:spcPts val="1000"/>
              </a:spcBef>
              <a:spcAft>
                <a:spcPts val="0"/>
              </a:spcAft>
              <a:buClr>
                <a:sysClr val="window" lastClr="FFFFFF"/>
              </a:buClr>
              <a:buSzTx/>
              <a:buFont typeface="Wingdings 3" charset="2"/>
              <a:buNone/>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that are not clear</a:t>
            </a:r>
            <a:endParaRPr kumimoji="0" lang="en-US" sz="2700" b="0" i="0" u="none" strike="noStrike" kern="1200" cap="none" spc="0" normalizeH="0" baseline="0" noProof="0" dirty="0">
              <a:ln>
                <a:noFill/>
              </a:ln>
              <a:solidFill>
                <a:sysClr val="window" lastClr="FFFFFF"/>
              </a:solidFill>
              <a:effectLst/>
              <a:uLnTx/>
              <a:uFillTx/>
              <a:latin typeface="Century Gothic"/>
              <a:ea typeface="+mn-ea"/>
              <a:cs typeface="+mn-cs"/>
            </a:endParaRPr>
          </a:p>
        </p:txBody>
      </p:sp>
      <p:grpSp>
        <p:nvGrpSpPr>
          <p:cNvPr id="23" name="Group 22"/>
          <p:cNvGrpSpPr/>
          <p:nvPr/>
        </p:nvGrpSpPr>
        <p:grpSpPr>
          <a:xfrm>
            <a:off x="6991631" y="1591091"/>
            <a:ext cx="3401544" cy="3683074"/>
            <a:chOff x="6104284" y="1000856"/>
            <a:chExt cx="4301215" cy="4983893"/>
          </a:xfrm>
        </p:grpSpPr>
        <p:sp>
          <p:nvSpPr>
            <p:cNvPr id="24" name="Process 3"/>
            <p:cNvSpPr/>
            <p:nvPr/>
          </p:nvSpPr>
          <p:spPr>
            <a:xfrm>
              <a:off x="7459083" y="1000856"/>
              <a:ext cx="1467293" cy="1087183"/>
            </a:xfrm>
            <a:prstGeom prst="flowChartProcess">
              <a:avLst/>
            </a:prstGeom>
            <a:solidFill>
              <a:srgbClr val="A53010"/>
            </a:solidFill>
            <a:ln w="15875" cap="rnd" cmpd="sng" algn="ctr">
              <a:solidFill>
                <a:srgbClr val="A53010">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entury Gothic"/>
                  <a:ea typeface="+mn-ea"/>
                  <a:cs typeface="+mn-cs"/>
                </a:rPr>
                <a:t>Step</a:t>
              </a:r>
            </a:p>
          </p:txBody>
        </p:sp>
        <p:sp>
          <p:nvSpPr>
            <p:cNvPr id="25" name="Decision 5"/>
            <p:cNvSpPr/>
            <p:nvPr/>
          </p:nvSpPr>
          <p:spPr>
            <a:xfrm>
              <a:off x="7027288" y="2394967"/>
              <a:ext cx="2392219" cy="1412350"/>
            </a:xfrm>
            <a:prstGeom prst="flowChartDecision">
              <a:avLst/>
            </a:prstGeom>
            <a:solidFill>
              <a:srgbClr val="A53010"/>
            </a:solidFill>
            <a:ln w="15875" cap="rnd" cmpd="sng" algn="ctr">
              <a:solidFill>
                <a:srgbClr val="A53010">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entury Gothic"/>
                  <a:ea typeface="+mn-ea"/>
                  <a:cs typeface="+mn-cs"/>
                </a:rPr>
                <a:t>Option</a:t>
              </a:r>
            </a:p>
          </p:txBody>
        </p:sp>
        <p:sp>
          <p:nvSpPr>
            <p:cNvPr id="26" name="Right Arrow 25"/>
            <p:cNvSpPr/>
            <p:nvPr/>
          </p:nvSpPr>
          <p:spPr>
            <a:xfrm>
              <a:off x="6104284" y="1324469"/>
              <a:ext cx="619259" cy="484632"/>
            </a:xfrm>
            <a:prstGeom prst="rightArrow">
              <a:avLst/>
            </a:prstGeom>
            <a:solidFill>
              <a:srgbClr val="A53010"/>
            </a:solidFill>
            <a:ln w="15875" cap="rnd" cmpd="sng" algn="ctr">
              <a:solidFill>
                <a:srgbClr val="A53010">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a typeface="+mn-ea"/>
                <a:cs typeface="+mn-cs"/>
              </a:endParaRPr>
            </a:p>
          </p:txBody>
        </p:sp>
        <p:sp>
          <p:nvSpPr>
            <p:cNvPr id="27" name="Right Arrow 26"/>
            <p:cNvSpPr/>
            <p:nvPr/>
          </p:nvSpPr>
          <p:spPr>
            <a:xfrm rot="16200000" flipH="1">
              <a:off x="8046756" y="3839450"/>
              <a:ext cx="385375" cy="456549"/>
            </a:xfrm>
            <a:prstGeom prst="rightArrow">
              <a:avLst>
                <a:gd name="adj1" fmla="val 46553"/>
                <a:gd name="adj2" fmla="val 50000"/>
              </a:avLst>
            </a:prstGeom>
            <a:solidFill>
              <a:srgbClr val="A53010"/>
            </a:solidFill>
            <a:ln w="15875" cap="rnd" cmpd="sng" algn="ctr">
              <a:solidFill>
                <a:srgbClr val="A53010">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a typeface="+mn-ea"/>
                <a:cs typeface="+mn-cs"/>
              </a:endParaRPr>
            </a:p>
          </p:txBody>
        </p:sp>
        <p:sp>
          <p:nvSpPr>
            <p:cNvPr id="28" name="TextBox 27"/>
            <p:cNvSpPr txBox="1"/>
            <p:nvPr/>
          </p:nvSpPr>
          <p:spPr>
            <a:xfrm>
              <a:off x="9726381" y="2488299"/>
              <a:ext cx="637953" cy="36933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Gothic"/>
                </a:rPr>
                <a:t>Yes</a:t>
              </a:r>
            </a:p>
          </p:txBody>
        </p:sp>
        <p:sp>
          <p:nvSpPr>
            <p:cNvPr id="29" name="TextBox 28"/>
            <p:cNvSpPr txBox="1"/>
            <p:nvPr/>
          </p:nvSpPr>
          <p:spPr>
            <a:xfrm>
              <a:off x="8702744" y="3856989"/>
              <a:ext cx="506870" cy="369332"/>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Gothic"/>
                </a:rPr>
                <a:t>No</a:t>
              </a:r>
            </a:p>
          </p:txBody>
        </p:sp>
        <p:sp>
          <p:nvSpPr>
            <p:cNvPr id="30" name="Right Arrow 29"/>
            <p:cNvSpPr/>
            <p:nvPr/>
          </p:nvSpPr>
          <p:spPr>
            <a:xfrm>
              <a:off x="9676640" y="1347266"/>
              <a:ext cx="619259" cy="484632"/>
            </a:xfrm>
            <a:prstGeom prst="rightArrow">
              <a:avLst/>
            </a:prstGeom>
            <a:solidFill>
              <a:srgbClr val="A53010"/>
            </a:solidFill>
            <a:ln w="15875" cap="rnd" cmpd="sng" algn="ctr">
              <a:solidFill>
                <a:srgbClr val="A53010">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a typeface="+mn-ea"/>
                <a:cs typeface="+mn-cs"/>
              </a:endParaRPr>
            </a:p>
          </p:txBody>
        </p:sp>
        <p:sp>
          <p:nvSpPr>
            <p:cNvPr id="31" name="Right Arrow 30"/>
            <p:cNvSpPr/>
            <p:nvPr/>
          </p:nvSpPr>
          <p:spPr>
            <a:xfrm>
              <a:off x="9744071" y="2897556"/>
              <a:ext cx="619259" cy="484632"/>
            </a:xfrm>
            <a:prstGeom prst="rightArrow">
              <a:avLst/>
            </a:prstGeom>
            <a:solidFill>
              <a:srgbClr val="A53010"/>
            </a:solidFill>
            <a:ln w="15875" cap="rnd" cmpd="sng" algn="ctr">
              <a:solidFill>
                <a:srgbClr val="A53010">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a typeface="+mn-ea"/>
                <a:cs typeface="+mn-cs"/>
              </a:endParaRPr>
            </a:p>
          </p:txBody>
        </p:sp>
        <p:sp>
          <p:nvSpPr>
            <p:cNvPr id="32" name="Right Arrow 31"/>
            <p:cNvSpPr/>
            <p:nvPr/>
          </p:nvSpPr>
          <p:spPr>
            <a:xfrm>
              <a:off x="6104284" y="2858826"/>
              <a:ext cx="619259" cy="484632"/>
            </a:xfrm>
            <a:prstGeom prst="rightArrow">
              <a:avLst/>
            </a:prstGeom>
            <a:solidFill>
              <a:srgbClr val="A53010"/>
            </a:solidFill>
            <a:ln w="15875" cap="rnd" cmpd="sng" algn="ctr">
              <a:solidFill>
                <a:srgbClr val="A53010">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entury Gothic"/>
                <a:ea typeface="+mn-ea"/>
                <a:cs typeface="+mn-cs"/>
              </a:endParaRPr>
            </a:p>
          </p:txBody>
        </p:sp>
        <p:sp>
          <p:nvSpPr>
            <p:cNvPr id="33" name="Right Arrow 32"/>
            <p:cNvSpPr/>
            <p:nvPr/>
          </p:nvSpPr>
          <p:spPr>
            <a:xfrm>
              <a:off x="6117397" y="4972917"/>
              <a:ext cx="619259" cy="484632"/>
            </a:xfrm>
            <a:prstGeom prst="rightArrow">
              <a:avLst/>
            </a:prstGeom>
            <a:solidFill>
              <a:srgbClr val="A53010"/>
            </a:solidFill>
            <a:ln w="15875" cap="rnd" cmpd="sng" algn="ctr">
              <a:solidFill>
                <a:srgbClr val="A53010">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entury Gothic"/>
                <a:ea typeface="+mn-ea"/>
                <a:cs typeface="+mn-cs"/>
              </a:endParaRPr>
            </a:p>
          </p:txBody>
        </p:sp>
        <p:sp>
          <p:nvSpPr>
            <p:cNvPr id="34" name="Right Arrow 33"/>
            <p:cNvSpPr/>
            <p:nvPr/>
          </p:nvSpPr>
          <p:spPr>
            <a:xfrm>
              <a:off x="9786240" y="4968879"/>
              <a:ext cx="619259" cy="484632"/>
            </a:xfrm>
            <a:prstGeom prst="rightArrow">
              <a:avLst/>
            </a:prstGeom>
            <a:solidFill>
              <a:srgbClr val="A53010"/>
            </a:solidFill>
            <a:ln w="15875" cap="rnd" cmpd="sng" algn="ctr">
              <a:solidFill>
                <a:srgbClr val="A53010">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a typeface="+mn-ea"/>
                <a:cs typeface="+mn-cs"/>
              </a:endParaRPr>
            </a:p>
          </p:txBody>
        </p:sp>
        <p:sp>
          <p:nvSpPr>
            <p:cNvPr id="35" name="Cloud Callout 34"/>
            <p:cNvSpPr/>
            <p:nvPr/>
          </p:nvSpPr>
          <p:spPr>
            <a:xfrm>
              <a:off x="7226778" y="4687697"/>
              <a:ext cx="2310061" cy="1297052"/>
            </a:xfrm>
            <a:prstGeom prst="cloudCallout">
              <a:avLst>
                <a:gd name="adj1" fmla="val -32143"/>
                <a:gd name="adj2" fmla="val 18440"/>
              </a:avLst>
            </a:prstGeom>
            <a:solidFill>
              <a:srgbClr val="A53010"/>
            </a:solidFill>
            <a:ln w="15875" cap="rnd" cmpd="sng" algn="ctr">
              <a:solidFill>
                <a:srgbClr val="A53010">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entury Gothic"/>
                  <a:ea typeface="+mn-ea"/>
                  <a:cs typeface="+mn-cs"/>
                </a:rPr>
                <a:t>Cloud step</a:t>
              </a:r>
            </a:p>
          </p:txBody>
        </p:sp>
      </p:grpSp>
    </p:spTree>
    <p:extLst>
      <p:ext uri="{BB962C8B-B14F-4D97-AF65-F5344CB8AC3E}">
        <p14:creationId xmlns:p14="http://schemas.microsoft.com/office/powerpoint/2010/main" val="31398861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75955" y="576944"/>
            <a:ext cx="8911687" cy="67484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Key tips</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75955" y="1577148"/>
            <a:ext cx="11238674" cy="4071484"/>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lang="en-US" sz="2700" noProof="0" dirty="0" smtClean="0">
                <a:solidFill>
                  <a:sysClr val="window" lastClr="FFFFFF"/>
                </a:solidFill>
                <a:latin typeface="Century Gothic"/>
              </a:rPr>
              <a:t>Analysis helps </a:t>
            </a:r>
            <a:r>
              <a:rPr lang="en-US" sz="2700" b="1" noProof="0" dirty="0" smtClean="0">
                <a:solidFill>
                  <a:sysClr val="window" lastClr="FFFFFF"/>
                </a:solidFill>
                <a:latin typeface="Century Gothic"/>
              </a:rPr>
              <a:t>identify several causes </a:t>
            </a:r>
            <a:r>
              <a:rPr lang="en-US" sz="2700" noProof="0" dirty="0" smtClean="0">
                <a:solidFill>
                  <a:sysClr val="window" lastClr="FFFFFF"/>
                </a:solidFill>
                <a:latin typeface="Century Gothic"/>
              </a:rPr>
              <a:t>of the problem</a:t>
            </a:r>
            <a:endPar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endParaRP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lang="en-US" sz="2700" dirty="0" smtClean="0">
                <a:solidFill>
                  <a:sysClr val="window" lastClr="FFFFFF"/>
                </a:solidFill>
                <a:latin typeface="Century Gothic"/>
              </a:rPr>
              <a:t>Focus </a:t>
            </a:r>
            <a:r>
              <a:rPr lang="en-US" sz="2700" dirty="0">
                <a:solidFill>
                  <a:sysClr val="window" lastClr="FFFFFF"/>
                </a:solidFill>
                <a:latin typeface="Century Gothic"/>
              </a:rPr>
              <a:t>on </a:t>
            </a:r>
            <a:r>
              <a:rPr lang="en-US" sz="2700" dirty="0" smtClean="0">
                <a:solidFill>
                  <a:sysClr val="window" lastClr="FFFFFF"/>
                </a:solidFill>
                <a:latin typeface="Century Gothic"/>
              </a:rPr>
              <a:t>causes that </a:t>
            </a:r>
            <a:r>
              <a:rPr lang="en-US" sz="2700" dirty="0">
                <a:solidFill>
                  <a:sysClr val="window" lastClr="FFFFFF"/>
                </a:solidFill>
                <a:latin typeface="Century Gothic"/>
              </a:rPr>
              <a:t>are within our </a:t>
            </a:r>
            <a:r>
              <a:rPr lang="en-US" sz="2700" b="1" dirty="0">
                <a:solidFill>
                  <a:sysClr val="window" lastClr="FFFFFF"/>
                </a:solidFill>
                <a:latin typeface="Century Gothic"/>
              </a:rPr>
              <a:t>control</a:t>
            </a:r>
            <a:r>
              <a:rPr lang="en-US" sz="2700" dirty="0">
                <a:solidFill>
                  <a:sysClr val="window" lastClr="FFFFFF"/>
                </a:solidFill>
                <a:latin typeface="Century Gothic"/>
              </a:rPr>
              <a:t> and possible to remedy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lang="en-US" sz="2700" dirty="0" smtClean="0">
                <a:solidFill>
                  <a:sysClr val="window" lastClr="FFFFFF"/>
                </a:solidFill>
                <a:latin typeface="Century Gothic"/>
              </a:rPr>
              <a:t>Try </a:t>
            </a:r>
            <a:r>
              <a:rPr lang="en-US" sz="2700" dirty="0">
                <a:solidFill>
                  <a:sysClr val="window" lastClr="FFFFFF"/>
                </a:solidFill>
                <a:latin typeface="Century Gothic"/>
              </a:rPr>
              <a:t>to find </a:t>
            </a:r>
            <a:r>
              <a:rPr lang="en-US" sz="2700" b="1" dirty="0">
                <a:solidFill>
                  <a:sysClr val="window" lastClr="FFFFFF"/>
                </a:solidFill>
                <a:latin typeface="Century Gothic"/>
              </a:rPr>
              <a:t>few barriers </a:t>
            </a:r>
            <a:r>
              <a:rPr lang="en-US" sz="2700" dirty="0">
                <a:solidFill>
                  <a:sysClr val="window" lastClr="FFFFFF"/>
                </a:solidFill>
                <a:latin typeface="Century Gothic"/>
              </a:rPr>
              <a:t>that account for most of the problem</a:t>
            </a:r>
          </a:p>
          <a:p>
            <a:pPr>
              <a:buClr>
                <a:sysClr val="window" lastClr="FFFFFF"/>
              </a:buClr>
              <a:defRPr/>
            </a:pPr>
            <a:r>
              <a:rPr lang="en-US" sz="2700" dirty="0">
                <a:solidFill>
                  <a:sysClr val="window" lastClr="FFFFFF"/>
                </a:solidFill>
                <a:latin typeface="Century Gothic"/>
              </a:rPr>
              <a:t>Use these tools to </a:t>
            </a:r>
            <a:r>
              <a:rPr lang="en-US" sz="2700" b="1" dirty="0">
                <a:solidFill>
                  <a:sysClr val="window" lastClr="FFFFFF"/>
                </a:solidFill>
                <a:latin typeface="Century Gothic"/>
              </a:rPr>
              <a:t>stimulate discussion </a:t>
            </a:r>
            <a:r>
              <a:rPr lang="en-US" sz="2700" dirty="0">
                <a:solidFill>
                  <a:sysClr val="window" lastClr="FFFFFF"/>
                </a:solidFill>
                <a:latin typeface="Century Gothic"/>
              </a:rPr>
              <a:t>among team </a:t>
            </a:r>
            <a:r>
              <a:rPr lang="en-US" sz="2700" dirty="0" smtClean="0">
                <a:solidFill>
                  <a:sysClr val="window" lastClr="FFFFFF"/>
                </a:solidFill>
                <a:latin typeface="Century Gothic"/>
              </a:rPr>
              <a:t>members</a:t>
            </a:r>
          </a:p>
          <a:p>
            <a:pPr>
              <a:buClr>
                <a:sysClr val="window" lastClr="FFFFFF"/>
              </a:buClr>
              <a:defRPr/>
            </a:pPr>
            <a:r>
              <a:rPr lang="en-US" sz="2700" b="1" dirty="0">
                <a:solidFill>
                  <a:sysClr val="window" lastClr="FFFFFF"/>
                </a:solidFill>
                <a:latin typeface="Century Gothic"/>
              </a:rPr>
              <a:t>I</a:t>
            </a:r>
            <a:r>
              <a:rPr lang="en-US" sz="2700" b="1" dirty="0" smtClean="0">
                <a:solidFill>
                  <a:sysClr val="window" lastClr="FFFFFF"/>
                </a:solidFill>
                <a:latin typeface="Century Gothic"/>
              </a:rPr>
              <a:t>nvolve</a:t>
            </a:r>
            <a:r>
              <a:rPr lang="en-US" sz="2700" dirty="0" smtClean="0">
                <a:solidFill>
                  <a:sysClr val="window" lastClr="FFFFFF"/>
                </a:solidFill>
                <a:latin typeface="Century Gothic"/>
              </a:rPr>
              <a:t> all team members in </a:t>
            </a:r>
            <a:r>
              <a:rPr lang="en-US" sz="2700" dirty="0">
                <a:solidFill>
                  <a:sysClr val="window" lastClr="FFFFFF"/>
                </a:solidFill>
                <a:latin typeface="Century Gothic"/>
              </a:rPr>
              <a:t>the analysis</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lang="en-US" sz="2700" dirty="0" smtClean="0">
                <a:solidFill>
                  <a:sysClr val="window" lastClr="FFFFFF"/>
                </a:solidFill>
                <a:latin typeface="Century Gothic"/>
              </a:rPr>
              <a:t>Think </a:t>
            </a:r>
            <a:r>
              <a:rPr lang="en-US" sz="2700" dirty="0">
                <a:solidFill>
                  <a:sysClr val="window" lastClr="FFFFFF"/>
                </a:solidFill>
                <a:latin typeface="Century Gothic"/>
              </a:rPr>
              <a:t>about </a:t>
            </a: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how </a:t>
            </a: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re-organization</a:t>
            </a: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can help with fixing the problem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sng" strike="noStrike" kern="1200" cap="none" spc="0" normalizeH="0" baseline="0" noProof="0" dirty="0" smtClean="0">
                <a:ln>
                  <a:noFill/>
                </a:ln>
                <a:solidFill>
                  <a:sysClr val="window" lastClr="FFFFFF"/>
                </a:solidFill>
                <a:effectLst/>
                <a:uLnTx/>
                <a:uFillTx/>
                <a:latin typeface="Century Gothic"/>
                <a:ea typeface="+mn-ea"/>
                <a:cs typeface="+mn-cs"/>
              </a:rPr>
              <a:t>Video on Pareto chart</a:t>
            </a:r>
            <a:endParaRPr kumimoji="0" lang="en-US" sz="2700" b="0" i="0" u="sng" strike="noStrike" kern="1200" cap="none" spc="0" normalizeH="0" baseline="0" noProof="0" dirty="0">
              <a:ln>
                <a:noFill/>
              </a:ln>
              <a:solidFill>
                <a:sysClr val="window" lastClr="FFFFFF"/>
              </a:solidFill>
              <a:effectLst/>
              <a:uLnTx/>
              <a:uFillTx/>
              <a:latin typeface="Century Gothic"/>
              <a:ea typeface="+mn-ea"/>
              <a:cs typeface="+mn-cs"/>
            </a:endParaRPr>
          </a:p>
        </p:txBody>
      </p:sp>
    </p:spTree>
    <p:extLst>
      <p:ext uri="{BB962C8B-B14F-4D97-AF65-F5344CB8AC3E}">
        <p14:creationId xmlns:p14="http://schemas.microsoft.com/office/powerpoint/2010/main" val="14275527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75955" y="699222"/>
            <a:ext cx="10807102" cy="773616"/>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ts val="3000"/>
              </a:spcBef>
              <a:spcAft>
                <a:spcPts val="100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Step 2: Analyzing and measuring quality of care</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8" name="Content Placeholder 2"/>
          <p:cNvSpPr txBox="1">
            <a:spLocks/>
          </p:cNvSpPr>
          <p:nvPr/>
        </p:nvSpPr>
        <p:spPr>
          <a:xfrm>
            <a:off x="575955" y="2320306"/>
            <a:ext cx="10807102" cy="186959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lvl="0">
              <a:buClr>
                <a:sysClr val="window" lastClr="FFFFFF"/>
              </a:buClr>
              <a:buFont typeface="Wingdings" charset="2"/>
              <a:buChar char="Ø"/>
              <a:defRPr/>
            </a:pPr>
            <a:r>
              <a:rPr lang="en-US" sz="2700" dirty="0" smtClean="0">
                <a:solidFill>
                  <a:sysClr val="window" lastClr="FFFFFF"/>
                </a:solidFill>
                <a:latin typeface="Century Gothic"/>
              </a:rPr>
              <a:t>How </a:t>
            </a:r>
            <a:r>
              <a:rPr lang="en-US" sz="2700" dirty="0">
                <a:solidFill>
                  <a:sysClr val="window" lastClr="FFFFFF"/>
                </a:solidFill>
                <a:latin typeface="Century Gothic"/>
              </a:rPr>
              <a:t>to </a:t>
            </a:r>
            <a:r>
              <a:rPr lang="en-US" sz="2700" dirty="0" smtClean="0">
                <a:solidFill>
                  <a:sysClr val="window" lastClr="FFFFFF"/>
                </a:solidFill>
                <a:latin typeface="Century Gothic"/>
              </a:rPr>
              <a:t>develop indicators </a:t>
            </a:r>
            <a:r>
              <a:rPr lang="en-US" sz="2700" dirty="0">
                <a:solidFill>
                  <a:sysClr val="window" lastClr="FFFFFF"/>
                </a:solidFill>
                <a:latin typeface="Century Gothic"/>
              </a:rPr>
              <a:t>for process and outcome </a:t>
            </a:r>
          </a:p>
          <a:p>
            <a:pPr lvl="0">
              <a:buClr>
                <a:sysClr val="window" lastClr="FFFFFF"/>
              </a:buClr>
              <a:buFont typeface="Wingdings" charset="2"/>
              <a:buChar char="Ø"/>
              <a:defRPr/>
            </a:pPr>
            <a:r>
              <a:rPr lang="en-US" sz="2700" dirty="0">
                <a:solidFill>
                  <a:sysClr val="window" lastClr="FFFFFF"/>
                </a:solidFill>
                <a:latin typeface="Century Gothic"/>
              </a:rPr>
              <a:t>How to use indicators to track </a:t>
            </a:r>
            <a:r>
              <a:rPr lang="en-US" sz="2700" dirty="0" smtClean="0">
                <a:solidFill>
                  <a:sysClr val="window" lastClr="FFFFFF"/>
                </a:solidFill>
                <a:latin typeface="Century Gothic"/>
              </a:rPr>
              <a:t>improvement </a:t>
            </a:r>
            <a:endParaRPr lang="en-US" sz="2700" dirty="0">
              <a:solidFill>
                <a:sysClr val="window" lastClr="FFFFFF"/>
              </a:solidFill>
              <a:latin typeface="Century Gothic"/>
            </a:endParaRPr>
          </a:p>
        </p:txBody>
      </p:sp>
    </p:spTree>
    <p:extLst>
      <p:ext uri="{BB962C8B-B14F-4D97-AF65-F5344CB8AC3E}">
        <p14:creationId xmlns:p14="http://schemas.microsoft.com/office/powerpoint/2010/main" val="27036873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75955" y="618668"/>
            <a:ext cx="8911687" cy="71120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t>Why</a:t>
            </a:r>
            <a:r>
              <a:rPr kumimoji="0" lang="en-US" sz="3600" b="1" i="0" u="none" strike="noStrike" kern="1200" cap="none" spc="0" normalizeH="0" noProof="0" dirty="0" smtClean="0">
                <a:ln>
                  <a:noFill/>
                </a:ln>
                <a:solidFill>
                  <a:sysClr val="window" lastClr="FFFFFF"/>
                </a:solidFill>
                <a:effectLst/>
                <a:uLnTx/>
                <a:uFillTx/>
                <a:latin typeface="Century Gothic"/>
                <a:ea typeface="+mj-ea"/>
                <a:cs typeface="+mj-cs"/>
              </a:rPr>
              <a:t> measure?</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75954" y="1602600"/>
            <a:ext cx="11026750" cy="406078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800" dirty="0">
                <a:solidFill>
                  <a:sysClr val="window" lastClr="FFFFFF"/>
                </a:solidFill>
                <a:latin typeface="Century Gothic"/>
              </a:rPr>
              <a:t>To know whether or not we have an improvement </a:t>
            </a:r>
          </a:p>
          <a:p>
            <a:r>
              <a:rPr lang="en-US" sz="2800" dirty="0" smtClean="0">
                <a:solidFill>
                  <a:sysClr val="window" lastClr="FFFFFF"/>
                </a:solidFill>
                <a:latin typeface="Century Gothic"/>
              </a:rPr>
              <a:t>Helps </a:t>
            </a:r>
            <a:r>
              <a:rPr lang="en-US" sz="2800" dirty="0">
                <a:solidFill>
                  <a:sysClr val="window" lastClr="FFFFFF"/>
                </a:solidFill>
                <a:latin typeface="Century Gothic"/>
              </a:rPr>
              <a:t>us know how we are progressing in achieving our aim </a:t>
            </a:r>
          </a:p>
          <a:p>
            <a:r>
              <a:rPr lang="en-US" sz="2800" dirty="0" smtClean="0">
                <a:solidFill>
                  <a:sysClr val="window" lastClr="FFFFFF"/>
                </a:solidFill>
                <a:latin typeface="Century Gothic"/>
              </a:rPr>
              <a:t>Data </a:t>
            </a:r>
            <a:r>
              <a:rPr lang="en-US" sz="2800" dirty="0">
                <a:solidFill>
                  <a:sysClr val="window" lastClr="FFFFFF"/>
                </a:solidFill>
                <a:latin typeface="Century Gothic"/>
              </a:rPr>
              <a:t>is objective – helps communicate with others and among the team</a:t>
            </a:r>
          </a:p>
          <a:p>
            <a:r>
              <a:rPr lang="en-US" sz="2800" dirty="0" smtClean="0">
                <a:solidFill>
                  <a:sysClr val="window" lastClr="FFFFFF"/>
                </a:solidFill>
                <a:latin typeface="Century Gothic"/>
              </a:rPr>
              <a:t>Helps </a:t>
            </a:r>
            <a:r>
              <a:rPr lang="en-US" sz="2800" dirty="0">
                <a:solidFill>
                  <a:sysClr val="window" lastClr="FFFFFF"/>
                </a:solidFill>
                <a:latin typeface="Century Gothic"/>
              </a:rPr>
              <a:t>us to compare how we are doing over </a:t>
            </a:r>
            <a:r>
              <a:rPr lang="en-US" sz="2800" dirty="0" smtClean="0">
                <a:solidFill>
                  <a:sysClr val="window" lastClr="FFFFFF"/>
                </a:solidFill>
                <a:latin typeface="Century Gothic"/>
              </a:rPr>
              <a:t>time</a:t>
            </a:r>
          </a:p>
          <a:p>
            <a:r>
              <a:rPr lang="en-US" sz="2800" dirty="0" smtClean="0">
                <a:solidFill>
                  <a:sysClr val="window" lastClr="FFFFFF"/>
                </a:solidFill>
                <a:latin typeface="Century Gothic"/>
              </a:rPr>
              <a:t>Data allows </a:t>
            </a:r>
            <a:r>
              <a:rPr lang="en-US" sz="2800" dirty="0">
                <a:solidFill>
                  <a:sysClr val="window" lastClr="FFFFFF"/>
                </a:solidFill>
                <a:latin typeface="Century Gothic"/>
              </a:rPr>
              <a:t>us to make </a:t>
            </a:r>
            <a:r>
              <a:rPr lang="en-US" sz="2800" dirty="0" smtClean="0">
                <a:solidFill>
                  <a:sysClr val="window" lastClr="FFFFFF"/>
                </a:solidFill>
                <a:latin typeface="Century Gothic"/>
              </a:rPr>
              <a:t>comparisons with other units / facilities</a:t>
            </a:r>
            <a:endParaRPr lang="en-US" sz="2800" dirty="0">
              <a:solidFill>
                <a:sysClr val="window" lastClr="FFFFFF"/>
              </a:solidFill>
              <a:latin typeface="Century Gothic"/>
            </a:endParaRPr>
          </a:p>
        </p:txBody>
      </p:sp>
    </p:spTree>
    <p:extLst>
      <p:ext uri="{BB962C8B-B14F-4D97-AF65-F5344CB8AC3E}">
        <p14:creationId xmlns:p14="http://schemas.microsoft.com/office/powerpoint/2010/main" val="40686467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75955" y="580568"/>
            <a:ext cx="10588706" cy="6966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t>Process and outcome indicators</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75955" y="1591604"/>
            <a:ext cx="11026750" cy="371781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Clr>
                <a:sysClr val="window" lastClr="FFFFFF"/>
              </a:buClr>
              <a:buNone/>
              <a:defRPr/>
            </a:pPr>
            <a:r>
              <a:rPr lang="en-US" sz="2600" dirty="0">
                <a:solidFill>
                  <a:sysClr val="window" lastClr="FFFFFF"/>
                </a:solidFill>
                <a:latin typeface="Century Gothic"/>
              </a:rPr>
              <a:t>An indicator defines a rate/ratio or an event</a:t>
            </a:r>
          </a:p>
          <a:p>
            <a:pPr marL="0" marR="0" lvl="0" indent="0" algn="l" defTabSz="457200" rtl="0" eaLnBrk="1" fontAlgn="auto" latinLnBrk="0" hangingPunct="1">
              <a:lnSpc>
                <a:spcPct val="100000"/>
              </a:lnSpc>
              <a:spcBef>
                <a:spcPts val="1000"/>
              </a:spcBef>
              <a:spcAft>
                <a:spcPts val="0"/>
              </a:spcAft>
              <a:buClr>
                <a:sysClr val="window" lastClr="FFFFFF"/>
              </a:buClr>
              <a:buSzTx/>
              <a:buNone/>
              <a:tabLst/>
              <a:defRPr/>
            </a:pPr>
            <a:endParaRPr lang="en-US" sz="2600" dirty="0">
              <a:solidFill>
                <a:sysClr val="window" lastClr="FFFFFF"/>
              </a:solidFill>
              <a:latin typeface="Century Gothic"/>
            </a:endParaRP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600" b="0" i="0" u="none" strike="noStrike" kern="1200" cap="none" spc="0" normalizeH="0" baseline="0" noProof="0" dirty="0" smtClean="0">
                <a:ln>
                  <a:noFill/>
                </a:ln>
                <a:solidFill>
                  <a:sysClr val="window" lastClr="FFFFFF"/>
                </a:solidFill>
                <a:effectLst/>
                <a:uLnTx/>
                <a:uFillTx/>
                <a:latin typeface="Century Gothic"/>
              </a:rPr>
              <a:t>Measure of Process – actions that are taken in delivery of care </a:t>
            </a:r>
          </a:p>
          <a:p>
            <a:pPr marL="742950" marR="0" lvl="1" indent="-285750" algn="l" defTabSz="457200" rtl="0" eaLnBrk="1" fontAlgn="auto" latinLnBrk="0" hangingPunct="1">
              <a:lnSpc>
                <a:spcPct val="100000"/>
              </a:lnSpc>
              <a:spcBef>
                <a:spcPts val="1000"/>
              </a:spcBef>
              <a:spcAft>
                <a:spcPts val="0"/>
              </a:spcAft>
              <a:buClr>
                <a:sysClr val="window" lastClr="FFFFFF"/>
              </a:buClr>
              <a:buSzTx/>
              <a:buFont typeface="Wingdings" charset="2"/>
              <a:buChar char="Ø"/>
              <a:tabLst/>
              <a:defRPr/>
            </a:pPr>
            <a:r>
              <a:rPr kumimoji="0" lang="en-US" sz="2600" b="0" i="0" u="none" strike="noStrike" kern="1200" cap="none" spc="0" normalizeH="0" baseline="0" noProof="0" dirty="0" smtClean="0">
                <a:ln>
                  <a:noFill/>
                </a:ln>
                <a:solidFill>
                  <a:sysClr val="window" lastClr="FFFFFF"/>
                </a:solidFill>
                <a:effectLst/>
                <a:uLnTx/>
                <a:uFillTx/>
                <a:latin typeface="Century Gothic"/>
              </a:rPr>
              <a:t> Washing hands to prevent infections </a:t>
            </a:r>
            <a:br>
              <a:rPr kumimoji="0" lang="en-US" sz="2600" b="0" i="0" u="none" strike="noStrike" kern="1200" cap="none" spc="0" normalizeH="0" baseline="0" noProof="0" dirty="0" smtClean="0">
                <a:ln>
                  <a:noFill/>
                </a:ln>
                <a:solidFill>
                  <a:sysClr val="window" lastClr="FFFFFF"/>
                </a:solidFill>
                <a:effectLst/>
                <a:uLnTx/>
                <a:uFillTx/>
                <a:latin typeface="Century Gothic"/>
              </a:rPr>
            </a:br>
            <a:endParaRPr kumimoji="0" lang="en-US" sz="2600" b="0" i="0" u="none" strike="noStrike" kern="1200" cap="none" spc="0" normalizeH="0" baseline="0" noProof="0" dirty="0" smtClean="0">
              <a:ln>
                <a:noFill/>
              </a:ln>
              <a:solidFill>
                <a:sysClr val="window" lastClr="FFFFFF"/>
              </a:solidFill>
              <a:effectLst/>
              <a:uLnTx/>
              <a:uFillTx/>
              <a:latin typeface="Century Gothic"/>
            </a:endParaRP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600" b="0" i="0" u="none" strike="noStrike" kern="1200" cap="none" spc="0" normalizeH="0" baseline="0" noProof="0" dirty="0" smtClean="0">
                <a:ln>
                  <a:noFill/>
                </a:ln>
                <a:solidFill>
                  <a:sysClr val="window" lastClr="FFFFFF"/>
                </a:solidFill>
                <a:effectLst/>
                <a:uLnTx/>
                <a:uFillTx/>
                <a:latin typeface="Century Gothic"/>
              </a:rPr>
              <a:t> Measure</a:t>
            </a:r>
            <a:r>
              <a:rPr kumimoji="0" lang="en-US" sz="2600" b="0" i="0" u="none" strike="noStrike" kern="1200" cap="none" spc="0" normalizeH="0" noProof="0" dirty="0" smtClean="0">
                <a:ln>
                  <a:noFill/>
                </a:ln>
                <a:solidFill>
                  <a:sysClr val="window" lastClr="FFFFFF"/>
                </a:solidFill>
                <a:effectLst/>
                <a:uLnTx/>
                <a:uFillTx/>
                <a:latin typeface="Century Gothic"/>
              </a:rPr>
              <a:t> of </a:t>
            </a:r>
            <a:r>
              <a:rPr kumimoji="0" lang="en-US" sz="2600" b="0" i="0" u="none" strike="noStrike" kern="1200" cap="none" spc="0" normalizeH="0" baseline="0" noProof="0" dirty="0" smtClean="0">
                <a:ln>
                  <a:noFill/>
                </a:ln>
                <a:solidFill>
                  <a:sysClr val="window" lastClr="FFFFFF"/>
                </a:solidFill>
                <a:effectLst/>
                <a:uLnTx/>
                <a:uFillTx/>
                <a:latin typeface="Century Gothic"/>
              </a:rPr>
              <a:t>Outcome (“the result</a:t>
            </a:r>
            <a:r>
              <a:rPr kumimoji="0" lang="en-US" sz="2600" b="0" i="0" u="none" strike="noStrike" kern="1200" cap="none" spc="0" normalizeH="0" noProof="0" dirty="0" smtClean="0">
                <a:ln>
                  <a:noFill/>
                </a:ln>
                <a:solidFill>
                  <a:sysClr val="window" lastClr="FFFFFF"/>
                </a:solidFill>
                <a:effectLst/>
                <a:uLnTx/>
                <a:uFillTx/>
                <a:latin typeface="Century Gothic"/>
              </a:rPr>
              <a:t> of the actions taken</a:t>
            </a:r>
            <a:r>
              <a:rPr kumimoji="0" lang="en-US" sz="2600" b="0" i="0" u="none" strike="noStrike" kern="1200" cap="none" spc="0" normalizeH="0" baseline="0" noProof="0" dirty="0" smtClean="0">
                <a:ln>
                  <a:noFill/>
                </a:ln>
                <a:solidFill>
                  <a:sysClr val="window" lastClr="FFFFFF"/>
                </a:solidFill>
                <a:effectLst/>
                <a:uLnTx/>
                <a:uFillTx/>
                <a:latin typeface="Century Gothic"/>
              </a:rPr>
              <a:t>…”)</a:t>
            </a:r>
          </a:p>
          <a:p>
            <a:pPr marL="742950" marR="0" lvl="1" indent="-285750" algn="l" defTabSz="457200" rtl="0" eaLnBrk="1" fontAlgn="auto" latinLnBrk="0" hangingPunct="1">
              <a:lnSpc>
                <a:spcPct val="100000"/>
              </a:lnSpc>
              <a:spcBef>
                <a:spcPts val="1000"/>
              </a:spcBef>
              <a:spcAft>
                <a:spcPts val="0"/>
              </a:spcAft>
              <a:buClr>
                <a:sysClr val="window" lastClr="FFFFFF"/>
              </a:buClr>
              <a:buSzTx/>
              <a:buFont typeface="Wingdings" charset="2"/>
              <a:buChar char="Ø"/>
              <a:tabLst/>
              <a:defRPr/>
            </a:pPr>
            <a:r>
              <a:rPr kumimoji="0" lang="en-US" sz="2600" b="0" i="0" u="none" strike="noStrike" kern="1200" cap="none" spc="0" normalizeH="0" baseline="0" noProof="0" dirty="0" smtClean="0">
                <a:ln>
                  <a:noFill/>
                </a:ln>
                <a:solidFill>
                  <a:sysClr val="window" lastClr="FFFFFF"/>
                </a:solidFill>
                <a:effectLst/>
                <a:uLnTx/>
                <a:uFillTx/>
                <a:latin typeface="Century Gothic"/>
              </a:rPr>
              <a:t> Incidence of infection in the patients </a:t>
            </a:r>
            <a:endParaRPr kumimoji="0" lang="en-US" sz="2600" b="0" i="0" u="none" strike="noStrike" kern="1200" cap="none" spc="0" normalizeH="0" baseline="0" noProof="0" dirty="0">
              <a:ln>
                <a:noFill/>
              </a:ln>
              <a:solidFill>
                <a:sysClr val="window" lastClr="FFFFFF"/>
              </a:solidFill>
              <a:effectLst/>
              <a:uLnTx/>
              <a:uFillTx/>
              <a:latin typeface="Century Gothic"/>
            </a:endParaRPr>
          </a:p>
        </p:txBody>
      </p:sp>
    </p:spTree>
    <p:extLst>
      <p:ext uri="{BB962C8B-B14F-4D97-AF65-F5344CB8AC3E}">
        <p14:creationId xmlns:p14="http://schemas.microsoft.com/office/powerpoint/2010/main" val="3784011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595304" y="565518"/>
            <a:ext cx="10900011" cy="84367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t>Identifying a problem to solve</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10" name="Content Placeholder 2"/>
          <p:cNvSpPr txBox="1">
            <a:spLocks/>
          </p:cNvSpPr>
          <p:nvPr/>
        </p:nvSpPr>
        <p:spPr>
          <a:xfrm>
            <a:off x="595304" y="1374979"/>
            <a:ext cx="11331085" cy="438381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200"/>
              </a:spcBef>
              <a:spcAft>
                <a:spcPts val="0"/>
              </a:spcAft>
              <a:buClr>
                <a:sysClr val="window" lastClr="FFFFFF"/>
              </a:buClr>
              <a:buSzTx/>
              <a:buFont typeface="Wingdings 3" charset="2"/>
              <a:buChar char=""/>
              <a:tabLst/>
              <a:defRPr/>
            </a:pPr>
            <a:r>
              <a:rPr kumimoji="0" lang="en-IN" sz="2100" b="1" i="0" u="none" strike="noStrike" kern="1200" cap="none" spc="0" normalizeH="0" baseline="0" noProof="0" dirty="0" smtClean="0">
                <a:ln>
                  <a:noFill/>
                </a:ln>
                <a:solidFill>
                  <a:sysClr val="window" lastClr="FFFFFF"/>
                </a:solidFill>
                <a:effectLst/>
                <a:uLnTx/>
                <a:uFillTx/>
                <a:latin typeface="Century Gothic"/>
                <a:ea typeface="+mn-ea"/>
                <a:cs typeface="+mn-cs"/>
              </a:rPr>
              <a:t> Data-based decision</a:t>
            </a:r>
            <a:r>
              <a:rPr kumimoji="0" lang="en-IN" sz="2100" b="0" i="0" u="none" strike="noStrike" kern="1200" cap="none" spc="0" normalizeH="0" baseline="0" noProof="0" dirty="0" smtClean="0">
                <a:ln>
                  <a:noFill/>
                </a:ln>
                <a:solidFill>
                  <a:sysClr val="window" lastClr="FFFFFF"/>
                </a:solidFill>
                <a:effectLst/>
                <a:uLnTx/>
                <a:uFillTx/>
                <a:latin typeface="Century Gothic"/>
                <a:ea typeface="+mn-ea"/>
                <a:cs typeface="+mn-cs"/>
              </a:rPr>
              <a:t>: Review local health facility data  and </a:t>
            </a:r>
            <a:br>
              <a:rPr kumimoji="0" lang="en-IN" sz="2100" b="0" i="0" u="none" strike="noStrike" kern="1200" cap="none" spc="0" normalizeH="0" baseline="0" noProof="0" dirty="0" smtClean="0">
                <a:ln>
                  <a:noFill/>
                </a:ln>
                <a:solidFill>
                  <a:sysClr val="window" lastClr="FFFFFF"/>
                </a:solidFill>
                <a:effectLst/>
                <a:uLnTx/>
                <a:uFillTx/>
                <a:latin typeface="Century Gothic"/>
                <a:ea typeface="+mn-ea"/>
                <a:cs typeface="+mn-cs"/>
              </a:rPr>
            </a:br>
            <a:r>
              <a:rPr kumimoji="0" lang="en-IN" sz="2100" b="0" i="0" u="none" strike="noStrike" kern="1200" cap="none" spc="0" normalizeH="0" baseline="0" noProof="0" dirty="0" smtClean="0">
                <a:ln>
                  <a:noFill/>
                </a:ln>
                <a:solidFill>
                  <a:sysClr val="window" lastClr="FFFFFF"/>
                </a:solidFill>
                <a:effectLst/>
                <a:uLnTx/>
                <a:uFillTx/>
                <a:latin typeface="Century Gothic"/>
                <a:ea typeface="+mn-ea"/>
                <a:cs typeface="+mn-cs"/>
              </a:rPr>
              <a:t> identify gaps related to quality of care</a:t>
            </a:r>
            <a:endParaRPr kumimoji="0" lang="en-US" sz="2100" b="0" i="0" u="none" strike="noStrike" kern="1200" cap="none" spc="0" normalizeH="0" baseline="0" noProof="0" dirty="0" smtClean="0">
              <a:ln>
                <a:noFill/>
              </a:ln>
              <a:solidFill>
                <a:sysClr val="window" lastClr="FFFFFF"/>
              </a:solidFill>
              <a:effectLst/>
              <a:uLnTx/>
              <a:uFillTx/>
              <a:latin typeface="Century Gothic"/>
              <a:ea typeface="+mn-ea"/>
              <a:cs typeface="+mn-cs"/>
            </a:endParaRPr>
          </a:p>
          <a:p>
            <a:pPr marL="342900" marR="0" lvl="0" indent="-342900" algn="l" defTabSz="457200" rtl="0" eaLnBrk="1" fontAlgn="auto" latinLnBrk="0" hangingPunct="1">
              <a:lnSpc>
                <a:spcPct val="100000"/>
              </a:lnSpc>
              <a:spcBef>
                <a:spcPts val="1200"/>
              </a:spcBef>
              <a:spcAft>
                <a:spcPts val="0"/>
              </a:spcAft>
              <a:buClr>
                <a:sysClr val="window" lastClr="FFFFFF"/>
              </a:buClr>
              <a:buSzTx/>
              <a:buFont typeface="Wingdings 3" charset="2"/>
              <a:buChar char=""/>
              <a:tabLst/>
              <a:defRPr/>
            </a:pPr>
            <a:r>
              <a:rPr kumimoji="0" lang="en-US" sz="2100" b="1" i="0" u="none" strike="noStrike" kern="1200" cap="none" spc="0" normalizeH="0" baseline="0" noProof="0" dirty="0" smtClean="0">
                <a:ln>
                  <a:noFill/>
                </a:ln>
                <a:solidFill>
                  <a:sysClr val="window" lastClr="FFFFFF"/>
                </a:solidFill>
                <a:effectLst/>
                <a:uLnTx/>
                <a:uFillTx/>
                <a:latin typeface="Century Gothic"/>
                <a:ea typeface="+mn-ea"/>
                <a:cs typeface="+mn-cs"/>
              </a:rPr>
              <a:t> Simple</a:t>
            </a:r>
            <a:r>
              <a:rPr kumimoji="0" lang="en-US" sz="2100" b="0" i="0" u="none" strike="noStrike" kern="1200" cap="none" spc="0" normalizeH="0" baseline="0" noProof="0" dirty="0" smtClean="0">
                <a:ln>
                  <a:noFill/>
                </a:ln>
                <a:solidFill>
                  <a:sysClr val="window" lastClr="FFFFFF"/>
                </a:solidFill>
                <a:effectLst/>
                <a:uLnTx/>
                <a:uFillTx/>
                <a:latin typeface="Century Gothic"/>
                <a:ea typeface="+mn-ea"/>
                <a:cs typeface="+mn-cs"/>
              </a:rPr>
              <a:t>, easy to fix &amp; amenable to change </a:t>
            </a:r>
          </a:p>
          <a:p>
            <a:pPr marL="342900" marR="0" lvl="0" indent="-342900" algn="l" defTabSz="457200" rtl="0" eaLnBrk="1" fontAlgn="auto" latinLnBrk="0" hangingPunct="1">
              <a:lnSpc>
                <a:spcPct val="100000"/>
              </a:lnSpc>
              <a:spcBef>
                <a:spcPts val="1200"/>
              </a:spcBef>
              <a:spcAft>
                <a:spcPts val="0"/>
              </a:spcAft>
              <a:buClr>
                <a:sysClr val="window" lastClr="FFFFFF"/>
              </a:buClr>
              <a:buSzTx/>
              <a:buFont typeface="Wingdings 3" charset="2"/>
              <a:buChar char=""/>
              <a:tabLst/>
              <a:defRPr/>
            </a:pPr>
            <a:r>
              <a:rPr kumimoji="0" lang="en-US" sz="2100" b="1" i="0" u="none" strike="noStrike" kern="1200" cap="none" spc="0" normalizeH="0" baseline="0" noProof="0" dirty="0" smtClean="0">
                <a:ln>
                  <a:noFill/>
                </a:ln>
                <a:solidFill>
                  <a:sysClr val="window" lastClr="FFFFFF"/>
                </a:solidFill>
                <a:effectLst/>
                <a:uLnTx/>
                <a:uFillTx/>
                <a:latin typeface="Century Gothic"/>
                <a:ea typeface="+mn-ea"/>
                <a:cs typeface="+mn-cs"/>
              </a:rPr>
              <a:t> Value</a:t>
            </a:r>
            <a:r>
              <a:rPr kumimoji="0" lang="en-US" sz="2100" b="0" i="0" u="none" strike="noStrike" kern="1200" cap="none" spc="0" normalizeH="0" baseline="0" noProof="0" dirty="0" smtClean="0">
                <a:ln>
                  <a:noFill/>
                </a:ln>
                <a:solidFill>
                  <a:sysClr val="window" lastClr="FFFFFF"/>
                </a:solidFill>
                <a:effectLst/>
                <a:uLnTx/>
                <a:uFillTx/>
                <a:latin typeface="Century Gothic"/>
                <a:ea typeface="+mn-ea"/>
                <a:cs typeface="+mn-cs"/>
              </a:rPr>
              <a:t> for patient outcomes </a:t>
            </a:r>
          </a:p>
          <a:p>
            <a:pPr marL="342900" marR="0" lvl="0" indent="-342900" algn="l" defTabSz="457200" rtl="0" eaLnBrk="1" fontAlgn="auto" latinLnBrk="0" hangingPunct="1">
              <a:lnSpc>
                <a:spcPct val="100000"/>
              </a:lnSpc>
              <a:spcBef>
                <a:spcPts val="1200"/>
              </a:spcBef>
              <a:spcAft>
                <a:spcPts val="0"/>
              </a:spcAft>
              <a:buClr>
                <a:sysClr val="window" lastClr="FFFFFF"/>
              </a:buClr>
              <a:buSzTx/>
              <a:buFont typeface="Wingdings 3" charset="2"/>
              <a:buChar char=""/>
              <a:tabLst/>
              <a:defRPr/>
            </a:pPr>
            <a:r>
              <a:rPr kumimoji="0" lang="en-US" sz="2100" b="0" i="0" u="none" strike="noStrike" kern="1200" cap="none" spc="0" normalizeH="0" baseline="0" noProof="0" dirty="0" smtClean="0">
                <a:ln>
                  <a:noFill/>
                </a:ln>
                <a:solidFill>
                  <a:sysClr val="window" lastClr="FFFFFF"/>
                </a:solidFill>
                <a:effectLst/>
                <a:uLnTx/>
                <a:uFillTx/>
                <a:latin typeface="Century Gothic"/>
                <a:ea typeface="+mn-ea"/>
                <a:cs typeface="+mn-cs"/>
              </a:rPr>
              <a:t> Does not need many </a:t>
            </a:r>
            <a:r>
              <a:rPr kumimoji="0" lang="en-US" sz="2100" b="1" i="0" u="none" strike="noStrike" kern="1200" cap="none" spc="0" normalizeH="0" baseline="0" noProof="0" dirty="0" smtClean="0">
                <a:ln>
                  <a:noFill/>
                </a:ln>
                <a:solidFill>
                  <a:sysClr val="window" lastClr="FFFFFF"/>
                </a:solidFill>
                <a:effectLst/>
                <a:uLnTx/>
                <a:uFillTx/>
                <a:latin typeface="Century Gothic"/>
                <a:ea typeface="+mn-ea"/>
                <a:cs typeface="+mn-cs"/>
              </a:rPr>
              <a:t>new resources </a:t>
            </a:r>
          </a:p>
          <a:p>
            <a:pPr marL="342900" marR="0" lvl="0" indent="-342900" algn="l" defTabSz="457200" rtl="0" eaLnBrk="1" fontAlgn="auto" latinLnBrk="0" hangingPunct="1">
              <a:lnSpc>
                <a:spcPct val="100000"/>
              </a:lnSpc>
              <a:spcBef>
                <a:spcPts val="1200"/>
              </a:spcBef>
              <a:spcAft>
                <a:spcPts val="0"/>
              </a:spcAft>
              <a:buClr>
                <a:sysClr val="window" lastClr="FFFFFF"/>
              </a:buClr>
              <a:buSzTx/>
              <a:buFont typeface="Wingdings 3" charset="2"/>
              <a:buChar char=""/>
              <a:tabLst/>
              <a:defRPr/>
            </a:pPr>
            <a:r>
              <a:rPr kumimoji="0" lang="en-US" sz="2100" b="1" i="0" u="none" strike="noStrike" kern="1200" cap="none" spc="0" normalizeH="0" baseline="0" noProof="0" dirty="0" smtClean="0">
                <a:ln>
                  <a:noFill/>
                </a:ln>
                <a:solidFill>
                  <a:sysClr val="window" lastClr="FFFFFF"/>
                </a:solidFill>
                <a:effectLst/>
                <a:uLnTx/>
                <a:uFillTx/>
                <a:latin typeface="Century Gothic"/>
                <a:ea typeface="+mn-ea"/>
                <a:cs typeface="+mn-cs"/>
              </a:rPr>
              <a:t> Short turn-around time</a:t>
            </a:r>
            <a:r>
              <a:rPr kumimoji="0" lang="en-US" sz="2100" b="0" i="0" u="none" strike="noStrike" kern="1200" cap="none" spc="0" normalizeH="0" baseline="0" noProof="0" dirty="0" smtClean="0">
                <a:ln>
                  <a:noFill/>
                </a:ln>
                <a:solidFill>
                  <a:sysClr val="window" lastClr="FFFFFF"/>
                </a:solidFill>
                <a:effectLst/>
                <a:uLnTx/>
                <a:uFillTx/>
                <a:latin typeface="Century Gothic"/>
                <a:ea typeface="+mn-ea"/>
                <a:cs typeface="+mn-cs"/>
              </a:rPr>
              <a:t>: early success is motivating</a:t>
            </a:r>
          </a:p>
          <a:p>
            <a:pPr marL="342900" marR="0" lvl="0" indent="-342900" algn="l" defTabSz="457200" rtl="0" eaLnBrk="1" fontAlgn="auto" latinLnBrk="0" hangingPunct="1">
              <a:lnSpc>
                <a:spcPct val="100000"/>
              </a:lnSpc>
              <a:spcBef>
                <a:spcPts val="1200"/>
              </a:spcBef>
              <a:spcAft>
                <a:spcPts val="0"/>
              </a:spcAft>
              <a:buClr>
                <a:sysClr val="window" lastClr="FFFFFF"/>
              </a:buClr>
              <a:buSzTx/>
              <a:buFont typeface="Wingdings 3" charset="2"/>
              <a:buChar char=""/>
              <a:tabLst/>
              <a:defRPr/>
            </a:pPr>
            <a:r>
              <a:rPr kumimoji="0" lang="en-US" sz="2100" b="1" i="0" u="none" strike="noStrike" kern="1200" cap="none" spc="0" normalizeH="0" baseline="0" noProof="0" dirty="0" smtClean="0">
                <a:ln>
                  <a:noFill/>
                </a:ln>
                <a:solidFill>
                  <a:sysClr val="window" lastClr="FFFFFF"/>
                </a:solidFill>
                <a:effectLst/>
                <a:uLnTx/>
                <a:uFillTx/>
                <a:latin typeface="Century Gothic"/>
                <a:ea typeface="+mn-ea"/>
                <a:cs typeface="+mn-cs"/>
              </a:rPr>
              <a:t> Avoid long-term projects </a:t>
            </a:r>
            <a:r>
              <a:rPr kumimoji="0" lang="en-US" sz="2100" b="0" i="0" u="none" strike="noStrike" kern="1200" cap="none" spc="0" normalizeH="0" baseline="0" noProof="0" dirty="0" smtClean="0">
                <a:ln>
                  <a:noFill/>
                </a:ln>
                <a:solidFill>
                  <a:sysClr val="window" lastClr="FFFFFF"/>
                </a:solidFill>
                <a:effectLst/>
                <a:uLnTx/>
                <a:uFillTx/>
                <a:latin typeface="Century Gothic"/>
                <a:ea typeface="+mn-ea"/>
                <a:cs typeface="+mn-cs"/>
              </a:rPr>
              <a:t>initially</a:t>
            </a:r>
          </a:p>
          <a:p>
            <a:pPr marL="742950" marR="0" lvl="1" indent="-285750" algn="l" defTabSz="457200" rtl="0" eaLnBrk="1" fontAlgn="auto" latinLnBrk="0" hangingPunct="1">
              <a:lnSpc>
                <a:spcPct val="100000"/>
              </a:lnSpc>
              <a:spcBef>
                <a:spcPts val="1200"/>
              </a:spcBef>
              <a:spcAft>
                <a:spcPts val="0"/>
              </a:spcAft>
              <a:buClr>
                <a:sysClr val="window" lastClr="FFFFFF"/>
              </a:buClr>
              <a:buSzTx/>
              <a:buFont typeface="Wingdings 3" charset="2"/>
              <a:buChar char=""/>
              <a:tabLst/>
              <a:defRPr/>
            </a:pPr>
            <a:r>
              <a:rPr kumimoji="0" lang="en-US" sz="2100" b="0" i="0" u="none" strike="noStrike" kern="1200" cap="none" spc="0" normalizeH="0" baseline="0" noProof="0" dirty="0" smtClean="0">
                <a:ln>
                  <a:noFill/>
                </a:ln>
                <a:solidFill>
                  <a:sysClr val="window" lastClr="FFFFFF"/>
                </a:solidFill>
                <a:effectLst/>
                <a:uLnTx/>
                <a:uFillTx/>
                <a:latin typeface="Century Gothic"/>
                <a:ea typeface="+mn-ea"/>
                <a:cs typeface="+mn-cs"/>
              </a:rPr>
              <a:t> Decreasing maternal mortality in a small facility: </a:t>
            </a:r>
          </a:p>
          <a:p>
            <a:pPr marL="742950" marR="0" lvl="1" indent="-285750" algn="l" defTabSz="457200" rtl="0" eaLnBrk="1" fontAlgn="auto" latinLnBrk="0" hangingPunct="1">
              <a:lnSpc>
                <a:spcPct val="100000"/>
              </a:lnSpc>
              <a:spcBef>
                <a:spcPts val="1200"/>
              </a:spcBef>
              <a:spcAft>
                <a:spcPts val="0"/>
              </a:spcAft>
              <a:buClr>
                <a:sysClr val="window" lastClr="FFFFFF"/>
              </a:buClr>
              <a:buSzTx/>
              <a:buFont typeface="Wingdings 3" charset="2"/>
              <a:buChar char=""/>
              <a:tabLst/>
              <a:defRPr/>
            </a:pPr>
            <a:r>
              <a:rPr kumimoji="0" lang="en-US" sz="2100" b="0" i="0" u="none" strike="noStrike" kern="1200" cap="none" spc="0" normalizeH="0" baseline="0" noProof="0" dirty="0" smtClean="0">
                <a:ln>
                  <a:noFill/>
                </a:ln>
                <a:solidFill>
                  <a:sysClr val="window" lastClr="FFFFFF"/>
                </a:solidFill>
                <a:effectLst/>
                <a:uLnTx/>
                <a:uFillTx/>
                <a:latin typeface="Century Gothic"/>
                <a:ea typeface="+mn-ea"/>
                <a:cs typeface="+mn-cs"/>
              </a:rPr>
              <a:t> Decreasing hemorrhagic disease in newborn (vitamin K related): since onset </a:t>
            </a:r>
            <a:br>
              <a:rPr kumimoji="0" lang="en-US" sz="2100" b="0" i="0" u="none" strike="noStrike" kern="1200" cap="none" spc="0" normalizeH="0" baseline="0" noProof="0" dirty="0" smtClean="0">
                <a:ln>
                  <a:noFill/>
                </a:ln>
                <a:solidFill>
                  <a:sysClr val="window" lastClr="FFFFFF"/>
                </a:solidFill>
                <a:effectLst/>
                <a:uLnTx/>
                <a:uFillTx/>
                <a:latin typeface="Century Gothic"/>
                <a:ea typeface="+mn-ea"/>
                <a:cs typeface="+mn-cs"/>
              </a:rPr>
            </a:br>
            <a:r>
              <a:rPr kumimoji="0" lang="en-US" sz="2100" b="0" i="0" u="none" strike="noStrike" kern="1200" cap="none" spc="0" normalizeH="0" baseline="0" noProof="0" dirty="0" smtClean="0">
                <a:ln>
                  <a:noFill/>
                </a:ln>
                <a:solidFill>
                  <a:sysClr val="window" lastClr="FFFFFF"/>
                </a:solidFill>
                <a:effectLst/>
                <a:uLnTx/>
                <a:uFillTx/>
                <a:latin typeface="Century Gothic"/>
                <a:ea typeface="+mn-ea"/>
                <a:cs typeface="+mn-cs"/>
              </a:rPr>
              <a:t> is late follow up after discharge is required to capture this</a:t>
            </a:r>
            <a:endParaRPr kumimoji="0" lang="en-US" sz="2100" b="0" i="0" u="none" strike="noStrike" kern="1200" cap="none" spc="0" normalizeH="0" baseline="0" noProof="0" dirty="0">
              <a:ln>
                <a:noFill/>
              </a:ln>
              <a:solidFill>
                <a:sysClr val="window" lastClr="FFFFFF"/>
              </a:solidFill>
              <a:effectLst/>
              <a:uLnTx/>
              <a:uFillTx/>
              <a:latin typeface="Century Gothic"/>
              <a:ea typeface="+mn-ea"/>
              <a:cs typeface="+mn-cs"/>
            </a:endParaRPr>
          </a:p>
        </p:txBody>
      </p:sp>
      <p:pic>
        <p:nvPicPr>
          <p:cNvPr id="11" name="Picture 10" descr="images (7).jpg"/>
          <p:cNvPicPr>
            <a:picLocks noChangeAspect="1"/>
          </p:cNvPicPr>
          <p:nvPr/>
        </p:nvPicPr>
        <p:blipFill>
          <a:blip r:embed="rId3" cstate="print"/>
          <a:stretch>
            <a:fillRect/>
          </a:stretch>
        </p:blipFill>
        <p:spPr>
          <a:xfrm>
            <a:off x="9910279" y="1922600"/>
            <a:ext cx="1835696" cy="1835696"/>
          </a:xfrm>
          <a:prstGeom prst="rect">
            <a:avLst/>
          </a:prstGeom>
        </p:spPr>
      </p:pic>
    </p:spTree>
    <p:extLst>
      <p:ext uri="{BB962C8B-B14F-4D97-AF65-F5344CB8AC3E}">
        <p14:creationId xmlns:p14="http://schemas.microsoft.com/office/powerpoint/2010/main" val="1255965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75955" y="580568"/>
            <a:ext cx="10807102" cy="71120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Process and outcome indicators?</a:t>
            </a:r>
            <a:endParaRPr kumimoji="0" lang="en-US" sz="3600" b="0"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8" name="Content Placeholder 2"/>
          <p:cNvSpPr txBox="1">
            <a:spLocks/>
          </p:cNvSpPr>
          <p:nvPr/>
        </p:nvSpPr>
        <p:spPr>
          <a:xfrm>
            <a:off x="671536" y="1593200"/>
            <a:ext cx="4742014" cy="4099677"/>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600" b="0" i="0" u="none" strike="noStrike" kern="1200" cap="none" spc="0" normalizeH="0" baseline="0" noProof="0" dirty="0" smtClean="0">
                <a:ln>
                  <a:noFill/>
                </a:ln>
                <a:solidFill>
                  <a:sysClr val="window" lastClr="FFFFFF"/>
                </a:solidFill>
                <a:effectLst/>
                <a:uLnTx/>
                <a:uFillTx/>
                <a:latin typeface="Century Gothic"/>
              </a:rPr>
              <a:t> If you don’t measure</a:t>
            </a:r>
            <a:br>
              <a:rPr kumimoji="0" lang="en-US" sz="2600" b="0" i="0" u="none" strike="noStrike" kern="1200" cap="none" spc="0" normalizeH="0" baseline="0" noProof="0" dirty="0" smtClean="0">
                <a:ln>
                  <a:noFill/>
                </a:ln>
                <a:solidFill>
                  <a:sysClr val="window" lastClr="FFFFFF"/>
                </a:solidFill>
                <a:effectLst/>
                <a:uLnTx/>
                <a:uFillTx/>
                <a:latin typeface="Century Gothic"/>
              </a:rPr>
            </a:br>
            <a:r>
              <a:rPr kumimoji="0" lang="en-US" sz="2600" b="0" i="0" u="none" strike="noStrike" kern="1200" cap="none" spc="0" normalizeH="0" baseline="0" noProof="0" dirty="0" smtClean="0">
                <a:ln>
                  <a:noFill/>
                </a:ln>
                <a:solidFill>
                  <a:sysClr val="window" lastClr="FFFFFF"/>
                </a:solidFill>
                <a:effectLst/>
                <a:uLnTx/>
                <a:uFillTx/>
                <a:latin typeface="Century Gothic"/>
              </a:rPr>
              <a:t> process</a:t>
            </a:r>
            <a:endParaRPr lang="en-US" sz="2600" dirty="0">
              <a:solidFill>
                <a:sysClr val="window" lastClr="FFFFFF"/>
              </a:solidFill>
              <a:latin typeface="Century Gothic"/>
            </a:endParaRP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endParaRPr kumimoji="0" lang="en-US" sz="2600" b="0" i="0" u="none" strike="noStrike" kern="1200" cap="none" spc="0" normalizeH="0" baseline="0" noProof="0" dirty="0" smtClean="0">
              <a:ln>
                <a:noFill/>
              </a:ln>
              <a:solidFill>
                <a:sysClr val="window" lastClr="FFFFFF"/>
              </a:solidFill>
              <a:effectLst/>
              <a:uLnTx/>
              <a:uFillTx/>
              <a:latin typeface="Century Gothic"/>
            </a:endParaRP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endParaRPr kumimoji="0" lang="en-US" sz="2600" b="0" i="0" u="none" strike="noStrike" kern="1200" cap="none" spc="0" normalizeH="0" baseline="0" noProof="0" dirty="0" smtClean="0">
              <a:ln>
                <a:noFill/>
              </a:ln>
              <a:solidFill>
                <a:sysClr val="window" lastClr="FFFFFF"/>
              </a:solidFill>
              <a:effectLst/>
              <a:uLnTx/>
              <a:uFillTx/>
              <a:latin typeface="Century Gothic"/>
            </a:endParaRPr>
          </a:p>
          <a:p>
            <a:pPr marL="0" lvl="1" indent="0">
              <a:buNone/>
            </a:pPr>
            <a:r>
              <a:rPr lang="en-US" sz="2600" i="1" dirty="0">
                <a:solidFill>
                  <a:sysClr val="window" lastClr="FFFFFF"/>
                </a:solidFill>
                <a:latin typeface="Century Gothic"/>
              </a:rPr>
              <a:t>How will you know whether the action you want done is really happening or not</a:t>
            </a:r>
          </a:p>
        </p:txBody>
      </p:sp>
      <p:sp>
        <p:nvSpPr>
          <p:cNvPr id="9" name="Content Placeholder 3"/>
          <p:cNvSpPr txBox="1">
            <a:spLocks/>
          </p:cNvSpPr>
          <p:nvPr/>
        </p:nvSpPr>
        <p:spPr>
          <a:xfrm>
            <a:off x="6639215" y="1534835"/>
            <a:ext cx="4525446" cy="3196822"/>
          </a:xfrm>
          <a:prstGeom prst="rect">
            <a:avLst/>
          </a:prstGeom>
          <a:ln>
            <a:no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400" b="0" i="0" u="none" strike="noStrike" kern="1200" cap="none" spc="0" normalizeH="0" baseline="0" noProof="0" dirty="0" smtClean="0">
                <a:ln>
                  <a:noFill/>
                </a:ln>
                <a:solidFill>
                  <a:sysClr val="window" lastClr="FFFFFF"/>
                </a:solidFill>
                <a:effectLst/>
                <a:uLnTx/>
                <a:uFillTx/>
                <a:latin typeface="Century Gothic"/>
              </a:rPr>
              <a:t> If you don’t measure </a:t>
            </a:r>
            <a:br>
              <a:rPr kumimoji="0" lang="en-US" sz="2400" b="0" i="0" u="none" strike="noStrike" kern="1200" cap="none" spc="0" normalizeH="0" baseline="0" noProof="0" dirty="0" smtClean="0">
                <a:ln>
                  <a:noFill/>
                </a:ln>
                <a:solidFill>
                  <a:sysClr val="window" lastClr="FFFFFF"/>
                </a:solidFill>
                <a:effectLst/>
                <a:uLnTx/>
                <a:uFillTx/>
                <a:latin typeface="Century Gothic"/>
              </a:rPr>
            </a:br>
            <a:r>
              <a:rPr kumimoji="0" lang="en-US" sz="2400" b="0" i="0" u="none" strike="noStrike" kern="1200" cap="none" spc="0" normalizeH="0" baseline="0" noProof="0" dirty="0" smtClean="0">
                <a:ln>
                  <a:noFill/>
                </a:ln>
                <a:solidFill>
                  <a:sysClr val="window" lastClr="FFFFFF"/>
                </a:solidFill>
                <a:effectLst/>
                <a:uLnTx/>
                <a:uFillTx/>
                <a:latin typeface="Century Gothic"/>
              </a:rPr>
              <a:t> outcome</a:t>
            </a:r>
            <a:r>
              <a:rPr lang="en-US" sz="2400" dirty="0" smtClean="0">
                <a:solidFill>
                  <a:sysClr val="window" lastClr="FFFFFF"/>
                </a:solidFill>
                <a:latin typeface="Century Gothic"/>
              </a:rPr>
              <a:t/>
            </a:r>
            <a:br>
              <a:rPr lang="en-US" sz="2400" dirty="0" smtClean="0">
                <a:solidFill>
                  <a:sysClr val="window" lastClr="FFFFFF"/>
                </a:solidFill>
                <a:latin typeface="Century Gothic"/>
              </a:rPr>
            </a:br>
            <a:endParaRPr kumimoji="0" lang="en-US" sz="2400" b="0" i="1" u="none" strike="noStrike" kern="1200" cap="none" spc="0" normalizeH="0" baseline="0" noProof="0" dirty="0" smtClean="0">
              <a:ln>
                <a:noFill/>
              </a:ln>
              <a:solidFill>
                <a:sysClr val="window" lastClr="FFFFFF"/>
              </a:solidFill>
              <a:effectLst/>
              <a:uLnTx/>
              <a:uFillTx/>
              <a:latin typeface="Century Gothic"/>
            </a:endParaRPr>
          </a:p>
          <a:p>
            <a:pPr marL="0" indent="0">
              <a:buNone/>
            </a:pPr>
            <a:r>
              <a:rPr lang="en-US" sz="2400" i="1" dirty="0" smtClean="0">
                <a:solidFill>
                  <a:sysClr val="window" lastClr="FFFFFF"/>
                </a:solidFill>
                <a:latin typeface="Century Gothic"/>
              </a:rPr>
              <a:t>How will you know whether you are making progress towards your aim or not?</a:t>
            </a:r>
          </a:p>
          <a:p>
            <a:pPr marL="0" indent="0">
              <a:buNone/>
            </a:pPr>
            <a:endParaRPr lang="en-US" sz="2400" i="1" dirty="0" smtClean="0">
              <a:solidFill>
                <a:sysClr val="window" lastClr="FFFFFF"/>
              </a:solidFill>
              <a:latin typeface="Century Gothic"/>
            </a:endParaRPr>
          </a:p>
          <a:p>
            <a:pPr marL="0" indent="0">
              <a:buNone/>
            </a:pPr>
            <a:r>
              <a:rPr lang="en-US" sz="2400" i="1" dirty="0" smtClean="0">
                <a:solidFill>
                  <a:sysClr val="window" lastClr="FFFFFF"/>
                </a:solidFill>
                <a:latin typeface="Century Gothic"/>
              </a:rPr>
              <a:t>How </a:t>
            </a:r>
            <a:r>
              <a:rPr lang="en-US" sz="2400" i="1" dirty="0">
                <a:solidFill>
                  <a:sysClr val="window" lastClr="FFFFFF"/>
                </a:solidFill>
                <a:latin typeface="Century Gothic"/>
              </a:rPr>
              <a:t>will you know whether the action is really leading to the desired outcome or not</a:t>
            </a:r>
          </a:p>
        </p:txBody>
      </p:sp>
    </p:spTree>
    <p:extLst>
      <p:ext uri="{BB962C8B-B14F-4D97-AF65-F5344CB8AC3E}">
        <p14:creationId xmlns:p14="http://schemas.microsoft.com/office/powerpoint/2010/main" val="26816523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75955" y="586010"/>
            <a:ext cx="11292195" cy="521775"/>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t>Qualities</a:t>
            </a:r>
            <a:r>
              <a:rPr kumimoji="0" lang="en-US" sz="3600" b="1" i="0" u="none" strike="noStrike" kern="1200" cap="none" spc="0" normalizeH="0" noProof="0" dirty="0" smtClean="0">
                <a:ln>
                  <a:noFill/>
                </a:ln>
                <a:solidFill>
                  <a:sysClr val="window" lastClr="FFFFFF"/>
                </a:solidFill>
                <a:effectLst/>
                <a:uLnTx/>
                <a:uFillTx/>
                <a:latin typeface="Century Gothic"/>
                <a:ea typeface="+mj-ea"/>
                <a:cs typeface="+mj-cs"/>
              </a:rPr>
              <a:t> of a good indicator</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75955" y="1624519"/>
            <a:ext cx="11026750" cy="378813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indent="-457200">
              <a:buClr>
                <a:sysClr val="window" lastClr="FFFFFF"/>
              </a:buClr>
              <a:defRPr/>
            </a:pPr>
            <a:r>
              <a:rPr lang="en-US" sz="3200" dirty="0" smtClean="0">
                <a:solidFill>
                  <a:sysClr val="window" lastClr="FFFFFF"/>
                </a:solidFill>
                <a:latin typeface="Century Gothic"/>
              </a:rPr>
              <a:t>Clear </a:t>
            </a:r>
            <a:r>
              <a:rPr lang="en-US" sz="3200" dirty="0">
                <a:solidFill>
                  <a:sysClr val="window" lastClr="FFFFFF"/>
                </a:solidFill>
                <a:latin typeface="Century Gothic"/>
              </a:rPr>
              <a:t>and unambiguous (teams will not confuse what is </a:t>
            </a:r>
            <a:r>
              <a:rPr lang="en-US" sz="3200" dirty="0" smtClean="0">
                <a:solidFill>
                  <a:sysClr val="window" lastClr="FFFFFF"/>
                </a:solidFill>
                <a:latin typeface="Century Gothic"/>
              </a:rPr>
              <a:t>meant </a:t>
            </a:r>
            <a:r>
              <a:rPr lang="en-US" sz="3200" dirty="0">
                <a:solidFill>
                  <a:sysClr val="window" lastClr="FFFFFF"/>
                </a:solidFill>
                <a:latin typeface="Century Gothic"/>
              </a:rPr>
              <a:t>by a particular indicator)</a:t>
            </a:r>
          </a:p>
          <a:p>
            <a:pPr marL="457200" indent="-457200">
              <a:buClr>
                <a:sysClr val="window" lastClr="FFFFFF"/>
              </a:buClr>
              <a:defRPr/>
            </a:pPr>
            <a:r>
              <a:rPr lang="en-US" sz="3200" dirty="0" smtClean="0">
                <a:solidFill>
                  <a:sysClr val="window" lastClr="FFFFFF"/>
                </a:solidFill>
                <a:latin typeface="Century Gothic"/>
              </a:rPr>
              <a:t>Should </a:t>
            </a:r>
            <a:r>
              <a:rPr lang="en-US" sz="3200" dirty="0">
                <a:solidFill>
                  <a:sysClr val="window" lastClr="FFFFFF"/>
                </a:solidFill>
                <a:latin typeface="Century Gothic"/>
              </a:rPr>
              <a:t>be linked to aims</a:t>
            </a:r>
          </a:p>
          <a:p>
            <a:pPr marL="457200" indent="-457200">
              <a:buClr>
                <a:sysClr val="window" lastClr="FFFFFF"/>
              </a:buClr>
              <a:defRPr/>
            </a:pPr>
            <a:r>
              <a:rPr lang="en-US" sz="3200" dirty="0" smtClean="0">
                <a:solidFill>
                  <a:sysClr val="window" lastClr="FFFFFF"/>
                </a:solidFill>
                <a:latin typeface="Century Gothic"/>
              </a:rPr>
              <a:t>Should </a:t>
            </a:r>
            <a:r>
              <a:rPr lang="en-US" sz="3200" dirty="0">
                <a:solidFill>
                  <a:sysClr val="window" lastClr="FFFFFF"/>
                </a:solidFill>
                <a:latin typeface="Century Gothic"/>
              </a:rPr>
              <a:t>be used to test change and guide improvement</a:t>
            </a:r>
          </a:p>
          <a:p>
            <a:pPr marL="457200" indent="-457200">
              <a:buClr>
                <a:sysClr val="window" lastClr="FFFFFF"/>
              </a:buClr>
              <a:defRPr/>
            </a:pPr>
            <a:r>
              <a:rPr lang="en-US" sz="3200" dirty="0" smtClean="0">
                <a:solidFill>
                  <a:sysClr val="window" lastClr="FFFFFF"/>
                </a:solidFill>
                <a:latin typeface="Century Gothic"/>
              </a:rPr>
              <a:t>Should </a:t>
            </a:r>
            <a:r>
              <a:rPr lang="en-US" sz="3200" dirty="0">
                <a:solidFill>
                  <a:sysClr val="window" lastClr="FFFFFF"/>
                </a:solidFill>
                <a:latin typeface="Century Gothic"/>
              </a:rPr>
              <a:t>be integrated into team’s daily </a:t>
            </a:r>
            <a:r>
              <a:rPr lang="en-US" sz="3200" dirty="0" smtClean="0">
                <a:solidFill>
                  <a:sysClr val="window" lastClr="FFFFFF"/>
                </a:solidFill>
                <a:latin typeface="Century Gothic"/>
              </a:rPr>
              <a:t>routine</a:t>
            </a:r>
            <a:endParaRPr lang="en-US" sz="3200" dirty="0">
              <a:solidFill>
                <a:sysClr val="window" lastClr="FFFFFF"/>
              </a:solidFill>
              <a:latin typeface="Century Gothic"/>
            </a:endParaRPr>
          </a:p>
        </p:txBody>
      </p:sp>
    </p:spTree>
    <p:extLst>
      <p:ext uri="{BB962C8B-B14F-4D97-AF65-F5344CB8AC3E}">
        <p14:creationId xmlns:p14="http://schemas.microsoft.com/office/powerpoint/2010/main" val="25173870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575956" y="1470553"/>
            <a:ext cx="11090018" cy="4185188"/>
          </a:xfrm>
          <a:prstGeom prst="rect">
            <a:avLst/>
          </a:prstGeom>
          <a:solidFill>
            <a:sysClr val="window" lastClr="FFFFFF"/>
          </a:solidFill>
          <a:ln w="15875" cap="rnd"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a typeface="+mn-ea"/>
              <a:cs typeface="+mn-cs"/>
            </a:endParaRPr>
          </a:p>
        </p:txBody>
      </p:sp>
      <p:sp>
        <p:nvSpPr>
          <p:cNvPr id="12" name="Title 1"/>
          <p:cNvSpPr txBox="1">
            <a:spLocks/>
          </p:cNvSpPr>
          <p:nvPr/>
        </p:nvSpPr>
        <p:spPr>
          <a:xfrm>
            <a:off x="575955" y="556982"/>
            <a:ext cx="8911687" cy="58890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Developing indicators</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14" name="TextBox 13"/>
          <p:cNvSpPr txBox="1"/>
          <p:nvPr/>
        </p:nvSpPr>
        <p:spPr>
          <a:xfrm>
            <a:off x="8328794" y="4204964"/>
            <a:ext cx="2020839" cy="1015663"/>
          </a:xfrm>
          <a:prstGeom prst="rect">
            <a:avLst/>
          </a:prstGeom>
          <a:noFill/>
        </p:spPr>
        <p:txBody>
          <a:bodyPr wrap="square" rtlCol="0">
            <a:spAutoFit/>
          </a:bodyPr>
          <a:lstStyle/>
          <a:p>
            <a:pPr defTabSz="457200"/>
            <a:r>
              <a:rPr lang="en-US" sz="2000" dirty="0" smtClean="0">
                <a:solidFill>
                  <a:prstClr val="white"/>
                </a:solidFill>
                <a:latin typeface="Century Gothic"/>
              </a:rPr>
              <a:t>% women with post- partum hemorrhage</a:t>
            </a:r>
            <a:r>
              <a:rPr lang="en-US" sz="2000" b="1" dirty="0" smtClean="0">
                <a:solidFill>
                  <a:prstClr val="white"/>
                </a:solidFill>
                <a:latin typeface="Century Gothic"/>
              </a:rPr>
              <a:t>  </a:t>
            </a:r>
            <a:endParaRPr lang="en-US" sz="2000" b="1" dirty="0">
              <a:solidFill>
                <a:prstClr val="white"/>
              </a:solidFill>
              <a:latin typeface="Century Gothic"/>
            </a:endParaRPr>
          </a:p>
        </p:txBody>
      </p:sp>
      <p:sp>
        <p:nvSpPr>
          <p:cNvPr id="15" name="TextBox 14"/>
          <p:cNvSpPr txBox="1"/>
          <p:nvPr/>
        </p:nvSpPr>
        <p:spPr>
          <a:xfrm>
            <a:off x="575955" y="1514093"/>
            <a:ext cx="2919413" cy="461665"/>
          </a:xfrm>
          <a:prstGeom prst="rect">
            <a:avLst/>
          </a:prstGeom>
          <a:noFill/>
          <a:ln>
            <a:noFill/>
          </a:ln>
        </p:spPr>
        <p:txBody>
          <a:bodyPr wrap="square" rtlCol="0">
            <a:spAutoFit/>
          </a:bodyPr>
          <a:lstStyle/>
          <a:p>
            <a:pPr algn="ctr" defTabSz="457200"/>
            <a:r>
              <a:rPr lang="en-US" sz="2400" b="1" dirty="0" smtClean="0">
                <a:solidFill>
                  <a:prstClr val="black"/>
                </a:solidFill>
                <a:latin typeface="Century Gothic"/>
              </a:rPr>
              <a:t>Patients in hospital</a:t>
            </a:r>
            <a:endParaRPr lang="en-US" sz="2400" b="1" dirty="0">
              <a:solidFill>
                <a:prstClr val="black"/>
              </a:solidFill>
              <a:latin typeface="Century Gothic"/>
            </a:endParaRPr>
          </a:p>
        </p:txBody>
      </p:sp>
      <p:sp>
        <p:nvSpPr>
          <p:cNvPr id="16" name="TextBox 15"/>
          <p:cNvSpPr txBox="1"/>
          <p:nvPr/>
        </p:nvSpPr>
        <p:spPr>
          <a:xfrm>
            <a:off x="4520108" y="1514095"/>
            <a:ext cx="3090924" cy="461664"/>
          </a:xfrm>
          <a:prstGeom prst="rect">
            <a:avLst/>
          </a:prstGeom>
          <a:noFill/>
          <a:ln>
            <a:noFill/>
          </a:ln>
        </p:spPr>
        <p:txBody>
          <a:bodyPr wrap="square" rtlCol="0">
            <a:spAutoFit/>
          </a:bodyPr>
          <a:lstStyle/>
          <a:p>
            <a:pPr algn="ctr" defTabSz="457200"/>
            <a:r>
              <a:rPr lang="en-US" sz="2400" b="1" dirty="0">
                <a:solidFill>
                  <a:prstClr val="black"/>
                </a:solidFill>
                <a:latin typeface="Century Gothic"/>
              </a:rPr>
              <a:t>Patient </a:t>
            </a:r>
            <a:r>
              <a:rPr lang="en-US" sz="2400" b="1" dirty="0" smtClean="0">
                <a:solidFill>
                  <a:prstClr val="black"/>
                </a:solidFill>
                <a:latin typeface="Century Gothic"/>
              </a:rPr>
              <a:t>gets treated</a:t>
            </a:r>
            <a:endParaRPr lang="en-US" sz="2400" b="1" dirty="0">
              <a:solidFill>
                <a:prstClr val="black"/>
              </a:solidFill>
              <a:latin typeface="Century Gothic"/>
            </a:endParaRPr>
          </a:p>
        </p:txBody>
      </p:sp>
      <p:sp>
        <p:nvSpPr>
          <p:cNvPr id="17" name="TextBox 16"/>
          <p:cNvSpPr txBox="1"/>
          <p:nvPr/>
        </p:nvSpPr>
        <p:spPr>
          <a:xfrm>
            <a:off x="8427497" y="1514093"/>
            <a:ext cx="2526433" cy="461665"/>
          </a:xfrm>
          <a:prstGeom prst="rect">
            <a:avLst/>
          </a:prstGeom>
          <a:noFill/>
          <a:ln>
            <a:noFill/>
          </a:ln>
        </p:spPr>
        <p:txBody>
          <a:bodyPr wrap="square" rtlCol="0">
            <a:spAutoFit/>
          </a:bodyPr>
          <a:lstStyle/>
          <a:p>
            <a:pPr algn="ctr" defTabSz="457200"/>
            <a:r>
              <a:rPr lang="en-US" sz="2400" b="1" dirty="0">
                <a:solidFill>
                  <a:prstClr val="black"/>
                </a:solidFill>
                <a:latin typeface="Century Gothic"/>
              </a:rPr>
              <a:t>Result</a:t>
            </a:r>
          </a:p>
        </p:txBody>
      </p:sp>
      <p:graphicFrame>
        <p:nvGraphicFramePr>
          <p:cNvPr id="9" name="Diagram 8"/>
          <p:cNvGraphicFramePr/>
          <p:nvPr>
            <p:extLst>
              <p:ext uri="{D42A27DB-BD31-4B8C-83A1-F6EECF244321}">
                <p14:modId xmlns:p14="http://schemas.microsoft.com/office/powerpoint/2010/main" val="973876256"/>
              </p:ext>
            </p:extLst>
          </p:nvPr>
        </p:nvGraphicFramePr>
        <p:xfrm>
          <a:off x="575955" y="2367949"/>
          <a:ext cx="11090019" cy="30889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56082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547910"/>
            <a:ext cx="10787753" cy="50726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t>Example of good indicator </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4" y="1501580"/>
            <a:ext cx="10787753" cy="37776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Indicator: The rate of PPH in women in the hospital</a:t>
            </a:r>
          </a:p>
          <a:p>
            <a:pPr marL="742950" marR="0" lvl="1" indent="-28575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 Numerator: </a:t>
            </a: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Number of cases of PPH</a:t>
            </a:r>
          </a:p>
          <a:p>
            <a:pPr marL="742950" marR="0" lvl="1" indent="-28575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 Denominator: </a:t>
            </a: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Number of women giving birth </a:t>
            </a:r>
          </a:p>
          <a:p>
            <a:pPr marL="742950" marR="0" lvl="1" indent="-28575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 Source: </a:t>
            </a:r>
            <a:r>
              <a:rPr kumimoji="0" lang="en-US" sz="2700" b="0" i="0" u="none" strike="noStrike" kern="1200" cap="none" spc="0" normalizeH="0" baseline="0" noProof="0" dirty="0" err="1" smtClean="0">
                <a:ln>
                  <a:noFill/>
                </a:ln>
                <a:solidFill>
                  <a:sysClr val="window" lastClr="FFFFFF"/>
                </a:solidFill>
                <a:effectLst/>
                <a:uLnTx/>
                <a:uFillTx/>
                <a:latin typeface="Century Gothic"/>
                <a:ea typeface="+mn-ea"/>
                <a:cs typeface="+mn-cs"/>
              </a:rPr>
              <a:t>Labour</a:t>
            </a: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room register in the health facility</a:t>
            </a:r>
          </a:p>
          <a:p>
            <a:pPr marL="742950" marR="0" lvl="1" indent="-28575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 Person responsible: </a:t>
            </a: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Delivery room nurse</a:t>
            </a:r>
          </a:p>
          <a:p>
            <a:pPr marL="742950" marR="0" lvl="1" indent="-28575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 Frequency: </a:t>
            </a:r>
            <a:r>
              <a:rPr kumimoji="0" lang="en-US" sz="2700" b="0" i="0" u="none" strike="noStrike" kern="1200" cap="none" spc="0" normalizeH="0" baseline="0" noProof="0" dirty="0" err="1" smtClean="0">
                <a:ln>
                  <a:noFill/>
                </a:ln>
                <a:solidFill>
                  <a:sysClr val="window" lastClr="FFFFFF"/>
                </a:solidFill>
                <a:effectLst/>
                <a:uLnTx/>
                <a:uFillTx/>
                <a:latin typeface="Century Gothic"/>
                <a:ea typeface="+mn-ea"/>
                <a:cs typeface="+mn-cs"/>
              </a:rPr>
              <a:t>Labour</a:t>
            </a: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room register will be reviewed monthly </a:t>
            </a:r>
            <a:endParaRPr kumimoji="0" lang="en-US" sz="2700" b="0" i="0" u="none" strike="noStrike" kern="1200" cap="none" spc="0" normalizeH="0" baseline="0" noProof="0" dirty="0">
              <a:ln>
                <a:noFill/>
              </a:ln>
              <a:solidFill>
                <a:sysClr val="window" lastClr="FFFFFF"/>
              </a:solidFill>
              <a:effectLst/>
              <a:uLnTx/>
              <a:uFillTx/>
              <a:latin typeface="Century Gothic"/>
              <a:ea typeface="+mn-ea"/>
              <a:cs typeface="+mn-cs"/>
            </a:endParaRPr>
          </a:p>
        </p:txBody>
      </p:sp>
    </p:spTree>
    <p:extLst>
      <p:ext uri="{BB962C8B-B14F-4D97-AF65-F5344CB8AC3E}">
        <p14:creationId xmlns:p14="http://schemas.microsoft.com/office/powerpoint/2010/main" val="3880758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07923" y="1508653"/>
            <a:ext cx="10970981" cy="4185188"/>
          </a:xfrm>
          <a:prstGeom prst="rect">
            <a:avLst/>
          </a:prstGeom>
          <a:solidFill>
            <a:sysClr val="window" lastClr="FFFFFF"/>
          </a:solidFill>
          <a:ln w="15875" cap="rnd"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a typeface="+mn-ea"/>
              <a:cs typeface="+mn-cs"/>
            </a:endParaRPr>
          </a:p>
        </p:txBody>
      </p:sp>
      <p:sp>
        <p:nvSpPr>
          <p:cNvPr id="11" name="Title 1"/>
          <p:cNvSpPr txBox="1">
            <a:spLocks/>
          </p:cNvSpPr>
          <p:nvPr/>
        </p:nvSpPr>
        <p:spPr>
          <a:xfrm>
            <a:off x="575955" y="563081"/>
            <a:ext cx="10307848" cy="72424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Developing indicators</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13" name="TextBox 12"/>
          <p:cNvSpPr txBox="1"/>
          <p:nvPr/>
        </p:nvSpPr>
        <p:spPr>
          <a:xfrm>
            <a:off x="889479" y="1610269"/>
            <a:ext cx="2000648" cy="461665"/>
          </a:xfrm>
          <a:prstGeom prst="rect">
            <a:avLst/>
          </a:prstGeom>
          <a:noFill/>
          <a:ln>
            <a:noFill/>
          </a:ln>
        </p:spPr>
        <p:txBody>
          <a:bodyPr wrap="square" rtlCol="0">
            <a:spAutoFit/>
          </a:bodyPr>
          <a:lstStyle/>
          <a:p>
            <a:pPr defTabSz="457200"/>
            <a:r>
              <a:rPr lang="en-US" sz="2400" b="1" dirty="0">
                <a:solidFill>
                  <a:prstClr val="black"/>
                </a:solidFill>
                <a:latin typeface="Century Gothic"/>
              </a:rPr>
              <a:t>Babies born                                                                </a:t>
            </a:r>
          </a:p>
        </p:txBody>
      </p:sp>
      <p:sp>
        <p:nvSpPr>
          <p:cNvPr id="14" name="TextBox 13"/>
          <p:cNvSpPr txBox="1"/>
          <p:nvPr/>
        </p:nvSpPr>
        <p:spPr>
          <a:xfrm>
            <a:off x="4500450" y="1566121"/>
            <a:ext cx="3177473" cy="461665"/>
          </a:xfrm>
          <a:prstGeom prst="rect">
            <a:avLst/>
          </a:prstGeom>
          <a:noFill/>
          <a:ln>
            <a:noFill/>
          </a:ln>
        </p:spPr>
        <p:txBody>
          <a:bodyPr wrap="none" rtlCol="0">
            <a:spAutoFit/>
          </a:bodyPr>
          <a:lstStyle/>
          <a:p>
            <a:pPr defTabSz="457200"/>
            <a:r>
              <a:rPr lang="en-US" sz="2400" b="1" dirty="0" smtClean="0">
                <a:solidFill>
                  <a:prstClr val="black"/>
                </a:solidFill>
                <a:latin typeface="Century Gothic"/>
              </a:rPr>
              <a:t>Babies receive care</a:t>
            </a:r>
            <a:endParaRPr lang="en-US" sz="2400" b="1" dirty="0">
              <a:solidFill>
                <a:prstClr val="black"/>
              </a:solidFill>
              <a:latin typeface="Century Gothic"/>
            </a:endParaRPr>
          </a:p>
        </p:txBody>
      </p:sp>
      <p:sp>
        <p:nvSpPr>
          <p:cNvPr id="15" name="TextBox 14"/>
          <p:cNvSpPr txBox="1"/>
          <p:nvPr/>
        </p:nvSpPr>
        <p:spPr>
          <a:xfrm>
            <a:off x="9288247" y="1566121"/>
            <a:ext cx="1045479" cy="461665"/>
          </a:xfrm>
          <a:prstGeom prst="rect">
            <a:avLst/>
          </a:prstGeom>
          <a:noFill/>
          <a:ln>
            <a:noFill/>
          </a:ln>
        </p:spPr>
        <p:txBody>
          <a:bodyPr wrap="none" rtlCol="0">
            <a:spAutoFit/>
          </a:bodyPr>
          <a:lstStyle/>
          <a:p>
            <a:pPr defTabSz="457200"/>
            <a:r>
              <a:rPr lang="en-US" sz="2400" b="1" dirty="0">
                <a:solidFill>
                  <a:prstClr val="black"/>
                </a:solidFill>
                <a:latin typeface="Century Gothic"/>
              </a:rPr>
              <a:t>Result</a:t>
            </a:r>
          </a:p>
        </p:txBody>
      </p:sp>
      <p:graphicFrame>
        <p:nvGraphicFramePr>
          <p:cNvPr id="8" name="Diagram 7"/>
          <p:cNvGraphicFramePr/>
          <p:nvPr>
            <p:extLst>
              <p:ext uri="{D42A27DB-BD31-4B8C-83A1-F6EECF244321}">
                <p14:modId xmlns:p14="http://schemas.microsoft.com/office/powerpoint/2010/main" val="1091451191"/>
              </p:ext>
            </p:extLst>
          </p:nvPr>
        </p:nvGraphicFramePr>
        <p:xfrm>
          <a:off x="707923" y="2186607"/>
          <a:ext cx="10970981" cy="35072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9558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ysClr val="window" lastClr="FFFFFF"/>
                </a:solidFill>
                <a:latin typeface="Century Gothic"/>
              </a:rPr>
              <a:t>Example of good </a:t>
            </a:r>
            <a:r>
              <a:rPr lang="en-US" sz="3600" b="1" dirty="0" smtClean="0">
                <a:solidFill>
                  <a:sysClr val="window" lastClr="FFFFFF"/>
                </a:solidFill>
                <a:latin typeface="Century Gothic"/>
              </a:rPr>
              <a:t>indicator</a:t>
            </a:r>
            <a:endParaRPr lang="en-US" sz="3600" b="1" dirty="0">
              <a:solidFill>
                <a:sysClr val="window" lastClr="FFFFFF"/>
              </a:solidFill>
              <a:latin typeface="Century Gothic"/>
            </a:endParaRPr>
          </a:p>
        </p:txBody>
      </p:sp>
      <p:sp>
        <p:nvSpPr>
          <p:cNvPr id="3" name="Content Placeholder 2"/>
          <p:cNvSpPr>
            <a:spLocks noGrp="1"/>
          </p:cNvSpPr>
          <p:nvPr>
            <p:ph idx="1"/>
          </p:nvPr>
        </p:nvSpPr>
        <p:spPr>
          <a:xfrm>
            <a:off x="838199" y="1428136"/>
            <a:ext cx="10945761" cy="4572000"/>
          </a:xfrm>
        </p:spPr>
        <p:txBody>
          <a:bodyPr>
            <a:normAutofit/>
          </a:bodyPr>
          <a:lstStyle/>
          <a:p>
            <a:pPr marL="0" indent="0" defTabSz="457200">
              <a:lnSpc>
                <a:spcPct val="110000"/>
              </a:lnSpc>
              <a:buNone/>
              <a:defRPr/>
            </a:pPr>
            <a:r>
              <a:rPr lang="en-US" sz="2900" dirty="0">
                <a:solidFill>
                  <a:sysClr val="window" lastClr="FFFFFF"/>
                </a:solidFill>
                <a:latin typeface="Century Gothic"/>
              </a:rPr>
              <a:t>Indicator: Percentage of babies being dried immediately after birth </a:t>
            </a:r>
          </a:p>
          <a:p>
            <a:pPr marL="742950" lvl="1" indent="-285750" defTabSz="457200">
              <a:lnSpc>
                <a:spcPct val="110000"/>
              </a:lnSpc>
              <a:spcBef>
                <a:spcPts val="1000"/>
              </a:spcBef>
              <a:buClr>
                <a:sysClr val="window" lastClr="FFFFFF"/>
              </a:buClr>
              <a:buFont typeface="Wingdings 3" charset="2"/>
              <a:buChar char=""/>
              <a:defRPr/>
            </a:pPr>
            <a:r>
              <a:rPr lang="en-US" sz="2700" dirty="0">
                <a:solidFill>
                  <a:sysClr val="window" lastClr="FFFFFF"/>
                </a:solidFill>
                <a:latin typeface="Century Gothic"/>
              </a:rPr>
              <a:t>Numerator: # of </a:t>
            </a:r>
            <a:r>
              <a:rPr lang="en-US" sz="2700" dirty="0" smtClean="0">
                <a:solidFill>
                  <a:sysClr val="window" lastClr="FFFFFF"/>
                </a:solidFill>
                <a:latin typeface="Century Gothic"/>
              </a:rPr>
              <a:t>babies dried </a:t>
            </a:r>
            <a:r>
              <a:rPr lang="en-US" sz="2700" dirty="0">
                <a:solidFill>
                  <a:sysClr val="window" lastClr="FFFFFF"/>
                </a:solidFill>
                <a:latin typeface="Century Gothic"/>
              </a:rPr>
              <a:t>immediately after birth</a:t>
            </a:r>
          </a:p>
          <a:p>
            <a:pPr marL="742950" lvl="1" indent="-285750" defTabSz="457200">
              <a:lnSpc>
                <a:spcPct val="110000"/>
              </a:lnSpc>
              <a:spcBef>
                <a:spcPts val="1000"/>
              </a:spcBef>
              <a:buClr>
                <a:sysClr val="window" lastClr="FFFFFF"/>
              </a:buClr>
              <a:buFont typeface="Wingdings 3" charset="2"/>
              <a:buChar char=""/>
              <a:defRPr/>
            </a:pPr>
            <a:r>
              <a:rPr lang="en-US" sz="2700" dirty="0">
                <a:solidFill>
                  <a:sysClr val="window" lastClr="FFFFFF"/>
                </a:solidFill>
                <a:latin typeface="Century Gothic"/>
              </a:rPr>
              <a:t>Denominator: # of normal vaginal live births</a:t>
            </a:r>
          </a:p>
          <a:p>
            <a:pPr marL="742950" lvl="1" indent="-285750" defTabSz="457200">
              <a:lnSpc>
                <a:spcPct val="110000"/>
              </a:lnSpc>
              <a:spcBef>
                <a:spcPts val="1000"/>
              </a:spcBef>
              <a:buClr>
                <a:sysClr val="window" lastClr="FFFFFF"/>
              </a:buClr>
              <a:buFont typeface="Wingdings 3" charset="2"/>
              <a:buChar char=""/>
              <a:defRPr/>
            </a:pPr>
            <a:r>
              <a:rPr lang="en-US" sz="2700" dirty="0">
                <a:solidFill>
                  <a:sysClr val="window" lastClr="FFFFFF"/>
                </a:solidFill>
                <a:latin typeface="Century Gothic"/>
              </a:rPr>
              <a:t>Source: </a:t>
            </a:r>
            <a:r>
              <a:rPr lang="en-US" sz="2700" dirty="0" err="1">
                <a:solidFill>
                  <a:sysClr val="window" lastClr="FFFFFF"/>
                </a:solidFill>
                <a:latin typeface="Century Gothic"/>
              </a:rPr>
              <a:t>Labour</a:t>
            </a:r>
            <a:r>
              <a:rPr lang="en-US" sz="2700" dirty="0">
                <a:solidFill>
                  <a:sysClr val="window" lastClr="FFFFFF"/>
                </a:solidFill>
                <a:latin typeface="Century Gothic"/>
              </a:rPr>
              <a:t> Room Register</a:t>
            </a:r>
          </a:p>
          <a:p>
            <a:pPr marL="742950" lvl="1" indent="-285750" defTabSz="457200">
              <a:lnSpc>
                <a:spcPct val="110000"/>
              </a:lnSpc>
              <a:spcBef>
                <a:spcPts val="1000"/>
              </a:spcBef>
              <a:buClr>
                <a:sysClr val="window" lastClr="FFFFFF"/>
              </a:buClr>
              <a:buFont typeface="Wingdings 3" charset="2"/>
              <a:buChar char=""/>
              <a:defRPr/>
            </a:pPr>
            <a:r>
              <a:rPr lang="en-US" sz="2700" dirty="0">
                <a:solidFill>
                  <a:sysClr val="window" lastClr="FFFFFF"/>
                </a:solidFill>
                <a:latin typeface="Century Gothic"/>
              </a:rPr>
              <a:t>Person responsible: Delivery room nurse</a:t>
            </a:r>
          </a:p>
          <a:p>
            <a:pPr marL="742950" lvl="1" indent="-285750" defTabSz="457200">
              <a:lnSpc>
                <a:spcPct val="110000"/>
              </a:lnSpc>
              <a:spcBef>
                <a:spcPts val="1000"/>
              </a:spcBef>
              <a:buClr>
                <a:sysClr val="window" lastClr="FFFFFF"/>
              </a:buClr>
              <a:buFont typeface="Wingdings 3" charset="2"/>
              <a:buChar char=""/>
              <a:defRPr/>
            </a:pPr>
            <a:r>
              <a:rPr lang="en-US" sz="2700" dirty="0">
                <a:solidFill>
                  <a:sysClr val="window" lastClr="FFFFFF"/>
                </a:solidFill>
                <a:latin typeface="Century Gothic"/>
              </a:rPr>
              <a:t>Frequency: Review at the end of </a:t>
            </a:r>
            <a:r>
              <a:rPr lang="en-US" sz="2900" dirty="0">
                <a:solidFill>
                  <a:sysClr val="window" lastClr="FFFFFF"/>
                </a:solidFill>
                <a:latin typeface="Century Gothic"/>
              </a:rPr>
              <a:t>every shift</a:t>
            </a:r>
          </a:p>
          <a:p>
            <a:pPr>
              <a:lnSpc>
                <a:spcPct val="150000"/>
              </a:lnSpc>
              <a:spcBef>
                <a:spcPts val="0"/>
              </a:spcBef>
            </a:pPr>
            <a:endParaRPr lang="en-US" sz="2000" dirty="0"/>
          </a:p>
        </p:txBody>
      </p:sp>
    </p:spTree>
    <p:extLst>
      <p:ext uri="{BB962C8B-B14F-4D97-AF65-F5344CB8AC3E}">
        <p14:creationId xmlns:p14="http://schemas.microsoft.com/office/powerpoint/2010/main" val="3415272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547910"/>
            <a:ext cx="11253796" cy="645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Plotting a time series chart</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4" y="1514960"/>
            <a:ext cx="11253796" cy="397144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Title: </a:t>
            </a: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Clear and well defined title that includes what and when</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X and Y axis </a:t>
            </a: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have clear scale and include indicator label</a:t>
            </a:r>
          </a:p>
          <a:p>
            <a:pPr marL="742950" marR="0" lvl="1" indent="-28575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200" b="0" i="0" u="none" strike="noStrike" kern="1200" cap="none" spc="0" normalizeH="0" baseline="0" noProof="0" dirty="0" smtClean="0">
                <a:ln>
                  <a:noFill/>
                </a:ln>
                <a:solidFill>
                  <a:sysClr val="window" lastClr="FFFFFF"/>
                </a:solidFill>
                <a:effectLst/>
                <a:uLnTx/>
                <a:uFillTx/>
                <a:latin typeface="Century Gothic"/>
                <a:ea typeface="+mn-ea"/>
                <a:cs typeface="+mn-cs"/>
              </a:rPr>
              <a:t>X axis: Time period - days/weeks/months</a:t>
            </a:r>
          </a:p>
          <a:p>
            <a:pPr marL="742950" marR="0" lvl="1" indent="-28575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200" b="0" i="0" u="none" strike="noStrike" kern="1200" cap="none" spc="0" normalizeH="0" baseline="0" noProof="0" dirty="0" smtClean="0">
                <a:ln>
                  <a:noFill/>
                </a:ln>
                <a:solidFill>
                  <a:sysClr val="window" lastClr="FFFFFF"/>
                </a:solidFill>
                <a:effectLst/>
                <a:uLnTx/>
                <a:uFillTx/>
                <a:latin typeface="Century Gothic"/>
                <a:ea typeface="+mn-ea"/>
                <a:cs typeface="+mn-cs"/>
              </a:rPr>
              <a:t>Y axis: measurement in %, proportion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Annotation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Numerator and denominator values are shown</a:t>
            </a:r>
            <a:endParaRPr kumimoji="0" lang="en-US" sz="2700" b="0" i="0" u="none" strike="noStrike" kern="1200" cap="none" spc="0" normalizeH="0" baseline="0" noProof="0" dirty="0">
              <a:ln>
                <a:noFill/>
              </a:ln>
              <a:solidFill>
                <a:sysClr val="window" lastClr="FFFFFF"/>
              </a:solidFill>
              <a:effectLst/>
              <a:uLnTx/>
              <a:uFillTx/>
              <a:latin typeface="Century Gothic"/>
              <a:ea typeface="+mn-ea"/>
              <a:cs typeface="+mn-cs"/>
            </a:endParaRPr>
          </a:p>
        </p:txBody>
      </p:sp>
    </p:spTree>
    <p:extLst>
      <p:ext uri="{BB962C8B-B14F-4D97-AF65-F5344CB8AC3E}">
        <p14:creationId xmlns:p14="http://schemas.microsoft.com/office/powerpoint/2010/main" val="26517189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408210"/>
            <a:ext cx="11253796" cy="1337246"/>
          </a:xfrm>
          <a:prstGeom prst="rect">
            <a:avLst/>
          </a:prstGeom>
        </p:spPr>
        <p:txBody>
          <a:bodyPr vert="horz" lIns="91440" tIns="45720" rIns="91440" bIns="45720" rtlCol="0" anchor="b">
            <a:normAutofit/>
          </a:bodyPr>
          <a:lstStyle/>
          <a:p>
            <a:pPr defTabSz="457200">
              <a:spcBef>
                <a:spcPts val="1000"/>
              </a:spcBef>
            </a:pPr>
            <a:r>
              <a:rPr lang="en-US" sz="4200" b="1" dirty="0" smtClean="0">
                <a:solidFill>
                  <a:prstClr val="white"/>
                </a:solidFill>
                <a:latin typeface="Century Gothic"/>
              </a:rPr>
              <a:t>Time-series chart:</a:t>
            </a:r>
          </a:p>
          <a:p>
            <a:pPr defTabSz="457200">
              <a:spcBef>
                <a:spcPts val="1000"/>
              </a:spcBef>
            </a:pPr>
            <a:r>
              <a:rPr lang="en-US" sz="2800" dirty="0" smtClean="0">
                <a:solidFill>
                  <a:prstClr val="white"/>
                </a:solidFill>
                <a:latin typeface="Century Gothic"/>
              </a:rPr>
              <a:t>Percentage of women receiving </a:t>
            </a:r>
            <a:r>
              <a:rPr lang="en-US" sz="2800" dirty="0" err="1" smtClean="0">
                <a:solidFill>
                  <a:prstClr val="white"/>
                </a:solidFill>
                <a:latin typeface="Century Gothic"/>
              </a:rPr>
              <a:t>uterotonic</a:t>
            </a:r>
            <a:r>
              <a:rPr lang="en-US" sz="2800" dirty="0" smtClean="0">
                <a:solidFill>
                  <a:prstClr val="white"/>
                </a:solidFill>
                <a:latin typeface="Century Gothic"/>
              </a:rPr>
              <a:t> within one minute</a:t>
            </a:r>
            <a:endParaRPr lang="en-US" sz="2800" b="1" dirty="0">
              <a:solidFill>
                <a:prstClr val="white"/>
              </a:solidFill>
              <a:latin typeface="Century Gothic"/>
            </a:endParaRPr>
          </a:p>
        </p:txBody>
      </p:sp>
      <p:graphicFrame>
        <p:nvGraphicFramePr>
          <p:cNvPr id="4" name="Chart 3"/>
          <p:cNvGraphicFramePr>
            <a:graphicFrameLocks/>
          </p:cNvGraphicFramePr>
          <p:nvPr>
            <p:extLst>
              <p:ext uri="{D42A27DB-BD31-4B8C-83A1-F6EECF244321}">
                <p14:modId xmlns:p14="http://schemas.microsoft.com/office/powerpoint/2010/main" val="2998920273"/>
              </p:ext>
            </p:extLst>
          </p:nvPr>
        </p:nvGraphicFramePr>
        <p:xfrm>
          <a:off x="1626553" y="1970691"/>
          <a:ext cx="9191297" cy="37206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752716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680354"/>
            <a:ext cx="8911687" cy="653147"/>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Key tips</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3" y="1626154"/>
            <a:ext cx="11306411" cy="297124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800" b="0" i="0" u="none" strike="noStrike" kern="1200" cap="none" spc="0" normalizeH="0" baseline="0" noProof="0" dirty="0" smtClean="0">
                <a:ln>
                  <a:noFill/>
                </a:ln>
                <a:solidFill>
                  <a:sysClr val="window" lastClr="FFFFFF"/>
                </a:solidFill>
                <a:effectLst/>
                <a:uLnTx/>
                <a:uFillTx/>
                <a:latin typeface="Century Gothic"/>
              </a:rPr>
              <a:t>Looking at data overtime is crucial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800" b="0" i="0" u="none" strike="noStrike" kern="1200" cap="none" spc="0" normalizeH="0" baseline="0" noProof="0" dirty="0" smtClean="0">
                <a:ln>
                  <a:noFill/>
                </a:ln>
                <a:solidFill>
                  <a:sysClr val="window" lastClr="FFFFFF"/>
                </a:solidFill>
                <a:effectLst/>
                <a:uLnTx/>
                <a:uFillTx/>
                <a:latin typeface="Century Gothic"/>
              </a:rPr>
              <a:t>Frequent measurement (daily or weekly) is better than less frequent (monthly)</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800" b="0" i="0" u="none" strike="noStrike" kern="1200" cap="none" spc="0" normalizeH="0" baseline="0" noProof="0" dirty="0" smtClean="0">
                <a:ln>
                  <a:noFill/>
                </a:ln>
                <a:solidFill>
                  <a:sysClr val="window" lastClr="FFFFFF"/>
                </a:solidFill>
                <a:effectLst/>
                <a:uLnTx/>
                <a:uFillTx/>
                <a:latin typeface="Century Gothic"/>
              </a:rPr>
              <a:t>Only collect data what you are going to use</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lang="en-US" sz="2800" dirty="0" smtClean="0">
                <a:solidFill>
                  <a:sysClr val="window" lastClr="FFFFFF"/>
                </a:solidFill>
                <a:latin typeface="Century Gothic"/>
              </a:rPr>
              <a:t>Don’t overburden with endless data collection</a:t>
            </a:r>
            <a:endParaRPr kumimoji="0" lang="en-US" sz="2800" b="0" i="0" u="none" strike="noStrike" kern="1200" cap="none" spc="0" normalizeH="0" baseline="0" noProof="0" dirty="0" smtClean="0">
              <a:ln>
                <a:noFill/>
              </a:ln>
              <a:solidFill>
                <a:sysClr val="window" lastClr="FFFFFF"/>
              </a:solidFill>
              <a:effectLst/>
              <a:uLnTx/>
              <a:uFillTx/>
              <a:latin typeface="Century Gothic"/>
            </a:endParaRP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800" b="0" i="0" u="none" strike="noStrike" kern="1200" cap="none" spc="0" normalizeH="0" baseline="0" noProof="0" dirty="0" smtClean="0">
                <a:ln>
                  <a:noFill/>
                </a:ln>
                <a:solidFill>
                  <a:sysClr val="window" lastClr="FFFFFF"/>
                </a:solidFill>
                <a:effectLst/>
                <a:uLnTx/>
                <a:uFillTx/>
                <a:latin typeface="Century Gothic"/>
              </a:rPr>
              <a:t>If possible, try to use data that are already recorded in your health facility or that will be easy to collect </a:t>
            </a:r>
            <a:endParaRPr lang="en-US" sz="2800" dirty="0">
              <a:solidFill>
                <a:sysClr val="window" lastClr="FFFFFF"/>
              </a:solidFill>
              <a:latin typeface="Century Gothic"/>
            </a:endParaRP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endParaRPr kumimoji="0" lang="en-US" sz="2800" b="0" i="0" u="none" strike="noStrike" kern="1200" cap="none" spc="0" normalizeH="0" baseline="0" noProof="0" dirty="0">
              <a:ln>
                <a:noFill/>
              </a:ln>
              <a:solidFill>
                <a:sysClr val="window" lastClr="FFFFFF"/>
              </a:solidFill>
              <a:effectLst/>
              <a:uLnTx/>
              <a:uFillTx/>
              <a:latin typeface="Century Gothic"/>
            </a:endParaRPr>
          </a:p>
        </p:txBody>
      </p:sp>
    </p:spTree>
    <p:extLst>
      <p:ext uri="{BB962C8B-B14F-4D97-AF65-F5344CB8AC3E}">
        <p14:creationId xmlns:p14="http://schemas.microsoft.com/office/powerpoint/2010/main" val="12377775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ChangeAspect="1"/>
          </p:cNvPicPr>
          <p:nvPr/>
        </p:nvPicPr>
        <p:blipFill>
          <a:blip r:embed="rId3"/>
          <a:stretch>
            <a:fillRect/>
          </a:stretch>
        </p:blipFill>
        <p:spPr>
          <a:xfrm>
            <a:off x="1905000" y="750343"/>
            <a:ext cx="8382000" cy="4910650"/>
          </a:xfrm>
          <a:prstGeom prst="rect">
            <a:avLst/>
          </a:prstGeom>
        </p:spPr>
      </p:pic>
    </p:spTree>
    <p:extLst>
      <p:ext uri="{BB962C8B-B14F-4D97-AF65-F5344CB8AC3E}">
        <p14:creationId xmlns:p14="http://schemas.microsoft.com/office/powerpoint/2010/main" val="2998582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718813"/>
            <a:ext cx="8911687" cy="754387"/>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Select your team</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3" y="1707966"/>
            <a:ext cx="11007401" cy="314706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2700" b="1" i="1" u="none" strike="noStrike" kern="1200" cap="none" spc="0" normalizeH="0" baseline="0" noProof="0" smtClean="0">
                <a:ln>
                  <a:noFill/>
                </a:ln>
                <a:solidFill>
                  <a:sysClr val="window" lastClr="FFFFFF"/>
                </a:solidFill>
                <a:effectLst/>
                <a:uLnTx/>
                <a:uFillTx/>
                <a:latin typeface="Century Gothic"/>
                <a:ea typeface="+mn-ea"/>
                <a:cs typeface="+mn-cs"/>
              </a:rPr>
              <a:t>Look for volunteers who are:</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1" i="0" u="none" strike="noStrike" kern="1200" cap="none" spc="0" normalizeH="0" baseline="0" noProof="0" smtClean="0">
                <a:ln>
                  <a:noFill/>
                </a:ln>
                <a:solidFill>
                  <a:sysClr val="window" lastClr="FFFFFF"/>
                </a:solidFill>
                <a:effectLst/>
                <a:uLnTx/>
                <a:uFillTx/>
                <a:latin typeface="Century Gothic"/>
                <a:ea typeface="+mn-ea"/>
                <a:cs typeface="+mn-cs"/>
              </a:rPr>
              <a:t> Enthusiastic </a:t>
            </a:r>
            <a: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t>- they want to make changes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1" i="0" u="none" strike="noStrike" kern="1200" cap="none" spc="0" normalizeH="0" baseline="0" noProof="0" smtClean="0">
                <a:ln>
                  <a:noFill/>
                </a:ln>
                <a:solidFill>
                  <a:sysClr val="window" lastClr="FFFFFF"/>
                </a:solidFill>
                <a:effectLst/>
                <a:uLnTx/>
                <a:uFillTx/>
                <a:latin typeface="Century Gothic"/>
                <a:ea typeface="+mn-ea"/>
                <a:cs typeface="+mn-cs"/>
              </a:rPr>
              <a:t> Involved</a:t>
            </a:r>
            <a: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t> - they are already doing the work that needs </a:t>
            </a:r>
            <a:b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br>
            <a: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t> change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1" i="0" u="none" strike="noStrike" kern="1200" cap="none" spc="0" normalizeH="0" baseline="0" noProof="0" smtClean="0">
                <a:ln>
                  <a:noFill/>
                </a:ln>
                <a:solidFill>
                  <a:sysClr val="window" lastClr="FFFFFF"/>
                </a:solidFill>
                <a:effectLst/>
                <a:uLnTx/>
                <a:uFillTx/>
                <a:latin typeface="Century Gothic"/>
                <a:ea typeface="+mn-ea"/>
                <a:cs typeface="+mn-cs"/>
              </a:rPr>
              <a:t> Influential</a:t>
            </a:r>
            <a: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t> - others people listen to them and they can get </a:t>
            </a:r>
            <a:b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br>
            <a: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t> things done</a:t>
            </a:r>
            <a:endParaRPr kumimoji="0" lang="en-US" sz="2700" b="0" i="0" u="none" strike="noStrike" kern="1200" cap="none" spc="0" normalizeH="0" baseline="0" noProof="0" dirty="0">
              <a:ln>
                <a:noFill/>
              </a:ln>
              <a:solidFill>
                <a:sysClr val="window" lastClr="FFFFFF"/>
              </a:solidFill>
              <a:effectLst/>
              <a:uLnTx/>
              <a:uFillTx/>
              <a:latin typeface="Century Gothic"/>
              <a:ea typeface="+mn-ea"/>
              <a:cs typeface="+mn-cs"/>
            </a:endParaRPr>
          </a:p>
        </p:txBody>
      </p:sp>
    </p:spTree>
    <p:extLst>
      <p:ext uri="{BB962C8B-B14F-4D97-AF65-F5344CB8AC3E}">
        <p14:creationId xmlns:p14="http://schemas.microsoft.com/office/powerpoint/2010/main" val="4745015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580568"/>
            <a:ext cx="8911687" cy="48730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Steps in QI</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4" y="1553040"/>
            <a:ext cx="11007400" cy="27051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t> Step 1: Identifying a problem, forming a team and writing an </a:t>
            </a:r>
            <a:b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br>
            <a: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t> aim statement</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t> Step 2: Analysing the problem and measuring quality of care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1" i="0" u="none" strike="noStrike" kern="1200" cap="none" spc="0" normalizeH="0" baseline="0" noProof="0" smtClean="0">
                <a:ln>
                  <a:noFill/>
                </a:ln>
                <a:solidFill>
                  <a:sysClr val="window" lastClr="FFFFFF"/>
                </a:solidFill>
                <a:effectLst/>
                <a:uLnTx/>
                <a:uFillTx/>
                <a:latin typeface="Century Gothic"/>
                <a:ea typeface="+mn-ea"/>
                <a:cs typeface="+mn-cs"/>
              </a:rPr>
              <a:t> Step 3: Developing and testing changes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t> Step 4: Sustaining improvement</a:t>
            </a:r>
            <a:endParaRPr kumimoji="0" lang="en-US" sz="2700" b="0" i="0" u="none" strike="noStrike" kern="1200" cap="none" spc="0" normalizeH="0" baseline="0" noProof="0" dirty="0">
              <a:ln>
                <a:noFill/>
              </a:ln>
              <a:solidFill>
                <a:sysClr val="window" lastClr="FFFFFF"/>
              </a:solidFill>
              <a:effectLst/>
              <a:uLnTx/>
              <a:uFillTx/>
              <a:latin typeface="Century Gothic"/>
              <a:ea typeface="+mn-ea"/>
              <a:cs typeface="+mn-cs"/>
            </a:endParaRPr>
          </a:p>
        </p:txBody>
      </p:sp>
    </p:spTree>
    <p:extLst>
      <p:ext uri="{BB962C8B-B14F-4D97-AF65-F5344CB8AC3E}">
        <p14:creationId xmlns:p14="http://schemas.microsoft.com/office/powerpoint/2010/main" val="4478159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566054"/>
            <a:ext cx="931720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Step 3 </a:t>
            </a:r>
            <a:b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br>
            <a:r>
              <a:rPr kumimoji="0" lang="en-US" sz="3200" b="0" i="1" u="none" strike="noStrike" kern="1200" cap="none" spc="0" normalizeH="0" baseline="0" noProof="0" smtClean="0">
                <a:ln>
                  <a:noFill/>
                </a:ln>
                <a:solidFill>
                  <a:sysClr val="window" lastClr="FFFFFF"/>
                </a:solidFill>
                <a:effectLst/>
                <a:uLnTx/>
                <a:uFillTx/>
                <a:latin typeface="Century Gothic"/>
                <a:ea typeface="+mj-ea"/>
                <a:cs typeface="+mj-cs"/>
              </a:rPr>
              <a:t>Learning objectives </a:t>
            </a:r>
            <a:endParaRPr kumimoji="0" lang="en-US" sz="3200" b="0" i="1"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4" y="2032001"/>
            <a:ext cx="11007400" cy="336647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IN" sz="2700" b="0" i="0" u="none" strike="noStrike" kern="1200" cap="none" spc="0" normalizeH="0" baseline="0" noProof="0" dirty="0" smtClean="0">
                <a:ln>
                  <a:noFill/>
                </a:ln>
                <a:solidFill>
                  <a:sysClr val="window" lastClr="FFFFFF"/>
                </a:solidFill>
                <a:effectLst/>
                <a:uLnTx/>
                <a:uFillTx/>
                <a:latin typeface="Century Gothic"/>
                <a:ea typeface="+mn-ea"/>
                <a:cs typeface="+mn-cs"/>
              </a:rPr>
              <a:t>How to come up with ideas about what to change to reach your aim </a:t>
            </a:r>
            <a:endPar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endParaRP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How to </a:t>
            </a:r>
            <a:r>
              <a:rPr lang="en-US" sz="2700" dirty="0" smtClean="0">
                <a:solidFill>
                  <a:sysClr val="window" lastClr="FFFFFF"/>
                </a:solidFill>
                <a:latin typeface="Century Gothic"/>
              </a:rPr>
              <a:t>plan a </a:t>
            </a: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Plan-Do-Study-Act (PDSA) cycle</a:t>
            </a:r>
            <a:r>
              <a:rPr kumimoji="0" lang="en-US" sz="2700" b="0" i="0" u="none" strike="noStrike" kern="1200" cap="none" spc="0" normalizeH="0" noProof="0" dirty="0" smtClean="0">
                <a:ln>
                  <a:noFill/>
                </a:ln>
                <a:solidFill>
                  <a:sysClr val="window" lastClr="FFFFFF"/>
                </a:solidFill>
                <a:effectLst/>
                <a:uLnTx/>
                <a:uFillTx/>
                <a:latin typeface="Century Gothic"/>
                <a:ea typeface="+mn-ea"/>
                <a:cs typeface="+mn-cs"/>
              </a:rPr>
              <a:t> to test these ideas</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lang="en-US" sz="2700" baseline="0" dirty="0" smtClean="0">
                <a:solidFill>
                  <a:sysClr val="window" lastClr="FFFFFF"/>
                </a:solidFill>
                <a:latin typeface="Century Gothic"/>
              </a:rPr>
              <a:t>What</a:t>
            </a:r>
            <a:r>
              <a:rPr lang="en-US" sz="2700" dirty="0" smtClean="0">
                <a:solidFill>
                  <a:sysClr val="window" lastClr="FFFFFF"/>
                </a:solidFill>
                <a:latin typeface="Century Gothic"/>
              </a:rPr>
              <a:t> to do as you learn from a PDSA cycle</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Testing multiple </a:t>
            </a:r>
            <a:r>
              <a:rPr kumimoji="0" lang="en-US" sz="2700" b="0" i="0" u="none" strike="noStrike" kern="1200" cap="none" spc="0" normalizeH="0" noProof="0" dirty="0" smtClean="0">
                <a:ln>
                  <a:noFill/>
                </a:ln>
                <a:solidFill>
                  <a:sysClr val="window" lastClr="FFFFFF"/>
                </a:solidFill>
                <a:effectLst/>
                <a:uLnTx/>
                <a:uFillTx/>
                <a:latin typeface="Century Gothic"/>
                <a:ea typeface="+mn-ea"/>
                <a:cs typeface="+mn-cs"/>
              </a:rPr>
              <a:t>change</a:t>
            </a:r>
            <a:r>
              <a:rPr lang="en-US" sz="2700" dirty="0" smtClean="0">
                <a:solidFill>
                  <a:sysClr val="window" lastClr="FFFFFF"/>
                </a:solidFill>
                <a:latin typeface="Century Gothic"/>
              </a:rPr>
              <a:t> ideas for the same aim </a:t>
            </a:r>
            <a:endParaRPr kumimoji="0" lang="en-US" sz="2700" b="0" i="0" u="none" strike="noStrike" kern="1200" cap="none" spc="0" normalizeH="0" baseline="0" noProof="0" dirty="0">
              <a:ln>
                <a:noFill/>
              </a:ln>
              <a:solidFill>
                <a:sysClr val="window" lastClr="FFFFFF"/>
              </a:solidFill>
              <a:effectLst/>
              <a:uLnTx/>
              <a:uFillTx/>
              <a:latin typeface="Century Gothic"/>
              <a:ea typeface="+mn-ea"/>
              <a:cs typeface="+mn-cs"/>
            </a:endParaRPr>
          </a:p>
        </p:txBody>
      </p:sp>
    </p:spTree>
    <p:extLst>
      <p:ext uri="{BB962C8B-B14F-4D97-AF65-F5344CB8AC3E}">
        <p14:creationId xmlns:p14="http://schemas.microsoft.com/office/powerpoint/2010/main" val="9829574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580568"/>
            <a:ext cx="8911687" cy="682176"/>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Develop changes</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4" y="1403131"/>
            <a:ext cx="11249034" cy="425471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Clr>
                <a:sysClr val="window" lastClr="FFFFFF"/>
              </a:buClr>
              <a:defRPr/>
            </a:pPr>
            <a:r>
              <a:rPr kumimoji="0" lang="en-US" sz="2400" b="0" i="0" u="none" strike="noStrike" kern="1200" cap="none" spc="0" normalizeH="0" baseline="0" noProof="0" dirty="0" smtClean="0">
                <a:ln>
                  <a:noFill/>
                </a:ln>
                <a:solidFill>
                  <a:sysClr val="window" lastClr="FFFFFF"/>
                </a:solidFill>
                <a:effectLst/>
                <a:uLnTx/>
                <a:uFillTx/>
                <a:latin typeface="Century Gothic"/>
              </a:rPr>
              <a:t> Determine possible change ideas that may lead to improvement</a:t>
            </a:r>
          </a:p>
          <a:p>
            <a:pPr>
              <a:buClr>
                <a:sysClr val="window" lastClr="FFFFFF"/>
              </a:buClr>
              <a:defRPr/>
            </a:pPr>
            <a:r>
              <a:rPr lang="en-US" sz="2400" dirty="0" smtClean="0">
                <a:solidFill>
                  <a:sysClr val="window" lastClr="FFFFFF"/>
                </a:solidFill>
                <a:latin typeface="Century Gothic"/>
              </a:rPr>
              <a:t>Ask your </a:t>
            </a:r>
            <a:r>
              <a:rPr lang="en-US" sz="2400" b="1" dirty="0" smtClean="0">
                <a:solidFill>
                  <a:sysClr val="window" lastClr="FFFFFF"/>
                </a:solidFill>
                <a:latin typeface="Century Gothic"/>
              </a:rPr>
              <a:t>team</a:t>
            </a:r>
            <a:r>
              <a:rPr lang="en-US" sz="2400" dirty="0" smtClean="0">
                <a:solidFill>
                  <a:sysClr val="window" lastClr="FFFFFF"/>
                </a:solidFill>
                <a:latin typeface="Century Gothic"/>
              </a:rPr>
              <a:t>. </a:t>
            </a:r>
            <a:r>
              <a:rPr kumimoji="0" lang="en-US" sz="2400" b="0" i="0" u="none" strike="noStrike" kern="1200" cap="none" spc="0" normalizeH="0" baseline="0" noProof="0" dirty="0" smtClean="0">
                <a:ln>
                  <a:noFill/>
                </a:ln>
                <a:solidFill>
                  <a:sysClr val="window" lastClr="FFFFFF"/>
                </a:solidFill>
                <a:effectLst/>
                <a:uLnTx/>
                <a:uFillTx/>
                <a:latin typeface="Century Gothic"/>
              </a:rPr>
              <a:t> </a:t>
            </a:r>
          </a:p>
          <a:p>
            <a:pPr lvl="1">
              <a:buClr>
                <a:sysClr val="window" lastClr="FFFFFF"/>
              </a:buClr>
              <a:defRPr/>
            </a:pPr>
            <a:r>
              <a:rPr lang="en-US" sz="2200" dirty="0" smtClean="0">
                <a:solidFill>
                  <a:sysClr val="window" lastClr="FFFFFF"/>
                </a:solidFill>
                <a:latin typeface="Century Gothic"/>
              </a:rPr>
              <a:t> </a:t>
            </a:r>
            <a:r>
              <a:rPr lang="en-US" sz="2200" b="1" dirty="0" smtClean="0">
                <a:solidFill>
                  <a:sysClr val="window" lastClr="FFFFFF"/>
                </a:solidFill>
                <a:latin typeface="Century Gothic"/>
              </a:rPr>
              <a:t>Based </a:t>
            </a:r>
            <a:r>
              <a:rPr lang="en-US" sz="2200" b="1" dirty="0">
                <a:solidFill>
                  <a:sysClr val="window" lastClr="FFFFFF"/>
                </a:solidFill>
                <a:latin typeface="Century Gothic"/>
              </a:rPr>
              <a:t>on the analysis </a:t>
            </a:r>
            <a:r>
              <a:rPr lang="en-US" sz="2200" dirty="0">
                <a:solidFill>
                  <a:sysClr val="window" lastClr="FFFFFF"/>
                </a:solidFill>
                <a:latin typeface="Century Gothic"/>
              </a:rPr>
              <a:t>what changes can we </a:t>
            </a:r>
            <a:r>
              <a:rPr lang="en-US" sz="2200" dirty="0" smtClean="0">
                <a:solidFill>
                  <a:sysClr val="window" lastClr="FFFFFF"/>
                </a:solidFill>
                <a:latin typeface="Century Gothic"/>
              </a:rPr>
              <a:t>make?</a:t>
            </a:r>
          </a:p>
          <a:p>
            <a:pPr lvl="1">
              <a:buClr>
                <a:sysClr val="window" lastClr="FFFFFF"/>
              </a:buClr>
              <a:defRPr/>
            </a:pPr>
            <a:r>
              <a:rPr lang="en-US" sz="2200" dirty="0">
                <a:solidFill>
                  <a:sysClr val="window" lastClr="FFFFFF"/>
                </a:solidFill>
                <a:latin typeface="Century Gothic"/>
              </a:rPr>
              <a:t> </a:t>
            </a:r>
            <a:r>
              <a:rPr lang="en-US" sz="2400" b="1" dirty="0" smtClean="0">
                <a:solidFill>
                  <a:sysClr val="window" lastClr="FFFFFF"/>
                </a:solidFill>
                <a:latin typeface="Century Gothic"/>
              </a:rPr>
              <a:t>Why</a:t>
            </a:r>
            <a:r>
              <a:rPr lang="en-US" sz="2400" dirty="0" smtClean="0">
                <a:solidFill>
                  <a:sysClr val="window" lastClr="FFFFFF"/>
                </a:solidFill>
                <a:latin typeface="Century Gothic"/>
              </a:rPr>
              <a:t> </a:t>
            </a:r>
            <a:r>
              <a:rPr lang="en-US" sz="2400" dirty="0">
                <a:solidFill>
                  <a:sysClr val="window" lastClr="FFFFFF"/>
                </a:solidFill>
                <a:latin typeface="Century Gothic"/>
              </a:rPr>
              <a:t>will this change result in an </a:t>
            </a:r>
            <a:r>
              <a:rPr lang="en-US" sz="2400" dirty="0" smtClean="0">
                <a:solidFill>
                  <a:sysClr val="window" lastClr="FFFFFF"/>
                </a:solidFill>
                <a:latin typeface="Century Gothic"/>
              </a:rPr>
              <a:t>improvement?</a:t>
            </a:r>
          </a:p>
          <a:p>
            <a:pPr lvl="1">
              <a:buClr>
                <a:sysClr val="window" lastClr="FFFFFF"/>
              </a:buClr>
              <a:defRPr/>
            </a:pPr>
            <a:r>
              <a:rPr lang="en-US" sz="2400" dirty="0">
                <a:solidFill>
                  <a:sysClr val="window" lastClr="FFFFFF"/>
                </a:solidFill>
                <a:latin typeface="Century Gothic"/>
              </a:rPr>
              <a:t> </a:t>
            </a:r>
            <a:r>
              <a:rPr lang="en-US" sz="2400" b="1" dirty="0" smtClean="0">
                <a:solidFill>
                  <a:sysClr val="window" lastClr="FFFFFF"/>
                </a:solidFill>
                <a:latin typeface="Century Gothic"/>
              </a:rPr>
              <a:t>How</a:t>
            </a:r>
            <a:r>
              <a:rPr lang="en-US" sz="2400" dirty="0" smtClean="0">
                <a:solidFill>
                  <a:sysClr val="window" lastClr="FFFFFF"/>
                </a:solidFill>
                <a:latin typeface="Century Gothic"/>
              </a:rPr>
              <a:t> </a:t>
            </a:r>
            <a:r>
              <a:rPr lang="en-US" sz="2400" dirty="0">
                <a:solidFill>
                  <a:sysClr val="window" lastClr="FFFFFF"/>
                </a:solidFill>
                <a:latin typeface="Century Gothic"/>
              </a:rPr>
              <a:t>will it </a:t>
            </a:r>
            <a:r>
              <a:rPr lang="en-US" sz="2400" dirty="0" smtClean="0">
                <a:solidFill>
                  <a:sysClr val="window" lastClr="FFFFFF"/>
                </a:solidFill>
                <a:latin typeface="Century Gothic"/>
              </a:rPr>
              <a:t>work?</a:t>
            </a:r>
          </a:p>
          <a:p>
            <a:pPr lvl="1">
              <a:buClr>
                <a:sysClr val="window" lastClr="FFFFFF"/>
              </a:buClr>
              <a:defRPr/>
            </a:pPr>
            <a:r>
              <a:rPr lang="en-US" sz="2400" dirty="0" smtClean="0">
                <a:solidFill>
                  <a:sysClr val="window" lastClr="FFFFFF"/>
                </a:solidFill>
                <a:latin typeface="Century Gothic"/>
              </a:rPr>
              <a:t> </a:t>
            </a:r>
            <a:r>
              <a:rPr lang="en-US" sz="2400" b="1" dirty="0" smtClean="0">
                <a:solidFill>
                  <a:sysClr val="window" lastClr="FFFFFF"/>
                </a:solidFill>
                <a:latin typeface="Century Gothic"/>
              </a:rPr>
              <a:t>What will we expect</a:t>
            </a:r>
            <a:r>
              <a:rPr lang="en-US" sz="2400" dirty="0" smtClean="0">
                <a:solidFill>
                  <a:sysClr val="window" lastClr="FFFFFF"/>
                </a:solidFill>
                <a:latin typeface="Century Gothic"/>
              </a:rPr>
              <a:t> to </a:t>
            </a:r>
            <a:r>
              <a:rPr lang="en-US" sz="2400" dirty="0">
                <a:solidFill>
                  <a:sysClr val="window" lastClr="FFFFFF"/>
                </a:solidFill>
                <a:latin typeface="Century Gothic"/>
              </a:rPr>
              <a:t>see as a result of </a:t>
            </a:r>
            <a:r>
              <a:rPr lang="en-US" sz="2400" dirty="0" smtClean="0">
                <a:solidFill>
                  <a:sysClr val="window" lastClr="FFFFFF"/>
                </a:solidFill>
                <a:latin typeface="Century Gothic"/>
              </a:rPr>
              <a:t>this </a:t>
            </a:r>
            <a:r>
              <a:rPr lang="en-US" sz="2400" dirty="0">
                <a:solidFill>
                  <a:sysClr val="window" lastClr="FFFFFF"/>
                </a:solidFill>
                <a:latin typeface="Century Gothic"/>
              </a:rPr>
              <a:t>change? </a:t>
            </a:r>
          </a:p>
          <a:p>
            <a:pPr>
              <a:buClr>
                <a:sysClr val="window" lastClr="FFFFFF"/>
              </a:buClr>
              <a:defRPr/>
            </a:pPr>
            <a:r>
              <a:rPr kumimoji="0" lang="en-US" sz="2400" b="0" i="0" u="none" strike="noStrike" kern="1200" cap="none" spc="0" normalizeH="0" baseline="0" noProof="0" dirty="0" smtClean="0">
                <a:ln>
                  <a:noFill/>
                </a:ln>
                <a:solidFill>
                  <a:sysClr val="window" lastClr="FFFFFF"/>
                </a:solidFill>
                <a:effectLst/>
                <a:uLnTx/>
                <a:uFillTx/>
                <a:latin typeface="Century Gothic"/>
              </a:rPr>
              <a:t> Organize changes according to </a:t>
            </a:r>
            <a:r>
              <a:rPr kumimoji="0" lang="en-US" sz="2400" b="1" i="0" u="none" strike="noStrike" kern="1200" cap="none" spc="0" normalizeH="0" baseline="0" noProof="0" dirty="0" smtClean="0">
                <a:ln>
                  <a:noFill/>
                </a:ln>
                <a:solidFill>
                  <a:sysClr val="window" lastClr="FFFFFF"/>
                </a:solidFill>
                <a:effectLst/>
                <a:uLnTx/>
                <a:uFillTx/>
                <a:latin typeface="Century Gothic"/>
              </a:rPr>
              <a:t>importance and practicality</a:t>
            </a:r>
          </a:p>
          <a:p>
            <a:pPr>
              <a:buClr>
                <a:sysClr val="window" lastClr="FFFFFF"/>
              </a:buClr>
              <a:defRPr/>
            </a:pPr>
            <a:r>
              <a:rPr kumimoji="0" lang="en-US" sz="2400" b="0" i="0" u="none" strike="noStrike" kern="1200" cap="none" spc="0" normalizeH="0" baseline="0" noProof="0" dirty="0" smtClean="0">
                <a:ln>
                  <a:noFill/>
                </a:ln>
                <a:solidFill>
                  <a:sysClr val="window" lastClr="FFFFFF"/>
                </a:solidFill>
                <a:effectLst/>
                <a:uLnTx/>
                <a:uFillTx/>
                <a:latin typeface="Century Gothic"/>
              </a:rPr>
              <a:t> Test </a:t>
            </a:r>
            <a:r>
              <a:rPr kumimoji="0" lang="en-US" sz="2400" b="1" i="0" u="none" strike="noStrike" kern="1200" cap="none" spc="0" normalizeH="0" baseline="0" noProof="0" dirty="0" smtClean="0">
                <a:ln>
                  <a:noFill/>
                </a:ln>
                <a:solidFill>
                  <a:sysClr val="window" lastClr="FFFFFF"/>
                </a:solidFill>
                <a:effectLst/>
                <a:uLnTx/>
                <a:uFillTx/>
                <a:latin typeface="Century Gothic"/>
              </a:rPr>
              <a:t>one change at one </a:t>
            </a:r>
            <a:r>
              <a:rPr kumimoji="0" lang="en-US" sz="2400" b="0" i="0" u="none" strike="noStrike" kern="1200" cap="none" spc="0" normalizeH="0" baseline="0" noProof="0" dirty="0" smtClean="0">
                <a:ln>
                  <a:noFill/>
                </a:ln>
                <a:solidFill>
                  <a:sysClr val="window" lastClr="FFFFFF"/>
                </a:solidFill>
                <a:effectLst/>
                <a:uLnTx/>
                <a:uFillTx/>
                <a:latin typeface="Century Gothic"/>
              </a:rPr>
              <a:t>time</a:t>
            </a:r>
            <a:endParaRPr kumimoji="0" lang="en-US" sz="2400" b="0" i="0" u="none" strike="noStrike" kern="1200" cap="none" spc="0" normalizeH="0" baseline="0" noProof="0" dirty="0">
              <a:ln>
                <a:noFill/>
              </a:ln>
              <a:solidFill>
                <a:sysClr val="window" lastClr="FFFFFF"/>
              </a:solidFill>
              <a:effectLst/>
              <a:uLnTx/>
              <a:uFillTx/>
              <a:latin typeface="Century Gothic"/>
            </a:endParaRPr>
          </a:p>
        </p:txBody>
      </p:sp>
    </p:spTree>
    <p:extLst>
      <p:ext uri="{BB962C8B-B14F-4D97-AF65-F5344CB8AC3E}">
        <p14:creationId xmlns:p14="http://schemas.microsoft.com/office/powerpoint/2010/main" val="14467495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95304" y="557249"/>
            <a:ext cx="8911687" cy="618401"/>
          </a:xfrm>
        </p:spPr>
        <p:txBody>
          <a:bodyPr>
            <a:noAutofit/>
          </a:bodyPr>
          <a:lstStyle/>
          <a:p>
            <a:pPr defTabSz="457200">
              <a:lnSpc>
                <a:spcPct val="100000"/>
              </a:lnSpc>
            </a:pPr>
            <a:r>
              <a:rPr lang="en-US" altLang="en-US" sz="3600" b="1" dirty="0">
                <a:solidFill>
                  <a:sysClr val="window" lastClr="FFFFFF"/>
                </a:solidFill>
                <a:latin typeface="Century Gothic"/>
              </a:rPr>
              <a:t>Some categories of changes</a:t>
            </a:r>
          </a:p>
        </p:txBody>
      </p:sp>
      <p:graphicFrame>
        <p:nvGraphicFramePr>
          <p:cNvPr id="5" name="Table 4"/>
          <p:cNvGraphicFramePr>
            <a:graphicFrameLocks noGrp="1"/>
          </p:cNvGraphicFramePr>
          <p:nvPr>
            <p:extLst>
              <p:ext uri="{D42A27DB-BD31-4B8C-83A1-F6EECF244321}">
                <p14:modId xmlns:p14="http://schemas.microsoft.com/office/powerpoint/2010/main" val="938084382"/>
              </p:ext>
            </p:extLst>
          </p:nvPr>
        </p:nvGraphicFramePr>
        <p:xfrm>
          <a:off x="1548695" y="1425308"/>
          <a:ext cx="9296657" cy="4133664"/>
        </p:xfrm>
        <a:graphic>
          <a:graphicData uri="http://schemas.openxmlformats.org/drawingml/2006/table">
            <a:tbl>
              <a:tblPr firstRow="1" bandRow="1">
                <a:tableStyleId>{5C22544A-7EE6-4342-B048-85BDC9FD1C3A}</a:tableStyleId>
              </a:tblPr>
              <a:tblGrid>
                <a:gridCol w="3357628">
                  <a:extLst>
                    <a:ext uri="{9D8B030D-6E8A-4147-A177-3AD203B41FA5}">
                      <a16:colId xmlns="" xmlns:a16="http://schemas.microsoft.com/office/drawing/2014/main" val="20000"/>
                    </a:ext>
                  </a:extLst>
                </a:gridCol>
                <a:gridCol w="5939029">
                  <a:extLst>
                    <a:ext uri="{9D8B030D-6E8A-4147-A177-3AD203B41FA5}">
                      <a16:colId xmlns="" xmlns:a16="http://schemas.microsoft.com/office/drawing/2014/main" val="20001"/>
                    </a:ext>
                  </a:extLst>
                </a:gridCol>
              </a:tblGrid>
              <a:tr h="449498">
                <a:tc>
                  <a:txBody>
                    <a:bodyPr/>
                    <a:lstStyle/>
                    <a:p>
                      <a:pPr algn="ctr"/>
                      <a:r>
                        <a:rPr lang="en-US" sz="1900" dirty="0">
                          <a:solidFill>
                            <a:schemeClr val="bg1"/>
                          </a:solidFill>
                        </a:rPr>
                        <a:t>Category</a:t>
                      </a:r>
                    </a:p>
                  </a:txBody>
                  <a:tcPr marL="75800" marR="75800" marT="37890" marB="37890"/>
                </a:tc>
                <a:tc>
                  <a:txBody>
                    <a:bodyPr/>
                    <a:lstStyle/>
                    <a:p>
                      <a:pPr algn="ctr"/>
                      <a:r>
                        <a:rPr lang="en-US" sz="1900" dirty="0">
                          <a:solidFill>
                            <a:schemeClr val="bg1"/>
                          </a:solidFill>
                        </a:rPr>
                        <a:t>Meaning</a:t>
                      </a:r>
                    </a:p>
                  </a:txBody>
                  <a:tcPr marL="75800" marR="75800" marT="37890" marB="37890"/>
                </a:tc>
                <a:extLst>
                  <a:ext uri="{0D108BD9-81ED-4DB2-BD59-A6C34878D82A}">
                    <a16:rowId xmlns="" xmlns:a16="http://schemas.microsoft.com/office/drawing/2014/main" val="10000"/>
                  </a:ext>
                </a:extLst>
              </a:tr>
              <a:tr h="691864">
                <a:tc>
                  <a:txBody>
                    <a:bodyPr/>
                    <a:lstStyle/>
                    <a:p>
                      <a:r>
                        <a:rPr lang="en-US" sz="1900" b="1" dirty="0"/>
                        <a:t>Improve knowledge or </a:t>
                      </a:r>
                      <a:r>
                        <a:rPr lang="en-US" sz="1900" b="1" dirty="0" smtClean="0"/>
                        <a:t>skills of workers</a:t>
                      </a:r>
                      <a:endParaRPr lang="en-US" sz="1900" b="1" dirty="0"/>
                    </a:p>
                  </a:txBody>
                  <a:tcPr marL="75800" marR="75800" marT="37890" marB="37890"/>
                </a:tc>
                <a:tc>
                  <a:txBody>
                    <a:bodyPr/>
                    <a:lstStyle/>
                    <a:p>
                      <a:r>
                        <a:rPr lang="en-US" sz="1900" b="1" dirty="0"/>
                        <a:t>Training</a:t>
                      </a:r>
                      <a:r>
                        <a:rPr lang="en-US" sz="1900" b="1" baseline="0" dirty="0"/>
                        <a:t> or standards</a:t>
                      </a:r>
                      <a:endParaRPr lang="en-US" sz="1900" b="1" dirty="0"/>
                    </a:p>
                  </a:txBody>
                  <a:tcPr marL="75800" marR="75800" marT="37890" marB="37890"/>
                </a:tc>
                <a:extLst>
                  <a:ext uri="{0D108BD9-81ED-4DB2-BD59-A6C34878D82A}">
                    <a16:rowId xmlns="" xmlns:a16="http://schemas.microsoft.com/office/drawing/2014/main" val="10001"/>
                  </a:ext>
                </a:extLst>
              </a:tr>
              <a:tr h="682134">
                <a:tc>
                  <a:txBody>
                    <a:bodyPr/>
                    <a:lstStyle/>
                    <a:p>
                      <a:r>
                        <a:rPr lang="en-US" sz="1900" b="1" dirty="0"/>
                        <a:t>Eliminate</a:t>
                      </a:r>
                      <a:r>
                        <a:rPr lang="en-US" sz="1900" b="1" baseline="0" dirty="0"/>
                        <a:t> waste</a:t>
                      </a:r>
                    </a:p>
                    <a:p>
                      <a:endParaRPr lang="en-US" sz="1900" b="1" dirty="0"/>
                    </a:p>
                  </a:txBody>
                  <a:tcPr marL="75800" marR="75800" marT="37890" marB="37890"/>
                </a:tc>
                <a:tc>
                  <a:txBody>
                    <a:bodyPr/>
                    <a:lstStyle/>
                    <a:p>
                      <a:r>
                        <a:rPr lang="en-US" sz="1900" b="1" dirty="0"/>
                        <a:t>Stop doing </a:t>
                      </a:r>
                      <a:r>
                        <a:rPr lang="en-US" sz="1900" b="1" dirty="0" smtClean="0"/>
                        <a:t>useless or harmful things</a:t>
                      </a:r>
                      <a:endParaRPr lang="en-US" sz="1900" b="1" dirty="0"/>
                    </a:p>
                  </a:txBody>
                  <a:tcPr marL="75800" marR="75800" marT="37890" marB="37890"/>
                </a:tc>
                <a:extLst>
                  <a:ext uri="{0D108BD9-81ED-4DB2-BD59-A6C34878D82A}">
                    <a16:rowId xmlns="" xmlns:a16="http://schemas.microsoft.com/office/drawing/2014/main" val="10002"/>
                  </a:ext>
                </a:extLst>
              </a:tr>
              <a:tr h="496402">
                <a:tc>
                  <a:txBody>
                    <a:bodyPr/>
                    <a:lstStyle/>
                    <a:p>
                      <a:r>
                        <a:rPr lang="en-US" sz="1900" b="1" dirty="0" smtClean="0"/>
                        <a:t>Reassign tasks</a:t>
                      </a:r>
                      <a:endParaRPr lang="en-US" sz="1900" b="1" dirty="0"/>
                    </a:p>
                  </a:txBody>
                  <a:tcPr marL="75800" marR="75800" marT="37890" marB="37890"/>
                </a:tc>
                <a:tc>
                  <a:txBody>
                    <a:bodyPr/>
                    <a:lstStyle/>
                    <a:p>
                      <a:r>
                        <a:rPr lang="en-US" sz="1900" b="1" dirty="0" smtClean="0"/>
                        <a:t>Change</a:t>
                      </a:r>
                      <a:r>
                        <a:rPr lang="en-US" sz="1900" b="1" baseline="0" dirty="0" smtClean="0"/>
                        <a:t> who does what</a:t>
                      </a:r>
                      <a:endParaRPr lang="en-US" sz="1900" b="1" dirty="0"/>
                    </a:p>
                  </a:txBody>
                  <a:tcPr marL="75800" marR="75800" marT="37890" marB="37890"/>
                </a:tc>
                <a:extLst>
                  <a:ext uri="{0D108BD9-81ED-4DB2-BD59-A6C34878D82A}">
                    <a16:rowId xmlns="" xmlns:a16="http://schemas.microsoft.com/office/drawing/2014/main" val="10003"/>
                  </a:ext>
                </a:extLst>
              </a:tr>
              <a:tr h="682134">
                <a:tc>
                  <a:txBody>
                    <a:bodyPr/>
                    <a:lstStyle/>
                    <a:p>
                      <a:r>
                        <a:rPr lang="en-US" sz="1900" b="1" dirty="0" smtClean="0"/>
                        <a:t>Reorganize</a:t>
                      </a:r>
                      <a:r>
                        <a:rPr lang="en-US" sz="1900" b="1" baseline="0" dirty="0" smtClean="0"/>
                        <a:t> tasks</a:t>
                      </a:r>
                      <a:endParaRPr lang="en-US" sz="1900" b="1" dirty="0"/>
                    </a:p>
                  </a:txBody>
                  <a:tcPr marL="75800" marR="75800" marT="37890" marB="37890"/>
                </a:tc>
                <a:tc>
                  <a:txBody>
                    <a:bodyPr/>
                    <a:lstStyle/>
                    <a:p>
                      <a:r>
                        <a:rPr lang="en-US" sz="1900" b="1" dirty="0" smtClean="0"/>
                        <a:t>Do tasks</a:t>
                      </a:r>
                      <a:r>
                        <a:rPr lang="en-US" sz="1900" b="1" baseline="0" dirty="0" smtClean="0"/>
                        <a:t> in different order or different location</a:t>
                      </a:r>
                      <a:endParaRPr lang="en-US" sz="1900" b="1" dirty="0"/>
                    </a:p>
                  </a:txBody>
                  <a:tcPr marL="75800" marR="75800" marT="37890" marB="37890"/>
                </a:tc>
              </a:tr>
              <a:tr h="682134">
                <a:tc>
                  <a:txBody>
                    <a:bodyPr/>
                    <a:lstStyle/>
                    <a:p>
                      <a:r>
                        <a:rPr lang="en-US" sz="1900" b="1" dirty="0"/>
                        <a:t>Improve patient relationship</a:t>
                      </a:r>
                    </a:p>
                  </a:txBody>
                  <a:tcPr marL="75800" marR="75800" marT="37890" marB="37890"/>
                </a:tc>
                <a:tc>
                  <a:txBody>
                    <a:bodyPr/>
                    <a:lstStyle/>
                    <a:p>
                      <a:r>
                        <a:rPr lang="en-US" sz="1900" b="1" dirty="0"/>
                        <a:t>Listen to what patients want</a:t>
                      </a:r>
                    </a:p>
                  </a:txBody>
                  <a:tcPr marL="75800" marR="75800" marT="37890" marB="37890"/>
                </a:tc>
              </a:tr>
              <a:tr h="449498">
                <a:tc>
                  <a:txBody>
                    <a:bodyPr/>
                    <a:lstStyle/>
                    <a:p>
                      <a:r>
                        <a:rPr lang="en-US" sz="1900" b="1" dirty="0"/>
                        <a:t>Reduce variation</a:t>
                      </a:r>
                    </a:p>
                  </a:txBody>
                  <a:tcPr marL="75800" marR="75800" marT="37890" marB="37890"/>
                </a:tc>
                <a:tc>
                  <a:txBody>
                    <a:bodyPr/>
                    <a:lstStyle/>
                    <a:p>
                      <a:r>
                        <a:rPr lang="en-US" sz="1900" b="1" dirty="0"/>
                        <a:t>Do</a:t>
                      </a:r>
                      <a:r>
                        <a:rPr lang="en-US" sz="1900" b="1" baseline="0" dirty="0"/>
                        <a:t> things to make work more standard</a:t>
                      </a:r>
                      <a:endParaRPr lang="en-US" sz="1900" b="1" dirty="0"/>
                    </a:p>
                  </a:txBody>
                  <a:tcPr marL="75800" marR="75800" marT="37890" marB="37890"/>
                </a:tc>
              </a:tr>
            </a:tbl>
          </a:graphicData>
        </a:graphic>
      </p:graphicFrame>
    </p:spTree>
    <p:extLst>
      <p:ext uri="{BB962C8B-B14F-4D97-AF65-F5344CB8AC3E}">
        <p14:creationId xmlns:p14="http://schemas.microsoft.com/office/powerpoint/2010/main" val="10509285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95304" y="552617"/>
            <a:ext cx="8911687" cy="795179"/>
          </a:xfrm>
        </p:spPr>
        <p:txBody>
          <a:bodyPr>
            <a:normAutofit/>
          </a:bodyPr>
          <a:lstStyle/>
          <a:p>
            <a:pPr defTabSz="457200">
              <a:lnSpc>
                <a:spcPct val="100000"/>
              </a:lnSpc>
            </a:pPr>
            <a:r>
              <a:rPr lang="en-US" altLang="en-US" sz="3600" b="1" dirty="0">
                <a:solidFill>
                  <a:sysClr val="window" lastClr="FFFFFF"/>
                </a:solidFill>
                <a:latin typeface="Century Gothic"/>
              </a:rPr>
              <a:t>Some categories of changes</a:t>
            </a:r>
          </a:p>
        </p:txBody>
      </p:sp>
      <p:graphicFrame>
        <p:nvGraphicFramePr>
          <p:cNvPr id="5" name="Table 4"/>
          <p:cNvGraphicFramePr>
            <a:graphicFrameLocks noGrp="1"/>
          </p:cNvGraphicFramePr>
          <p:nvPr>
            <p:extLst>
              <p:ext uri="{D42A27DB-BD31-4B8C-83A1-F6EECF244321}">
                <p14:modId xmlns:p14="http://schemas.microsoft.com/office/powerpoint/2010/main" val="483709396"/>
              </p:ext>
            </p:extLst>
          </p:nvPr>
        </p:nvGraphicFramePr>
        <p:xfrm>
          <a:off x="1491347" y="1405852"/>
          <a:ext cx="9443713" cy="4182149"/>
        </p:xfrm>
        <a:graphic>
          <a:graphicData uri="http://schemas.openxmlformats.org/drawingml/2006/table">
            <a:tbl>
              <a:tblPr firstRow="1" bandRow="1">
                <a:tableStyleId>{5C22544A-7EE6-4342-B048-85BDC9FD1C3A}</a:tableStyleId>
              </a:tblPr>
              <a:tblGrid>
                <a:gridCol w="2978346">
                  <a:extLst>
                    <a:ext uri="{9D8B030D-6E8A-4147-A177-3AD203B41FA5}">
                      <a16:colId xmlns="" xmlns:a16="http://schemas.microsoft.com/office/drawing/2014/main" val="20000"/>
                    </a:ext>
                  </a:extLst>
                </a:gridCol>
                <a:gridCol w="6465367">
                  <a:extLst>
                    <a:ext uri="{9D8B030D-6E8A-4147-A177-3AD203B41FA5}">
                      <a16:colId xmlns="" xmlns:a16="http://schemas.microsoft.com/office/drawing/2014/main" val="20001"/>
                    </a:ext>
                  </a:extLst>
                </a:gridCol>
              </a:tblGrid>
              <a:tr h="454656">
                <a:tc>
                  <a:txBody>
                    <a:bodyPr/>
                    <a:lstStyle/>
                    <a:p>
                      <a:pPr algn="ctr"/>
                      <a:r>
                        <a:rPr lang="en-US" sz="1800" b="1" dirty="0">
                          <a:solidFill>
                            <a:schemeClr val="bg1"/>
                          </a:solidFill>
                        </a:rPr>
                        <a:t>Category</a:t>
                      </a:r>
                    </a:p>
                  </a:txBody>
                  <a:tcPr marL="68547" marR="68547" marT="34264" marB="34264"/>
                </a:tc>
                <a:tc>
                  <a:txBody>
                    <a:bodyPr/>
                    <a:lstStyle/>
                    <a:p>
                      <a:pPr algn="ctr"/>
                      <a:r>
                        <a:rPr lang="en-US" sz="1800" b="1" dirty="0" smtClean="0">
                          <a:solidFill>
                            <a:schemeClr val="bg1"/>
                          </a:solidFill>
                        </a:rPr>
                        <a:t>Examples</a:t>
                      </a:r>
                      <a:endParaRPr lang="en-US" sz="1800" b="1" dirty="0">
                        <a:solidFill>
                          <a:schemeClr val="bg1"/>
                        </a:solidFill>
                      </a:endParaRPr>
                    </a:p>
                  </a:txBody>
                  <a:tcPr marL="68547" marR="68547" marT="34264" marB="34264"/>
                </a:tc>
                <a:extLst>
                  <a:ext uri="{0D108BD9-81ED-4DB2-BD59-A6C34878D82A}">
                    <a16:rowId xmlns="" xmlns:a16="http://schemas.microsoft.com/office/drawing/2014/main" val="10000"/>
                  </a:ext>
                </a:extLst>
              </a:tr>
              <a:tr h="699803">
                <a:tc>
                  <a:txBody>
                    <a:bodyPr/>
                    <a:lstStyle/>
                    <a:p>
                      <a:r>
                        <a:rPr lang="en-US" sz="1800" b="1" dirty="0"/>
                        <a:t>Improve knowledge or skills</a:t>
                      </a:r>
                    </a:p>
                  </a:txBody>
                  <a:tcPr marL="68547" marR="68547" marT="34264" marB="34264"/>
                </a:tc>
                <a:tc>
                  <a:txBody>
                    <a:bodyPr/>
                    <a:lstStyle/>
                    <a:p>
                      <a:r>
                        <a:rPr lang="en-US" sz="1800" b="1" dirty="0" smtClean="0"/>
                        <a:t>Teach about the importance of skin-to-skin care to keep</a:t>
                      </a:r>
                      <a:r>
                        <a:rPr lang="en-US" sz="1800" b="1" baseline="0" dirty="0" smtClean="0"/>
                        <a:t> babies warm</a:t>
                      </a:r>
                      <a:endParaRPr lang="en-US" sz="1800" b="1" dirty="0"/>
                    </a:p>
                  </a:txBody>
                  <a:tcPr marL="68547" marR="68547" marT="34264" marB="34264"/>
                </a:tc>
                <a:extLst>
                  <a:ext uri="{0D108BD9-81ED-4DB2-BD59-A6C34878D82A}">
                    <a16:rowId xmlns="" xmlns:a16="http://schemas.microsoft.com/office/drawing/2014/main" val="10001"/>
                  </a:ext>
                </a:extLst>
              </a:tr>
              <a:tr h="690312">
                <a:tc>
                  <a:txBody>
                    <a:bodyPr/>
                    <a:lstStyle/>
                    <a:p>
                      <a:r>
                        <a:rPr lang="en-US" sz="1800" b="1" dirty="0"/>
                        <a:t>Eliminate</a:t>
                      </a:r>
                      <a:r>
                        <a:rPr lang="en-US" sz="1800" b="1" baseline="0" dirty="0"/>
                        <a:t> waste</a:t>
                      </a:r>
                    </a:p>
                    <a:p>
                      <a:endParaRPr lang="en-US" sz="1800" b="1" dirty="0"/>
                    </a:p>
                  </a:txBody>
                  <a:tcPr marL="68547" marR="68547" marT="34264" marB="34264"/>
                </a:tc>
                <a:tc>
                  <a:txBody>
                    <a:bodyPr/>
                    <a:lstStyle/>
                    <a:p>
                      <a:r>
                        <a:rPr lang="en-US" sz="1800" b="1" dirty="0" smtClean="0"/>
                        <a:t>Have equipment closer to hand to reduce time getting it</a:t>
                      </a:r>
                      <a:endParaRPr lang="en-US" sz="1800" b="1" dirty="0"/>
                    </a:p>
                  </a:txBody>
                  <a:tcPr marL="68547" marR="68547" marT="34264" marB="34264"/>
                </a:tc>
                <a:extLst>
                  <a:ext uri="{0D108BD9-81ED-4DB2-BD59-A6C34878D82A}">
                    <a16:rowId xmlns="" xmlns:a16="http://schemas.microsoft.com/office/drawing/2014/main" val="10002"/>
                  </a:ext>
                </a:extLst>
              </a:tr>
              <a:tr h="502098">
                <a:tc>
                  <a:txBody>
                    <a:bodyPr/>
                    <a:lstStyle/>
                    <a:p>
                      <a:r>
                        <a:rPr lang="en-US" sz="1800" b="1" dirty="0" smtClean="0"/>
                        <a:t>Reassign tasks</a:t>
                      </a:r>
                      <a:endParaRPr lang="en-US" sz="1800" b="1" dirty="0"/>
                    </a:p>
                  </a:txBody>
                  <a:tcPr marL="68547" marR="68547" marT="34264" marB="34264"/>
                </a:tc>
                <a:tc>
                  <a:txBody>
                    <a:bodyPr/>
                    <a:lstStyle/>
                    <a:p>
                      <a:r>
                        <a:rPr lang="en-US" sz="1800" b="1" dirty="0" smtClean="0"/>
                        <a:t>Share work between</a:t>
                      </a:r>
                      <a:r>
                        <a:rPr lang="en-US" sz="1800" b="1" baseline="0" dirty="0" smtClean="0"/>
                        <a:t> staff members</a:t>
                      </a:r>
                      <a:endParaRPr lang="en-US" sz="1800" b="1" dirty="0"/>
                    </a:p>
                  </a:txBody>
                  <a:tcPr marL="68547" marR="68547" marT="34264" marB="34264"/>
                </a:tc>
                <a:extLst>
                  <a:ext uri="{0D108BD9-81ED-4DB2-BD59-A6C34878D82A}">
                    <a16:rowId xmlns="" xmlns:a16="http://schemas.microsoft.com/office/drawing/2014/main" val="10003"/>
                  </a:ext>
                </a:extLst>
              </a:tr>
              <a:tr h="690312">
                <a:tc>
                  <a:txBody>
                    <a:bodyPr/>
                    <a:lstStyle/>
                    <a:p>
                      <a:r>
                        <a:rPr lang="en-US" sz="1800" b="1" dirty="0" smtClean="0"/>
                        <a:t>Reorganize</a:t>
                      </a:r>
                      <a:r>
                        <a:rPr lang="en-US" sz="1800" b="1" baseline="0" dirty="0" smtClean="0"/>
                        <a:t> tasks</a:t>
                      </a:r>
                      <a:endParaRPr lang="en-US" sz="1800" b="1" dirty="0"/>
                    </a:p>
                  </a:txBody>
                  <a:tcPr marL="68547" marR="68547" marT="34264" marB="34264"/>
                </a:tc>
                <a:tc>
                  <a:txBody>
                    <a:bodyPr/>
                    <a:lstStyle/>
                    <a:p>
                      <a:r>
                        <a:rPr lang="en-US" sz="1800" b="1" dirty="0" smtClean="0"/>
                        <a:t>Start skin to skin and dry</a:t>
                      </a:r>
                      <a:r>
                        <a:rPr lang="en-US" sz="1800" b="1" baseline="0" dirty="0" smtClean="0"/>
                        <a:t> babies before cutting the cord</a:t>
                      </a:r>
                      <a:endParaRPr lang="en-US" sz="1800" b="1" dirty="0"/>
                    </a:p>
                  </a:txBody>
                  <a:tcPr marL="68547" marR="68547" marT="34264" marB="34264"/>
                </a:tc>
              </a:tr>
              <a:tr h="690312">
                <a:tc>
                  <a:txBody>
                    <a:bodyPr/>
                    <a:lstStyle/>
                    <a:p>
                      <a:r>
                        <a:rPr lang="en-US" sz="1800" b="1" dirty="0"/>
                        <a:t>Improve patient relationship</a:t>
                      </a:r>
                    </a:p>
                  </a:txBody>
                  <a:tcPr marL="68547" marR="68547" marT="34264" marB="34264"/>
                </a:tc>
                <a:tc>
                  <a:txBody>
                    <a:bodyPr/>
                    <a:lstStyle/>
                    <a:p>
                      <a:r>
                        <a:rPr lang="en-US" sz="1800" b="1" dirty="0" smtClean="0"/>
                        <a:t>Learn</a:t>
                      </a:r>
                      <a:r>
                        <a:rPr lang="en-US" sz="1800" b="1" baseline="0" dirty="0" smtClean="0"/>
                        <a:t> from mothers how they would like care to be provided during delivery</a:t>
                      </a:r>
                      <a:endParaRPr lang="en-US" sz="1800" b="1" dirty="0"/>
                    </a:p>
                  </a:txBody>
                  <a:tcPr marL="68547" marR="68547" marT="34264" marB="34264"/>
                </a:tc>
              </a:tr>
              <a:tr h="454656">
                <a:tc>
                  <a:txBody>
                    <a:bodyPr/>
                    <a:lstStyle/>
                    <a:p>
                      <a:r>
                        <a:rPr lang="en-US" sz="1800" b="1" dirty="0"/>
                        <a:t>Reduce variation</a:t>
                      </a:r>
                    </a:p>
                  </a:txBody>
                  <a:tcPr marL="68547" marR="68547" marT="34264" marB="34264"/>
                </a:tc>
                <a:tc>
                  <a:txBody>
                    <a:bodyPr/>
                    <a:lstStyle/>
                    <a:p>
                      <a:r>
                        <a:rPr lang="en-US" sz="1800" b="1" dirty="0" smtClean="0"/>
                        <a:t>Triage new admissions in th</a:t>
                      </a:r>
                      <a:r>
                        <a:rPr lang="en-US" sz="1800" b="1" baseline="0" dirty="0" smtClean="0"/>
                        <a:t>e </a:t>
                      </a:r>
                      <a:r>
                        <a:rPr lang="en-US" sz="1800" b="1" baseline="0" dirty="0" err="1" smtClean="0"/>
                        <a:t>labour</a:t>
                      </a:r>
                      <a:r>
                        <a:rPr lang="en-US" sz="1800" b="1" baseline="0" dirty="0" smtClean="0"/>
                        <a:t> room</a:t>
                      </a:r>
                      <a:endParaRPr lang="en-US" sz="1800" b="1" dirty="0"/>
                    </a:p>
                  </a:txBody>
                  <a:tcPr marL="68547" marR="68547" marT="34264" marB="34264"/>
                </a:tc>
              </a:tr>
            </a:tbl>
          </a:graphicData>
        </a:graphic>
      </p:graphicFrame>
    </p:spTree>
    <p:extLst>
      <p:ext uri="{BB962C8B-B14F-4D97-AF65-F5344CB8AC3E}">
        <p14:creationId xmlns:p14="http://schemas.microsoft.com/office/powerpoint/2010/main" val="29537117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595303" y="566053"/>
            <a:ext cx="8911687" cy="131503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t>Testing Changes</a:t>
            </a:r>
          </a:p>
          <a:p>
            <a:pPr marL="0" marR="0" lvl="0" indent="0" algn="l" defTabSz="457200" rtl="0" eaLnBrk="1" fontAlgn="auto" latinLnBrk="0" hangingPunct="1">
              <a:lnSpc>
                <a:spcPct val="100000"/>
              </a:lnSpc>
              <a:spcBef>
                <a:spcPct val="0"/>
              </a:spcBef>
              <a:spcAft>
                <a:spcPts val="0"/>
              </a:spcAft>
              <a:buClrTx/>
              <a:buSzTx/>
              <a:buFontTx/>
              <a:buNone/>
              <a:tabLst/>
              <a:defRPr/>
            </a:pPr>
            <a:r>
              <a:rPr lang="en-US" sz="3200" b="1" dirty="0" smtClean="0">
                <a:solidFill>
                  <a:sysClr val="window" lastClr="FFFFFF"/>
                </a:solidFill>
                <a:latin typeface="Century Gothic"/>
              </a:rPr>
              <a:t>What is a PDSA cycle?</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14" name="TextBox 13"/>
          <p:cNvSpPr txBox="1"/>
          <p:nvPr/>
        </p:nvSpPr>
        <p:spPr>
          <a:xfrm>
            <a:off x="191981" y="4929165"/>
            <a:ext cx="5901867" cy="646331"/>
          </a:xfrm>
          <a:prstGeom prst="rect">
            <a:avLst/>
          </a:prstGeom>
          <a:noFill/>
        </p:spPr>
        <p:txBody>
          <a:bodyPr wrap="square" rtlCol="0">
            <a:spAutoFit/>
          </a:bodyPr>
          <a:lstStyle/>
          <a:p>
            <a:pPr defTabSz="457200"/>
            <a:r>
              <a:rPr lang="en-US" b="1" dirty="0">
                <a:solidFill>
                  <a:prstClr val="white"/>
                </a:solidFill>
                <a:latin typeface="Century Gothic"/>
              </a:rPr>
              <a:t>-Did the change lead to improvement ?</a:t>
            </a:r>
          </a:p>
          <a:p>
            <a:pPr defTabSz="457200"/>
            <a:r>
              <a:rPr lang="en-US" b="1" dirty="0">
                <a:solidFill>
                  <a:prstClr val="white"/>
                </a:solidFill>
                <a:latin typeface="Century Gothic"/>
              </a:rPr>
              <a:t>-Is it significant improvement ?</a:t>
            </a:r>
          </a:p>
        </p:txBody>
      </p:sp>
      <p:sp>
        <p:nvSpPr>
          <p:cNvPr id="17" name="Rectangle 16"/>
          <p:cNvSpPr/>
          <p:nvPr/>
        </p:nvSpPr>
        <p:spPr>
          <a:xfrm>
            <a:off x="6093848" y="2729148"/>
            <a:ext cx="1556247" cy="276999"/>
          </a:xfrm>
          <a:prstGeom prst="rect">
            <a:avLst/>
          </a:prstGeom>
        </p:spPr>
        <p:txBody>
          <a:bodyPr wrap="square">
            <a:spAutoFit/>
          </a:bodyPr>
          <a:lstStyle/>
          <a:p>
            <a:pPr algn="ctr" defTabSz="457200"/>
            <a:r>
              <a:rPr lang="en-US" sz="1200" dirty="0" smtClean="0">
                <a:solidFill>
                  <a:prstClr val="black"/>
                </a:solidFill>
                <a:latin typeface="Century Gothic"/>
              </a:rPr>
              <a:t> </a:t>
            </a:r>
            <a:endParaRPr lang="en-US" sz="1200" dirty="0">
              <a:solidFill>
                <a:prstClr val="black"/>
              </a:solidFill>
              <a:latin typeface="Century Gothic"/>
            </a:endParaRPr>
          </a:p>
        </p:txBody>
      </p:sp>
      <p:graphicFrame>
        <p:nvGraphicFramePr>
          <p:cNvPr id="2" name="Diagram 1"/>
          <p:cNvGraphicFramePr/>
          <p:nvPr>
            <p:extLst/>
          </p:nvPr>
        </p:nvGraphicFramePr>
        <p:xfrm>
          <a:off x="2346266" y="1223569"/>
          <a:ext cx="11544299" cy="39433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Left Arrow 2"/>
          <p:cNvSpPr/>
          <p:nvPr/>
        </p:nvSpPr>
        <p:spPr>
          <a:xfrm>
            <a:off x="2937445" y="2514192"/>
            <a:ext cx="2280922" cy="140119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600" b="1" dirty="0">
                <a:solidFill>
                  <a:prstClr val="white"/>
                </a:solidFill>
                <a:latin typeface="Century Gothic"/>
              </a:rPr>
              <a:t>Adopt, </a:t>
            </a:r>
          </a:p>
          <a:p>
            <a:pPr algn="ctr" defTabSz="457200"/>
            <a:r>
              <a:rPr lang="en-US" sz="1600" b="1" dirty="0">
                <a:solidFill>
                  <a:prstClr val="white"/>
                </a:solidFill>
                <a:latin typeface="Century Gothic"/>
              </a:rPr>
              <a:t>Adapt, </a:t>
            </a:r>
          </a:p>
          <a:p>
            <a:pPr algn="ctr" defTabSz="457200"/>
            <a:r>
              <a:rPr lang="en-US" sz="1600" b="1" dirty="0" smtClean="0">
                <a:solidFill>
                  <a:prstClr val="white"/>
                </a:solidFill>
                <a:latin typeface="Century Gothic"/>
              </a:rPr>
              <a:t>Abandon</a:t>
            </a:r>
            <a:endParaRPr lang="en-US" sz="1600" dirty="0"/>
          </a:p>
        </p:txBody>
      </p:sp>
    </p:spTree>
    <p:extLst>
      <p:ext uri="{BB962C8B-B14F-4D97-AF65-F5344CB8AC3E}">
        <p14:creationId xmlns:p14="http://schemas.microsoft.com/office/powerpoint/2010/main" val="15949055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3" y="566054"/>
            <a:ext cx="1056935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t>Plan the test</a:t>
            </a:r>
            <a:b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br>
            <a:r>
              <a:rPr kumimoji="0" lang="en-US" sz="3200" b="0" i="1" u="none" strike="noStrike" kern="1200" cap="none" spc="0" normalizeH="0" baseline="0" noProof="0" dirty="0" smtClean="0">
                <a:ln>
                  <a:noFill/>
                </a:ln>
                <a:solidFill>
                  <a:sysClr val="window" lastClr="FFFFFF"/>
                </a:solidFill>
                <a:effectLst/>
                <a:uLnTx/>
                <a:uFillTx/>
                <a:latin typeface="Century Gothic"/>
                <a:ea typeface="+mj-ea"/>
                <a:cs typeface="+mj-cs"/>
              </a:rPr>
              <a:t>What will your team do ? </a:t>
            </a:r>
            <a:endParaRPr kumimoji="0" lang="en-US" sz="3200" b="0" i="1"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3" y="1846944"/>
            <a:ext cx="11596696" cy="378030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marR="0" lvl="1" indent="0" fontAlgn="auto">
              <a:lnSpc>
                <a:spcPct val="100000"/>
              </a:lnSpc>
              <a:buClr>
                <a:sysClr val="window" lastClr="FFFFFF"/>
              </a:buClr>
              <a:buSzTx/>
              <a:buNone/>
              <a:tabLst/>
              <a:defRPr/>
            </a:pPr>
            <a:r>
              <a:rPr lang="en-US" sz="2000" b="1" dirty="0" smtClean="0">
                <a:solidFill>
                  <a:sysClr val="window" lastClr="FFFFFF"/>
                </a:solidFill>
                <a:latin typeface="Century Gothic"/>
              </a:rPr>
              <a:t>Discuss and </a:t>
            </a:r>
            <a:r>
              <a:rPr lang="en-US" sz="2000" b="1" dirty="0">
                <a:solidFill>
                  <a:sysClr val="window" lastClr="FFFFFF"/>
                </a:solidFill>
                <a:latin typeface="Century Gothic"/>
              </a:rPr>
              <a:t>document the details for:</a:t>
            </a:r>
          </a:p>
          <a:p>
            <a:pPr lvl="2">
              <a:buClr>
                <a:sysClr val="window" lastClr="FFFFFF"/>
              </a:buClr>
              <a:defRPr/>
            </a:pPr>
            <a:r>
              <a:rPr lang="en-US" sz="2400" b="1" dirty="0">
                <a:solidFill>
                  <a:sysClr val="window" lastClr="FFFFFF"/>
                </a:solidFill>
                <a:latin typeface="Century Gothic"/>
              </a:rPr>
              <a:t>What </a:t>
            </a:r>
            <a:r>
              <a:rPr lang="en-US" sz="2400" dirty="0">
                <a:solidFill>
                  <a:sysClr val="window" lastClr="FFFFFF"/>
                </a:solidFill>
                <a:latin typeface="Century Gothic"/>
              </a:rPr>
              <a:t>change </a:t>
            </a:r>
            <a:r>
              <a:rPr lang="en-US" sz="2400" dirty="0" smtClean="0">
                <a:solidFill>
                  <a:sysClr val="window" lastClr="FFFFFF"/>
                </a:solidFill>
                <a:latin typeface="Century Gothic"/>
              </a:rPr>
              <a:t>idea will </a:t>
            </a:r>
            <a:r>
              <a:rPr lang="en-US" sz="2400" dirty="0">
                <a:solidFill>
                  <a:sysClr val="window" lastClr="FFFFFF"/>
                </a:solidFill>
                <a:latin typeface="Century Gothic"/>
              </a:rPr>
              <a:t>you </a:t>
            </a:r>
            <a:r>
              <a:rPr lang="en-US" sz="2400" dirty="0" smtClean="0">
                <a:solidFill>
                  <a:sysClr val="window" lastClr="FFFFFF"/>
                </a:solidFill>
                <a:latin typeface="Century Gothic"/>
              </a:rPr>
              <a:t>test</a:t>
            </a:r>
            <a:endParaRPr lang="en-US" sz="2400" dirty="0">
              <a:solidFill>
                <a:sysClr val="window" lastClr="FFFFFF"/>
              </a:solidFill>
              <a:latin typeface="Century Gothic"/>
            </a:endParaRPr>
          </a:p>
          <a:p>
            <a:pPr lvl="2">
              <a:buClr>
                <a:sysClr val="window" lastClr="FFFFFF"/>
              </a:buClr>
              <a:defRPr/>
            </a:pPr>
            <a:r>
              <a:rPr lang="en-US" sz="2400" b="1" dirty="0" smtClean="0">
                <a:solidFill>
                  <a:sysClr val="window" lastClr="FFFFFF"/>
                </a:solidFill>
                <a:latin typeface="Century Gothic"/>
              </a:rPr>
              <a:t>Who </a:t>
            </a:r>
            <a:r>
              <a:rPr lang="en-US" sz="2400" dirty="0" smtClean="0">
                <a:solidFill>
                  <a:sysClr val="window" lastClr="FFFFFF"/>
                </a:solidFill>
                <a:latin typeface="Century Gothic"/>
              </a:rPr>
              <a:t>will make the change</a:t>
            </a:r>
          </a:p>
          <a:p>
            <a:pPr lvl="2">
              <a:buClr>
                <a:sysClr val="window" lastClr="FFFFFF"/>
              </a:buClr>
              <a:defRPr/>
            </a:pPr>
            <a:r>
              <a:rPr lang="en-US" sz="2400" b="1" dirty="0" smtClean="0">
                <a:solidFill>
                  <a:sysClr val="window" lastClr="FFFFFF"/>
                </a:solidFill>
                <a:latin typeface="Century Gothic"/>
              </a:rPr>
              <a:t>Where </a:t>
            </a:r>
            <a:r>
              <a:rPr lang="en-US" sz="2400" dirty="0" smtClean="0">
                <a:solidFill>
                  <a:sysClr val="window" lastClr="FFFFFF"/>
                </a:solidFill>
                <a:latin typeface="Century Gothic"/>
              </a:rPr>
              <a:t>will this test be done </a:t>
            </a:r>
          </a:p>
          <a:p>
            <a:pPr lvl="2">
              <a:buClr>
                <a:sysClr val="window" lastClr="FFFFFF"/>
              </a:buClr>
              <a:defRPr/>
            </a:pPr>
            <a:r>
              <a:rPr lang="en-US" sz="2400" b="1" dirty="0" smtClean="0">
                <a:solidFill>
                  <a:sysClr val="window" lastClr="FFFFFF"/>
                </a:solidFill>
                <a:latin typeface="Century Gothic"/>
              </a:rPr>
              <a:t>When </a:t>
            </a:r>
            <a:r>
              <a:rPr lang="en-US" sz="2400" dirty="0" smtClean="0">
                <a:solidFill>
                  <a:sysClr val="window" lastClr="FFFFFF"/>
                </a:solidFill>
                <a:latin typeface="Century Gothic"/>
              </a:rPr>
              <a:t>will the test be started </a:t>
            </a:r>
          </a:p>
          <a:p>
            <a:pPr lvl="2">
              <a:buClr>
                <a:sysClr val="window" lastClr="FFFFFF"/>
              </a:buClr>
              <a:defRPr/>
            </a:pPr>
            <a:r>
              <a:rPr lang="en-US" sz="2400" b="1" dirty="0" smtClean="0">
                <a:solidFill>
                  <a:sysClr val="window" lastClr="FFFFFF"/>
                </a:solidFill>
                <a:latin typeface="Century Gothic"/>
              </a:rPr>
              <a:t>For how </a:t>
            </a:r>
            <a:r>
              <a:rPr lang="en-US" sz="2400" b="1" dirty="0">
                <a:solidFill>
                  <a:sysClr val="window" lastClr="FFFFFF"/>
                </a:solidFill>
                <a:latin typeface="Century Gothic"/>
              </a:rPr>
              <a:t>long </a:t>
            </a:r>
            <a:r>
              <a:rPr lang="en-US" sz="2400" dirty="0" smtClean="0">
                <a:solidFill>
                  <a:sysClr val="window" lastClr="FFFFFF"/>
                </a:solidFill>
                <a:latin typeface="Century Gothic"/>
              </a:rPr>
              <a:t>will this test be done</a:t>
            </a:r>
          </a:p>
          <a:p>
            <a:pPr lvl="2">
              <a:buClr>
                <a:sysClr val="window" lastClr="FFFFFF"/>
              </a:buClr>
              <a:defRPr/>
            </a:pPr>
            <a:r>
              <a:rPr lang="en-US" sz="2400" b="1" dirty="0" smtClean="0">
                <a:solidFill>
                  <a:sysClr val="window" lastClr="FFFFFF"/>
                </a:solidFill>
                <a:latin typeface="Century Gothic"/>
              </a:rPr>
              <a:t>How will we know </a:t>
            </a:r>
            <a:r>
              <a:rPr lang="en-US" sz="2400" dirty="0" smtClean="0">
                <a:solidFill>
                  <a:sysClr val="window" lastClr="FFFFFF"/>
                </a:solidFill>
                <a:latin typeface="Century Gothic"/>
              </a:rPr>
              <a:t>whether this test happened as planned</a:t>
            </a:r>
            <a:r>
              <a:rPr lang="en-US" sz="2400" b="1" dirty="0" smtClean="0">
                <a:solidFill>
                  <a:sysClr val="window" lastClr="FFFFFF"/>
                </a:solidFill>
                <a:latin typeface="Century Gothic"/>
              </a:rPr>
              <a:t> </a:t>
            </a:r>
          </a:p>
          <a:p>
            <a:pPr lvl="2">
              <a:buClr>
                <a:sysClr val="window" lastClr="FFFFFF"/>
              </a:buClr>
              <a:defRPr/>
            </a:pPr>
            <a:r>
              <a:rPr lang="en-US" sz="2400" b="1" dirty="0" smtClean="0">
                <a:solidFill>
                  <a:sysClr val="window" lastClr="FFFFFF"/>
                </a:solidFill>
                <a:latin typeface="Century Gothic"/>
              </a:rPr>
              <a:t>What do we expect to learn from this test?</a:t>
            </a:r>
            <a:endParaRPr lang="en-US" sz="2400" b="1" dirty="0">
              <a:solidFill>
                <a:sysClr val="window" lastClr="FFFFFF"/>
              </a:solidFill>
              <a:latin typeface="Century Gothic"/>
            </a:endParaRPr>
          </a:p>
        </p:txBody>
      </p:sp>
    </p:spTree>
    <p:extLst>
      <p:ext uri="{BB962C8B-B14F-4D97-AF65-F5344CB8AC3E}">
        <p14:creationId xmlns:p14="http://schemas.microsoft.com/office/powerpoint/2010/main" val="284276258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3" y="558795"/>
            <a:ext cx="8911687" cy="66911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Planning Example</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graphicFrame>
        <p:nvGraphicFramePr>
          <p:cNvPr id="7" name="Content Placeholder 4"/>
          <p:cNvGraphicFramePr>
            <a:graphicFrameLocks/>
          </p:cNvGraphicFramePr>
          <p:nvPr>
            <p:extLst>
              <p:ext uri="{D42A27DB-BD31-4B8C-83A1-F6EECF244321}">
                <p14:modId xmlns:p14="http://schemas.microsoft.com/office/powerpoint/2010/main" val="1589058992"/>
              </p:ext>
            </p:extLst>
          </p:nvPr>
        </p:nvGraphicFramePr>
        <p:xfrm>
          <a:off x="395797" y="1447547"/>
          <a:ext cx="11458152" cy="4049596"/>
        </p:xfrm>
        <a:graphic>
          <a:graphicData uri="http://schemas.openxmlformats.org/drawingml/2006/table">
            <a:tbl>
              <a:tblPr firstRow="1" bandRow="1"/>
              <a:tblGrid>
                <a:gridCol w="3524708"/>
                <a:gridCol w="7933444"/>
              </a:tblGrid>
              <a:tr h="570594">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r>
                        <a:rPr lang="en-US" sz="1800" b="1" dirty="0" smtClean="0">
                          <a:latin typeface="+mn-lt"/>
                        </a:rPr>
                        <a:t>What change will you test?</a:t>
                      </a:r>
                      <a:endParaRPr lang="en-US" sz="1800" b="1" dirty="0">
                        <a:solidFill>
                          <a:sysClr val="windowText" lastClr="000000"/>
                        </a:solidFill>
                        <a:latin typeface="+mn-lt"/>
                      </a:endParaRPr>
                    </a:p>
                  </a:txBody>
                  <a:tcPr marL="60649" marR="60649" marT="30325" marB="30325">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r>
                        <a:rPr lang="en-US" sz="1800" b="1" dirty="0" smtClean="0">
                          <a:latin typeface="+mn-lt"/>
                        </a:rPr>
                        <a:t>New protocol for post-partum assessment to pick up PPH earlier</a:t>
                      </a:r>
                      <a:endParaRPr lang="en-US" sz="1800" b="1" dirty="0">
                        <a:solidFill>
                          <a:sysClr val="windowText" lastClr="000000"/>
                        </a:solidFill>
                        <a:latin typeface="+mn-lt"/>
                      </a:endParaRPr>
                    </a:p>
                  </a:txBody>
                  <a:tcPr marL="60649" marR="60649" marT="30325" marB="30325">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CCCC"/>
                    </a:solidFill>
                  </a:tcPr>
                </a:tc>
              </a:tr>
              <a:tr h="570594">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r>
                        <a:rPr lang="en-US" sz="1800" b="1" dirty="0" smtClean="0">
                          <a:latin typeface="+mn-lt"/>
                        </a:rPr>
                        <a:t>Who will make</a:t>
                      </a:r>
                      <a:r>
                        <a:rPr lang="en-US" sz="1800" b="1" baseline="0" dirty="0" smtClean="0">
                          <a:latin typeface="+mn-lt"/>
                        </a:rPr>
                        <a:t> the change?</a:t>
                      </a:r>
                      <a:endParaRPr lang="en-US" sz="1800" b="1" dirty="0">
                        <a:solidFill>
                          <a:sysClr val="windowText" lastClr="000000"/>
                        </a:solidFill>
                        <a:latin typeface="+mn-lt"/>
                      </a:endParaRPr>
                    </a:p>
                  </a:txBody>
                  <a:tcPr marL="60649" marR="60649" marT="30325" marB="30325">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0E8E7"/>
                    </a:solidFill>
                  </a:tcPr>
                </a:tc>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r>
                        <a:rPr lang="en-US" sz="1800" b="1" dirty="0" smtClean="0">
                          <a:latin typeface="+mn-lt"/>
                        </a:rPr>
                        <a:t>Two of the nurses involved in developing</a:t>
                      </a:r>
                      <a:r>
                        <a:rPr lang="en-US" sz="1800" b="1" baseline="0" dirty="0" smtClean="0">
                          <a:latin typeface="+mn-lt"/>
                        </a:rPr>
                        <a:t> the protocol</a:t>
                      </a:r>
                      <a:endParaRPr lang="en-US" sz="1800" b="1" dirty="0">
                        <a:solidFill>
                          <a:sysClr val="windowText" lastClr="000000"/>
                        </a:solidFill>
                        <a:latin typeface="+mn-lt"/>
                      </a:endParaRPr>
                    </a:p>
                  </a:txBody>
                  <a:tcPr marL="60649" marR="60649" marT="30325" marB="30325">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0E8E7"/>
                    </a:solidFill>
                  </a:tcPr>
                </a:tc>
              </a:tr>
              <a:tr h="570594">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r>
                        <a:rPr lang="en-US" sz="1800" b="1" dirty="0" smtClean="0">
                          <a:latin typeface="+mn-lt"/>
                        </a:rPr>
                        <a:t>Where will they do it?</a:t>
                      </a:r>
                      <a:endParaRPr lang="en-US" sz="1800" b="1" dirty="0">
                        <a:solidFill>
                          <a:sysClr val="windowText" lastClr="000000"/>
                        </a:solidFill>
                        <a:latin typeface="+mn-lt"/>
                      </a:endParaRPr>
                    </a:p>
                  </a:txBody>
                  <a:tcPr marL="60649" marR="60649" marT="30325" marB="30325">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r>
                        <a:rPr lang="en-US" sz="1800" b="1" dirty="0" smtClean="0">
                          <a:latin typeface="+mn-lt"/>
                        </a:rPr>
                        <a:t>They</a:t>
                      </a:r>
                      <a:r>
                        <a:rPr lang="en-US" sz="1800" b="1" baseline="0" dirty="0" smtClean="0">
                          <a:latin typeface="+mn-lt"/>
                        </a:rPr>
                        <a:t> will test the protocol in the post-partum ward</a:t>
                      </a:r>
                      <a:endParaRPr lang="en-US" sz="1800" b="1" dirty="0">
                        <a:solidFill>
                          <a:sysClr val="windowText" lastClr="000000"/>
                        </a:solidFill>
                        <a:latin typeface="+mn-lt"/>
                      </a:endParaRPr>
                    </a:p>
                  </a:txBody>
                  <a:tcPr marL="60649" marR="60649" marT="30325" marB="30325">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r h="570594">
                <a:tc>
                  <a:txBody>
                    <a:bodyPr/>
                    <a:lstStyle/>
                    <a:p>
                      <a:r>
                        <a:rPr lang="en-US" sz="1800" b="1" dirty="0" smtClean="0">
                          <a:solidFill>
                            <a:sysClr val="windowText" lastClr="000000"/>
                          </a:solidFill>
                          <a:latin typeface="+mn-lt"/>
                        </a:rPr>
                        <a:t>When will they test?</a:t>
                      </a:r>
                      <a:endParaRPr lang="en-US" sz="1800" b="1" dirty="0">
                        <a:solidFill>
                          <a:sysClr val="windowText" lastClr="000000"/>
                        </a:solidFill>
                        <a:latin typeface="+mn-lt"/>
                      </a:endParaRPr>
                    </a:p>
                  </a:txBody>
                  <a:tcPr marL="60649" marR="60649" marT="30325" marB="30325">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0E8E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mn-lt"/>
                        </a:rPr>
                        <a:t>They will test it</a:t>
                      </a:r>
                      <a:r>
                        <a:rPr lang="en-US" sz="1800" b="1" baseline="0" dirty="0" smtClean="0">
                          <a:latin typeface="+mn-lt"/>
                        </a:rPr>
                        <a:t> on their next shift</a:t>
                      </a:r>
                      <a:endParaRPr lang="en-US" sz="1800" b="1" dirty="0" smtClean="0">
                        <a:solidFill>
                          <a:sysClr val="windowText" lastClr="000000"/>
                        </a:solidFill>
                        <a:latin typeface="+mn-lt"/>
                      </a:endParaRPr>
                    </a:p>
                    <a:p>
                      <a:endParaRPr lang="en-US" sz="1800" b="1" dirty="0">
                        <a:solidFill>
                          <a:sysClr val="windowText" lastClr="000000"/>
                        </a:solidFill>
                        <a:latin typeface="+mn-lt"/>
                      </a:endParaRPr>
                    </a:p>
                  </a:txBody>
                  <a:tcPr marL="60649" marR="60649" marT="30325" marB="30325">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0E8E7"/>
                    </a:solidFill>
                  </a:tcPr>
                </a:tc>
              </a:tr>
              <a:tr h="570594">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r>
                        <a:rPr lang="en-US" sz="1800" b="1" dirty="0" smtClean="0">
                          <a:latin typeface="+mn-lt"/>
                        </a:rPr>
                        <a:t>How long will</a:t>
                      </a:r>
                      <a:r>
                        <a:rPr lang="en-US" sz="1800" b="1" baseline="0" dirty="0" smtClean="0">
                          <a:latin typeface="+mn-lt"/>
                        </a:rPr>
                        <a:t> they test?</a:t>
                      </a:r>
                      <a:endParaRPr lang="en-US" sz="1800" b="1" dirty="0">
                        <a:solidFill>
                          <a:sysClr val="windowText" lastClr="000000"/>
                        </a:solidFill>
                        <a:latin typeface="+mn-lt"/>
                      </a:endParaRPr>
                    </a:p>
                  </a:txBody>
                  <a:tcPr marL="60649" marR="60649" marT="30325" marB="30325">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rgbClr val="F0E8E7"/>
                    </a:solidFill>
                  </a:tcPr>
                </a:tc>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r>
                        <a:rPr lang="en-US" sz="1800" b="1" dirty="0" smtClean="0">
                          <a:solidFill>
                            <a:sysClr val="windowText" lastClr="000000"/>
                          </a:solidFill>
                          <a:latin typeface="+mn-lt"/>
                        </a:rPr>
                        <a:t>They will test on one shift only </a:t>
                      </a:r>
                      <a:endParaRPr lang="en-US" sz="1800" b="1" dirty="0">
                        <a:solidFill>
                          <a:sysClr val="windowText" lastClr="000000"/>
                        </a:solidFill>
                        <a:latin typeface="+mn-lt"/>
                      </a:endParaRPr>
                    </a:p>
                  </a:txBody>
                  <a:tcPr marL="60649" marR="60649" marT="30325" marB="30325">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rgbClr val="F0E8E7"/>
                    </a:solidFill>
                  </a:tcPr>
                </a:tc>
              </a:tr>
              <a:tr h="1019626">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r>
                        <a:rPr lang="en-US" sz="1800" b="1" dirty="0" smtClean="0">
                          <a:latin typeface="+mn-lt"/>
                        </a:rPr>
                        <a:t>What do you want</a:t>
                      </a:r>
                      <a:r>
                        <a:rPr lang="en-US" sz="1800" b="1" baseline="0" dirty="0" smtClean="0">
                          <a:latin typeface="+mn-lt"/>
                        </a:rPr>
                        <a:t> to learn?</a:t>
                      </a:r>
                      <a:endParaRPr lang="en-US" sz="1800" b="1" dirty="0">
                        <a:solidFill>
                          <a:sysClr val="windowText" lastClr="000000"/>
                        </a:solidFill>
                        <a:latin typeface="+mn-lt"/>
                      </a:endParaRPr>
                    </a:p>
                  </a:txBody>
                  <a:tcPr marL="60649" marR="60649" marT="30325" marB="30325">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sz="1800" kern="1200">
                          <a:solidFill>
                            <a:schemeClr val="tx1"/>
                          </a:solidFill>
                          <a:latin typeface="Century Gothic"/>
                        </a:defRPr>
                      </a:lvl1pPr>
                      <a:lvl2pPr marL="457200" algn="l" defTabSz="914400" rtl="0" eaLnBrk="1" latinLnBrk="0" hangingPunct="1">
                        <a:defRPr sz="1800" kern="1200">
                          <a:solidFill>
                            <a:schemeClr val="tx1"/>
                          </a:solidFill>
                          <a:latin typeface="Century Gothic"/>
                        </a:defRPr>
                      </a:lvl2pPr>
                      <a:lvl3pPr marL="914400" algn="l" defTabSz="914400" rtl="0" eaLnBrk="1" latinLnBrk="0" hangingPunct="1">
                        <a:defRPr sz="1800" kern="1200">
                          <a:solidFill>
                            <a:schemeClr val="tx1"/>
                          </a:solidFill>
                          <a:latin typeface="Century Gothic"/>
                        </a:defRPr>
                      </a:lvl3pPr>
                      <a:lvl4pPr marL="1371600" algn="l" defTabSz="914400" rtl="0" eaLnBrk="1" latinLnBrk="0" hangingPunct="1">
                        <a:defRPr sz="1800" kern="1200">
                          <a:solidFill>
                            <a:schemeClr val="tx1"/>
                          </a:solidFill>
                          <a:latin typeface="Century Gothic"/>
                        </a:defRPr>
                      </a:lvl4pPr>
                      <a:lvl5pPr marL="1828800" algn="l" defTabSz="914400" rtl="0" eaLnBrk="1" latinLnBrk="0" hangingPunct="1">
                        <a:defRPr sz="1800" kern="1200">
                          <a:solidFill>
                            <a:schemeClr val="tx1"/>
                          </a:solidFill>
                          <a:latin typeface="Century Gothic"/>
                        </a:defRPr>
                      </a:lvl5pPr>
                      <a:lvl6pPr marL="2286000" algn="l" defTabSz="914400" rtl="0" eaLnBrk="1" latinLnBrk="0" hangingPunct="1">
                        <a:defRPr sz="1800" kern="1200">
                          <a:solidFill>
                            <a:schemeClr val="tx1"/>
                          </a:solidFill>
                          <a:latin typeface="Century Gothic"/>
                        </a:defRPr>
                      </a:lvl6pPr>
                      <a:lvl7pPr marL="2743200" algn="l" defTabSz="914400" rtl="0" eaLnBrk="1" latinLnBrk="0" hangingPunct="1">
                        <a:defRPr sz="1800" kern="1200">
                          <a:solidFill>
                            <a:schemeClr val="tx1"/>
                          </a:solidFill>
                          <a:latin typeface="Century Gothic"/>
                        </a:defRPr>
                      </a:lvl7pPr>
                      <a:lvl8pPr marL="3200400" algn="l" defTabSz="914400" rtl="0" eaLnBrk="1" latinLnBrk="0" hangingPunct="1">
                        <a:defRPr sz="1800" kern="1200">
                          <a:solidFill>
                            <a:schemeClr val="tx1"/>
                          </a:solidFill>
                          <a:latin typeface="Century Gothic"/>
                        </a:defRPr>
                      </a:lvl8pPr>
                      <a:lvl9pPr marL="3657600" algn="l" defTabSz="914400" rtl="0" eaLnBrk="1" latinLnBrk="0" hangingPunct="1">
                        <a:defRPr sz="1800" kern="1200">
                          <a:solidFill>
                            <a:schemeClr val="tx1"/>
                          </a:solidFill>
                          <a:latin typeface="Century Gothic"/>
                        </a:defRPr>
                      </a:lvl9pPr>
                    </a:lstStyle>
                    <a:p>
                      <a:pPr marL="342900" indent="-342900">
                        <a:buFont typeface="Arial" panose="020B0604020202020204" pitchFamily="34" charset="0"/>
                        <a:buChar char="•"/>
                      </a:pPr>
                      <a:r>
                        <a:rPr lang="en-US" sz="1800" b="1" dirty="0" smtClean="0">
                          <a:latin typeface="+mn-lt"/>
                        </a:rPr>
                        <a:t>Is it feasible to follow the protocol?</a:t>
                      </a:r>
                    </a:p>
                    <a:p>
                      <a:pPr marL="342900" indent="-342900">
                        <a:buFont typeface="Arial" panose="020B0604020202020204" pitchFamily="34" charset="0"/>
                        <a:buChar char="•"/>
                      </a:pPr>
                      <a:r>
                        <a:rPr lang="en-US" sz="1800" b="1" dirty="0" smtClean="0">
                          <a:latin typeface="+mn-lt"/>
                        </a:rPr>
                        <a:t>Do</a:t>
                      </a:r>
                      <a:r>
                        <a:rPr lang="en-US" sz="1800" b="1" baseline="0" dirty="0" smtClean="0">
                          <a:latin typeface="+mn-lt"/>
                        </a:rPr>
                        <a:t> we need to adapt the protocol?</a:t>
                      </a:r>
                    </a:p>
                    <a:p>
                      <a:pPr marL="342900" indent="-342900">
                        <a:buFont typeface="Arial" panose="020B0604020202020204" pitchFamily="34" charset="0"/>
                        <a:buChar char="•"/>
                      </a:pPr>
                      <a:r>
                        <a:rPr lang="en-US" sz="1800" b="1" baseline="0" dirty="0" smtClean="0">
                          <a:latin typeface="+mn-lt"/>
                        </a:rPr>
                        <a:t>Do we need to change anything on the ward to make it easier to follow the protocol?</a:t>
                      </a:r>
                      <a:endParaRPr lang="en-US" sz="1800" b="1" dirty="0" smtClean="0">
                        <a:solidFill>
                          <a:sysClr val="windowText" lastClr="000000"/>
                        </a:solidFill>
                        <a:latin typeface="+mn-lt"/>
                      </a:endParaRPr>
                    </a:p>
                  </a:txBody>
                  <a:tcPr marL="60649" marR="60649" marT="30325" marB="30325">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rgbClr val="FFCCCC"/>
                    </a:solidFill>
                  </a:tcPr>
                </a:tc>
              </a:tr>
            </a:tbl>
          </a:graphicData>
        </a:graphic>
      </p:graphicFrame>
    </p:spTree>
    <p:extLst>
      <p:ext uri="{BB962C8B-B14F-4D97-AF65-F5344CB8AC3E}">
        <p14:creationId xmlns:p14="http://schemas.microsoft.com/office/powerpoint/2010/main" val="106660241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ysClr val="window" lastClr="FFFFFF"/>
                </a:solidFill>
                <a:latin typeface="Century Gothic"/>
              </a:rPr>
              <a:t>Do the test </a:t>
            </a:r>
            <a:endParaRPr lang="en-US" sz="3600" b="1" dirty="0">
              <a:solidFill>
                <a:sysClr val="window" lastClr="FFFFFF"/>
              </a:solidFill>
              <a:latin typeface="Century Gothic"/>
            </a:endParaRPr>
          </a:p>
        </p:txBody>
      </p:sp>
      <p:sp>
        <p:nvSpPr>
          <p:cNvPr id="3" name="Content Placeholder 2"/>
          <p:cNvSpPr>
            <a:spLocks noGrp="1"/>
          </p:cNvSpPr>
          <p:nvPr>
            <p:ph idx="1"/>
          </p:nvPr>
        </p:nvSpPr>
        <p:spPr/>
        <p:txBody>
          <a:bodyPr/>
          <a:lstStyle/>
          <a:p>
            <a:pPr marL="342900" indent="-342900" defTabSz="457200">
              <a:lnSpc>
                <a:spcPct val="100000"/>
              </a:lnSpc>
              <a:buClr>
                <a:sysClr val="window" lastClr="FFFFFF"/>
              </a:buClr>
              <a:buFont typeface="Wingdings 3" charset="2"/>
              <a:buChar char=""/>
              <a:defRPr/>
            </a:pPr>
            <a:r>
              <a:rPr lang="en-US" sz="2700" dirty="0">
                <a:solidFill>
                  <a:sysClr val="window" lastClr="FFFFFF"/>
                </a:solidFill>
                <a:latin typeface="Century Gothic"/>
              </a:rPr>
              <a:t>Sometimes the plan might not happen exactly as envisioned. </a:t>
            </a:r>
            <a:endParaRPr lang="en-US" sz="2700" dirty="0" smtClean="0">
              <a:solidFill>
                <a:sysClr val="window" lastClr="FFFFFF"/>
              </a:solidFill>
              <a:latin typeface="Century Gothic"/>
            </a:endParaRPr>
          </a:p>
          <a:p>
            <a:pPr marL="342900" indent="-342900" defTabSz="457200">
              <a:lnSpc>
                <a:spcPct val="100000"/>
              </a:lnSpc>
              <a:buClr>
                <a:sysClr val="window" lastClr="FFFFFF"/>
              </a:buClr>
              <a:buFont typeface="Wingdings 3" charset="2"/>
              <a:buChar char=""/>
              <a:defRPr/>
            </a:pPr>
            <a:r>
              <a:rPr lang="en-US" sz="2700" dirty="0" smtClean="0">
                <a:solidFill>
                  <a:sysClr val="window" lastClr="FFFFFF"/>
                </a:solidFill>
                <a:latin typeface="Century Gothic"/>
              </a:rPr>
              <a:t>Make sure you </a:t>
            </a:r>
            <a:r>
              <a:rPr lang="en-US" sz="2700" b="1" dirty="0" smtClean="0">
                <a:solidFill>
                  <a:sysClr val="window" lastClr="FFFFFF"/>
                </a:solidFill>
                <a:latin typeface="Century Gothic"/>
              </a:rPr>
              <a:t>document exactly what happens </a:t>
            </a:r>
            <a:r>
              <a:rPr lang="en-US" sz="2700" dirty="0" smtClean="0">
                <a:solidFill>
                  <a:sysClr val="window" lastClr="FFFFFF"/>
                </a:solidFill>
                <a:latin typeface="Century Gothic"/>
              </a:rPr>
              <a:t>as there is valuable </a:t>
            </a:r>
            <a:r>
              <a:rPr lang="en-US" sz="2700" b="1" dirty="0" smtClean="0">
                <a:solidFill>
                  <a:sysClr val="window" lastClr="FFFFFF"/>
                </a:solidFill>
                <a:latin typeface="Century Gothic"/>
              </a:rPr>
              <a:t>learning</a:t>
            </a:r>
            <a:r>
              <a:rPr lang="en-US" sz="2700" dirty="0" smtClean="0">
                <a:solidFill>
                  <a:sysClr val="window" lastClr="FFFFFF"/>
                </a:solidFill>
                <a:latin typeface="Century Gothic"/>
              </a:rPr>
              <a:t> happening while carrying out a test</a:t>
            </a:r>
            <a:endParaRPr lang="en-US" sz="2700" dirty="0">
              <a:solidFill>
                <a:sysClr val="window" lastClr="FFFFFF"/>
              </a:solidFill>
              <a:latin typeface="Century Gothic"/>
            </a:endParaRPr>
          </a:p>
          <a:p>
            <a:endParaRPr lang="en-US" dirty="0"/>
          </a:p>
        </p:txBody>
      </p:sp>
    </p:spTree>
    <p:extLst>
      <p:ext uri="{BB962C8B-B14F-4D97-AF65-F5344CB8AC3E}">
        <p14:creationId xmlns:p14="http://schemas.microsoft.com/office/powerpoint/2010/main" val="318564849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2" y="755240"/>
            <a:ext cx="8911687" cy="667661"/>
          </a:xfrm>
          <a:prstGeom prst="rect">
            <a:avLst/>
          </a:prstGeom>
        </p:spPr>
        <p:txBody>
          <a:bodyPr vert="horz" lIns="91440" tIns="45720" rIns="91440" bIns="45720" rtlCol="0" anchor="t">
            <a:normAutofit fontScale="97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ysClr val="window" lastClr="FFFFFF"/>
                </a:solidFill>
                <a:effectLst/>
                <a:uLnTx/>
                <a:uFillTx/>
                <a:latin typeface="Century Gothic"/>
                <a:ea typeface="+mj-ea"/>
                <a:cs typeface="+mj-cs"/>
              </a:rPr>
              <a:t>Study </a:t>
            </a:r>
            <a:r>
              <a:rPr lang="en-US" sz="4000" b="1" dirty="0" smtClean="0">
                <a:solidFill>
                  <a:sysClr val="window" lastClr="FFFFFF"/>
                </a:solidFill>
                <a:latin typeface="Century Gothic"/>
              </a:rPr>
              <a:t>the learning from the test</a:t>
            </a:r>
            <a:endParaRPr kumimoji="0" lang="en-US" sz="40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2" y="1309008"/>
            <a:ext cx="10787755" cy="419070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ysClr val="window" lastClr="FFFFFF"/>
              </a:buClr>
              <a:buSzTx/>
              <a:buNone/>
              <a:tabLst/>
              <a:defRPr/>
            </a:pPr>
            <a:endPar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endParaRPr>
          </a:p>
          <a:p>
            <a:pPr marL="0" marR="0" lvl="0" indent="0" algn="l" defTabSz="457200" rtl="0" eaLnBrk="1" fontAlgn="auto" latinLnBrk="0" hangingPunct="1">
              <a:lnSpc>
                <a:spcPct val="100000"/>
              </a:lnSpc>
              <a:spcBef>
                <a:spcPts val="1000"/>
              </a:spcBef>
              <a:spcAft>
                <a:spcPts val="0"/>
              </a:spcAft>
              <a:buClr>
                <a:sysClr val="window" lastClr="FFFFFF"/>
              </a:buClr>
              <a:buSzTx/>
              <a:buNone/>
              <a:tabLst/>
              <a:defRPr/>
            </a:pP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After testing the change you need to think about:</a:t>
            </a:r>
          </a:p>
          <a:p>
            <a:pPr lvl="1">
              <a:buClr>
                <a:sysClr val="window" lastClr="FFFFFF"/>
              </a:buClr>
              <a:defRPr/>
            </a:pPr>
            <a:r>
              <a:rPr kumimoji="0" lang="en-US" sz="2400" b="1" i="0" u="none" strike="noStrike" kern="1200" cap="none" spc="0" normalizeH="0" baseline="0" noProof="0" dirty="0" smtClean="0">
                <a:ln>
                  <a:noFill/>
                </a:ln>
                <a:solidFill>
                  <a:sysClr val="window" lastClr="FFFFFF"/>
                </a:solidFill>
                <a:effectLst/>
                <a:uLnTx/>
                <a:uFillTx/>
                <a:latin typeface="Century Gothic"/>
                <a:ea typeface="+mn-ea"/>
                <a:cs typeface="+mn-cs"/>
              </a:rPr>
              <a:t>Was the test</a:t>
            </a:r>
            <a:r>
              <a:rPr kumimoji="0" lang="en-US" sz="2400" b="1" i="0" u="none" strike="noStrike" kern="1200" cap="none" spc="0" normalizeH="0" noProof="0" dirty="0" smtClean="0">
                <a:ln>
                  <a:noFill/>
                </a:ln>
                <a:solidFill>
                  <a:sysClr val="window" lastClr="FFFFFF"/>
                </a:solidFill>
                <a:effectLst/>
                <a:uLnTx/>
                <a:uFillTx/>
                <a:latin typeface="Century Gothic"/>
                <a:ea typeface="+mn-ea"/>
                <a:cs typeface="+mn-cs"/>
              </a:rPr>
              <a:t> carried out as planned? </a:t>
            </a:r>
          </a:p>
          <a:p>
            <a:pPr lvl="2">
              <a:buClr>
                <a:sysClr val="window" lastClr="FFFFFF"/>
              </a:buClr>
              <a:defRPr/>
            </a:pPr>
            <a:r>
              <a:rPr lang="en-US" sz="2400" b="1" baseline="0" dirty="0" smtClean="0">
                <a:solidFill>
                  <a:sysClr val="window" lastClr="FFFFFF"/>
                </a:solidFill>
                <a:latin typeface="Century Gothic"/>
              </a:rPr>
              <a:t>If</a:t>
            </a:r>
            <a:r>
              <a:rPr lang="en-US" sz="2400" b="1" dirty="0" smtClean="0">
                <a:solidFill>
                  <a:sysClr val="window" lastClr="FFFFFF"/>
                </a:solidFill>
                <a:latin typeface="Century Gothic"/>
              </a:rPr>
              <a:t> not why? </a:t>
            </a:r>
          </a:p>
          <a:p>
            <a:pPr lvl="2">
              <a:buClr>
                <a:sysClr val="window" lastClr="FFFFFF"/>
              </a:buClr>
              <a:defRPr/>
            </a:pPr>
            <a:r>
              <a:rPr lang="en-US" sz="2400" b="1" dirty="0" smtClean="0">
                <a:solidFill>
                  <a:sysClr val="window" lastClr="FFFFFF"/>
                </a:solidFill>
                <a:latin typeface="Century Gothic"/>
              </a:rPr>
              <a:t>What </a:t>
            </a:r>
            <a:r>
              <a:rPr lang="en-US" sz="2400" b="1" dirty="0">
                <a:solidFill>
                  <a:sysClr val="window" lastClr="FFFFFF"/>
                </a:solidFill>
                <a:latin typeface="Century Gothic"/>
              </a:rPr>
              <a:t>else needs to be done so this change can </a:t>
            </a:r>
            <a:r>
              <a:rPr lang="en-US" sz="2400" b="1" dirty="0" smtClean="0">
                <a:solidFill>
                  <a:sysClr val="window" lastClr="FFFFFF"/>
                </a:solidFill>
                <a:latin typeface="Century Gothic"/>
              </a:rPr>
              <a:t>happen</a:t>
            </a:r>
          </a:p>
          <a:p>
            <a:pPr lvl="1">
              <a:buClr>
                <a:sysClr val="window" lastClr="FFFFFF"/>
              </a:buClr>
              <a:defRPr/>
            </a:pPr>
            <a:r>
              <a:rPr kumimoji="0" lang="en-US" sz="2400" b="1" i="0" u="none" strike="noStrike" kern="1200" cap="none" spc="0" normalizeH="0" baseline="0" noProof="0" dirty="0" smtClean="0">
                <a:ln>
                  <a:noFill/>
                </a:ln>
                <a:solidFill>
                  <a:sysClr val="window" lastClr="FFFFFF"/>
                </a:solidFill>
                <a:effectLst/>
                <a:uLnTx/>
                <a:uFillTx/>
                <a:latin typeface="Century Gothic"/>
              </a:rPr>
              <a:t>Is this change feasible in our setting</a:t>
            </a:r>
          </a:p>
          <a:p>
            <a:pPr lvl="1">
              <a:buClr>
                <a:sysClr val="window" lastClr="FFFFFF"/>
              </a:buClr>
              <a:defRPr/>
            </a:pPr>
            <a:r>
              <a:rPr kumimoji="0" lang="en-US" sz="2400" b="1" i="0" u="none" strike="noStrike" kern="1200" cap="none" spc="0" normalizeH="0" baseline="0" noProof="0" dirty="0" smtClean="0">
                <a:ln>
                  <a:noFill/>
                </a:ln>
                <a:solidFill>
                  <a:sysClr val="window" lastClr="FFFFFF"/>
                </a:solidFill>
                <a:effectLst/>
                <a:uLnTx/>
                <a:uFillTx/>
                <a:latin typeface="Century Gothic"/>
              </a:rPr>
              <a:t>Do we think it will solve the problem</a:t>
            </a:r>
          </a:p>
          <a:p>
            <a:pPr lvl="1">
              <a:buClr>
                <a:sysClr val="window" lastClr="FFFFFF"/>
              </a:buClr>
              <a:defRPr/>
            </a:pPr>
            <a:r>
              <a:rPr lang="en-US" sz="2400" b="1" dirty="0" smtClean="0">
                <a:solidFill>
                  <a:sysClr val="window" lastClr="FFFFFF"/>
                </a:solidFill>
                <a:latin typeface="Century Gothic"/>
              </a:rPr>
              <a:t>Does the change improve our indicator</a:t>
            </a:r>
            <a:endParaRPr kumimoji="0" lang="en-US" sz="2400" b="1" i="0" u="none" strike="noStrike" kern="1200" cap="none" spc="0" normalizeH="0" baseline="0" noProof="0" dirty="0" smtClean="0">
              <a:ln>
                <a:noFill/>
              </a:ln>
              <a:solidFill>
                <a:sysClr val="window" lastClr="FFFFFF"/>
              </a:solidFill>
              <a:effectLst/>
              <a:uLnTx/>
              <a:uFillTx/>
              <a:latin typeface="Century Gothic"/>
            </a:endParaRPr>
          </a:p>
          <a:p>
            <a:pPr indent="-285750">
              <a:buClr>
                <a:sysClr val="window" lastClr="FFFFFF"/>
              </a:buClr>
              <a:defRPr/>
            </a:pPr>
            <a:endParaRPr kumimoji="0" lang="en-US" sz="2400" b="1" i="0" u="none" strike="noStrike" kern="1200" cap="none" spc="0" normalizeH="0" baseline="0" noProof="0" dirty="0" smtClean="0">
              <a:ln>
                <a:noFill/>
              </a:ln>
              <a:solidFill>
                <a:sysClr val="window" lastClr="FFFFFF"/>
              </a:solidFill>
              <a:effectLst/>
              <a:uLnTx/>
              <a:uFillTx/>
              <a:latin typeface="Century Gothic"/>
              <a:ea typeface="+mn-ea"/>
              <a:cs typeface="+mn-cs"/>
            </a:endParaRPr>
          </a:p>
          <a:p>
            <a:pPr marL="0" marR="0" lvl="0" indent="0" algn="l" defTabSz="457200" rtl="0" eaLnBrk="1" fontAlgn="auto" latinLnBrk="0" hangingPunct="1">
              <a:lnSpc>
                <a:spcPct val="100000"/>
              </a:lnSpc>
              <a:spcBef>
                <a:spcPts val="1000"/>
              </a:spcBef>
              <a:spcAft>
                <a:spcPts val="0"/>
              </a:spcAft>
              <a:buClr>
                <a:sysClr val="window" lastClr="FFFFFF"/>
              </a:buClr>
              <a:buSzTx/>
              <a:buNone/>
              <a:tabLst/>
              <a:defRPr/>
            </a:pPr>
            <a:endParaRPr kumimoji="0" lang="en-US" sz="2200" b="1" i="0" u="none" strike="noStrike" kern="1200" cap="none" spc="0" normalizeH="0" baseline="0" noProof="0" dirty="0" smtClean="0">
              <a:ln>
                <a:noFill/>
              </a:ln>
              <a:solidFill>
                <a:sysClr val="window" lastClr="FFFFFF"/>
              </a:solidFill>
              <a:effectLst/>
              <a:uLnTx/>
              <a:uFillTx/>
              <a:latin typeface="Century Gothic"/>
              <a:ea typeface="+mn-ea"/>
              <a:cs typeface="+mn-cs"/>
            </a:endParaRPr>
          </a:p>
        </p:txBody>
      </p:sp>
    </p:spTree>
    <p:extLst>
      <p:ext uri="{BB962C8B-B14F-4D97-AF65-F5344CB8AC3E}">
        <p14:creationId xmlns:p14="http://schemas.microsoft.com/office/powerpoint/2010/main" val="720653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4" y="806987"/>
            <a:ext cx="8911687" cy="101313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Select your team</a:t>
            </a:r>
            <a:endParaRPr kumimoji="0" lang="en-US" sz="3600" b="0"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4" y="1624176"/>
            <a:ext cx="11291896" cy="3725061"/>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10000"/>
              </a:lnSpc>
              <a:spcBef>
                <a:spcPts val="1000"/>
              </a:spcBef>
              <a:spcAft>
                <a:spcPts val="0"/>
              </a:spcAft>
              <a:buClr>
                <a:srgbClr val="A53010"/>
              </a:buClr>
              <a:buSzTx/>
              <a:buFont typeface="Wingdings 3" charset="2"/>
              <a:buNone/>
              <a:tabLst/>
              <a:defRPr/>
            </a:pPr>
            <a:r>
              <a:rPr kumimoji="0" lang="en-US" sz="2900" b="1" i="1" u="none" strike="noStrike" kern="1200" cap="none" spc="0" normalizeH="0" baseline="0" noProof="0" dirty="0" smtClean="0">
                <a:ln>
                  <a:noFill/>
                </a:ln>
                <a:solidFill>
                  <a:sysClr val="window" lastClr="FFFFFF"/>
                </a:solidFill>
                <a:effectLst/>
                <a:uLnTx/>
                <a:uFillTx/>
                <a:latin typeface="Century Gothic"/>
                <a:ea typeface="+mn-ea"/>
                <a:cs typeface="+mn-cs"/>
              </a:rPr>
              <a:t>Identify who should be in the team:</a:t>
            </a:r>
            <a:r>
              <a:rPr kumimoji="0" lang="en-US" sz="2900" b="0" i="1" u="none" strike="noStrike" kern="1200" cap="none" spc="0" normalizeH="0" baseline="0" noProof="0" dirty="0" smtClean="0">
                <a:ln>
                  <a:noFill/>
                </a:ln>
                <a:solidFill>
                  <a:sysClr val="window" lastClr="FFFFFF"/>
                </a:solidFill>
                <a:effectLst/>
                <a:uLnTx/>
                <a:uFillTx/>
                <a:latin typeface="Century Gothic"/>
                <a:ea typeface="+mn-ea"/>
                <a:cs typeface="+mn-cs"/>
              </a:rPr>
              <a:t> </a:t>
            </a:r>
            <a:r>
              <a:rPr kumimoji="0" lang="en-US" sz="2900" b="0" i="0" u="none" strike="noStrike" kern="1200" cap="none" spc="0" normalizeH="0" baseline="0" noProof="0" dirty="0" smtClean="0">
                <a:ln>
                  <a:noFill/>
                </a:ln>
                <a:solidFill>
                  <a:sysClr val="window" lastClr="FFFFFF"/>
                </a:solidFill>
                <a:effectLst/>
                <a:uLnTx/>
                <a:uFillTx/>
                <a:latin typeface="Century Gothic"/>
                <a:ea typeface="+mn-ea"/>
                <a:cs typeface="+mn-cs"/>
              </a:rPr>
              <a:t> </a:t>
            </a:r>
          </a:p>
          <a:p>
            <a:pPr marL="342900" marR="0" lvl="0" indent="-342900" algn="l" defTabSz="457200" rtl="0" eaLnBrk="1" fontAlgn="auto" latinLnBrk="0" hangingPunct="1">
              <a:lnSpc>
                <a:spcPct val="110000"/>
              </a:lnSpc>
              <a:spcBef>
                <a:spcPts val="1000"/>
              </a:spcBef>
              <a:spcAft>
                <a:spcPts val="0"/>
              </a:spcAft>
              <a:buClr>
                <a:sysClr val="window" lastClr="FFFFFF"/>
              </a:buClr>
              <a:buSzTx/>
              <a:buFont typeface="Wingdings" charset="2"/>
              <a:buChar char="Ø"/>
              <a:tabLst/>
              <a:defRPr/>
            </a:pPr>
            <a:r>
              <a:rPr kumimoji="0" lang="en-US" sz="2900" b="0" i="0" u="none" strike="noStrike" kern="1200" cap="none" spc="0" normalizeH="0" baseline="0" noProof="0" dirty="0" smtClean="0">
                <a:ln>
                  <a:noFill/>
                </a:ln>
                <a:solidFill>
                  <a:sysClr val="window" lastClr="FFFFFF"/>
                </a:solidFill>
                <a:effectLst/>
                <a:uLnTx/>
                <a:uFillTx/>
                <a:latin typeface="Century Gothic"/>
                <a:ea typeface="+mn-ea"/>
                <a:cs typeface="+mn-cs"/>
              </a:rPr>
              <a:t> Need people from every level: from administrators to cleaners</a:t>
            </a:r>
          </a:p>
          <a:p>
            <a:pPr marL="342900" marR="0" lvl="0" indent="-342900" algn="l" defTabSz="457200" rtl="0" eaLnBrk="1" fontAlgn="auto" latinLnBrk="0" hangingPunct="1">
              <a:lnSpc>
                <a:spcPct val="110000"/>
              </a:lnSpc>
              <a:spcBef>
                <a:spcPts val="1000"/>
              </a:spcBef>
              <a:spcAft>
                <a:spcPts val="0"/>
              </a:spcAft>
              <a:buClr>
                <a:sysClr val="window" lastClr="FFFFFF"/>
              </a:buClr>
              <a:buSzTx/>
              <a:buFont typeface="Wingdings" charset="2"/>
              <a:buChar char="Ø"/>
              <a:tabLst/>
              <a:defRPr/>
            </a:pPr>
            <a:r>
              <a:rPr kumimoji="0" lang="en-US" sz="2900" b="0" i="0" u="none" strike="noStrike" kern="1200" cap="none" spc="0" normalizeH="0" baseline="0" noProof="0" dirty="0" smtClean="0">
                <a:ln>
                  <a:noFill/>
                </a:ln>
                <a:solidFill>
                  <a:sysClr val="window" lastClr="FFFFFF"/>
                </a:solidFill>
                <a:effectLst/>
                <a:uLnTx/>
                <a:uFillTx/>
                <a:latin typeface="Century Gothic"/>
                <a:ea typeface="+mn-ea"/>
                <a:cs typeface="+mn-cs"/>
              </a:rPr>
              <a:t> From all involved departments</a:t>
            </a:r>
          </a:p>
          <a:p>
            <a:pPr marL="342900" marR="0" lvl="0" indent="-342900" algn="l" defTabSz="457200" rtl="0" eaLnBrk="1" fontAlgn="auto" latinLnBrk="0" hangingPunct="1">
              <a:lnSpc>
                <a:spcPct val="110000"/>
              </a:lnSpc>
              <a:spcBef>
                <a:spcPts val="1000"/>
              </a:spcBef>
              <a:spcAft>
                <a:spcPts val="0"/>
              </a:spcAft>
              <a:buClr>
                <a:sysClr val="window" lastClr="FFFFFF"/>
              </a:buClr>
              <a:buSzTx/>
              <a:buFont typeface="Wingdings" charset="2"/>
              <a:buChar char="Ø"/>
              <a:tabLst/>
              <a:defRPr/>
            </a:pPr>
            <a:r>
              <a:rPr kumimoji="0" lang="en-US" sz="2900" b="0" i="0" u="none" strike="noStrike" kern="1200" cap="none" spc="0" normalizeH="0" baseline="0" noProof="0" dirty="0" smtClean="0">
                <a:ln>
                  <a:noFill/>
                </a:ln>
                <a:solidFill>
                  <a:sysClr val="window" lastClr="FFFFFF"/>
                </a:solidFill>
                <a:effectLst/>
                <a:uLnTx/>
                <a:uFillTx/>
                <a:latin typeface="Century Gothic"/>
                <a:ea typeface="+mn-ea"/>
                <a:cs typeface="+mn-cs"/>
              </a:rPr>
              <a:t> Assign some key roles</a:t>
            </a:r>
          </a:p>
          <a:p>
            <a:pPr marL="742950" marR="0" lvl="1" indent="-285750" algn="l" defTabSz="457200" rtl="0" eaLnBrk="1" fontAlgn="auto" latinLnBrk="0" hangingPunct="1">
              <a:lnSpc>
                <a:spcPct val="110000"/>
              </a:lnSpc>
              <a:spcBef>
                <a:spcPts val="1000"/>
              </a:spcBef>
              <a:spcAft>
                <a:spcPts val="0"/>
              </a:spcAft>
              <a:buClr>
                <a:sysClr val="window" lastClr="FFFFFF"/>
              </a:buClr>
              <a:buSzTx/>
              <a:buFont typeface="Wingdings" charset="2"/>
              <a:buChar char="Ø"/>
              <a:tabLst/>
              <a:defRPr/>
            </a:pPr>
            <a:r>
              <a:rPr kumimoji="0" lang="en-US" sz="2400" b="0" i="0" u="none" strike="noStrike" kern="1200" cap="none" spc="0" normalizeH="0" baseline="0" noProof="0" dirty="0" smtClean="0">
                <a:ln>
                  <a:noFill/>
                </a:ln>
                <a:solidFill>
                  <a:sysClr val="window" lastClr="FFFFFF"/>
                </a:solidFill>
                <a:effectLst/>
                <a:uLnTx/>
                <a:uFillTx/>
                <a:latin typeface="Century Gothic"/>
                <a:ea typeface="+mn-ea"/>
                <a:cs typeface="+mn-cs"/>
              </a:rPr>
              <a:t> Leader</a:t>
            </a:r>
          </a:p>
          <a:p>
            <a:pPr marL="742950" marR="0" lvl="1" indent="-285750" algn="l" defTabSz="457200" rtl="0" eaLnBrk="1" fontAlgn="auto" latinLnBrk="0" hangingPunct="1">
              <a:lnSpc>
                <a:spcPct val="110000"/>
              </a:lnSpc>
              <a:spcBef>
                <a:spcPts val="1000"/>
              </a:spcBef>
              <a:spcAft>
                <a:spcPts val="0"/>
              </a:spcAft>
              <a:buClr>
                <a:sysClr val="window" lastClr="FFFFFF"/>
              </a:buClr>
              <a:buSzTx/>
              <a:buFont typeface="Wingdings" charset="2"/>
              <a:buChar char="Ø"/>
              <a:tabLst/>
              <a:defRPr/>
            </a:pPr>
            <a:r>
              <a:rPr kumimoji="0" lang="en-US" sz="2400" b="0" i="0" u="none" strike="noStrike" kern="1200" cap="none" spc="0" normalizeH="0" baseline="0" noProof="0" dirty="0" smtClean="0">
                <a:ln>
                  <a:noFill/>
                </a:ln>
                <a:solidFill>
                  <a:sysClr val="window" lastClr="FFFFFF"/>
                </a:solidFill>
                <a:effectLst/>
                <a:uLnTx/>
                <a:uFillTx/>
                <a:latin typeface="Century Gothic"/>
                <a:ea typeface="+mn-ea"/>
                <a:cs typeface="+mn-cs"/>
              </a:rPr>
              <a:t> Recorder</a:t>
            </a:r>
          </a:p>
          <a:p>
            <a:pPr marL="742950" marR="0" lvl="1" indent="-285750" algn="l" defTabSz="457200" rtl="0" eaLnBrk="1" fontAlgn="auto" latinLnBrk="0" hangingPunct="1">
              <a:lnSpc>
                <a:spcPct val="110000"/>
              </a:lnSpc>
              <a:spcBef>
                <a:spcPts val="1000"/>
              </a:spcBef>
              <a:spcAft>
                <a:spcPts val="0"/>
              </a:spcAft>
              <a:buClr>
                <a:sysClr val="window" lastClr="FFFFFF"/>
              </a:buClr>
              <a:buSzTx/>
              <a:buFont typeface="Wingdings" charset="2"/>
              <a:buChar char="Ø"/>
              <a:tabLst/>
              <a:defRPr/>
            </a:pPr>
            <a:r>
              <a:rPr kumimoji="0" lang="en-US" sz="2400" b="0" i="0" u="none" strike="noStrike" kern="1200" cap="none" spc="0" normalizeH="0" baseline="0" noProof="0" dirty="0" smtClean="0">
                <a:ln>
                  <a:noFill/>
                </a:ln>
                <a:solidFill>
                  <a:sysClr val="window" lastClr="FFFFFF"/>
                </a:solidFill>
                <a:effectLst/>
                <a:uLnTx/>
                <a:uFillTx/>
                <a:latin typeface="Century Gothic"/>
                <a:ea typeface="+mn-ea"/>
                <a:cs typeface="+mn-cs"/>
              </a:rPr>
              <a:t> Communicator </a:t>
            </a:r>
            <a:endParaRPr kumimoji="0" lang="en-US" sz="2400" b="0" i="0" u="none" strike="noStrike" kern="1200" cap="none" spc="0" normalizeH="0" baseline="0" noProof="0" dirty="0">
              <a:ln>
                <a:noFill/>
              </a:ln>
              <a:solidFill>
                <a:sysClr val="window" lastClr="FFFFFF"/>
              </a:solidFill>
              <a:effectLst/>
              <a:uLnTx/>
              <a:uFillTx/>
              <a:latin typeface="Century Gothic"/>
              <a:ea typeface="+mn-ea"/>
              <a:cs typeface="+mn-cs"/>
            </a:endParaRPr>
          </a:p>
        </p:txBody>
      </p:sp>
    </p:spTree>
    <p:extLst>
      <p:ext uri="{BB962C8B-B14F-4D97-AF65-F5344CB8AC3E}">
        <p14:creationId xmlns:p14="http://schemas.microsoft.com/office/powerpoint/2010/main" val="8088926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2" y="641347"/>
            <a:ext cx="10310996" cy="66766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ysClr val="window" lastClr="FFFFFF"/>
                </a:solidFill>
                <a:effectLst/>
                <a:uLnTx/>
                <a:uFillTx/>
                <a:latin typeface="Century Gothic"/>
                <a:ea typeface="+mj-ea"/>
                <a:cs typeface="+mj-cs"/>
              </a:rPr>
              <a:t>Act – Take</a:t>
            </a:r>
            <a:r>
              <a:rPr kumimoji="0" lang="en-US" sz="3200" b="1" i="0" u="none" strike="noStrike" kern="1200" cap="none" spc="0" normalizeH="0" noProof="0" dirty="0" smtClean="0">
                <a:ln>
                  <a:noFill/>
                </a:ln>
                <a:solidFill>
                  <a:sysClr val="window" lastClr="FFFFFF"/>
                </a:solidFill>
                <a:effectLst/>
                <a:uLnTx/>
                <a:uFillTx/>
                <a:latin typeface="Century Gothic"/>
                <a:ea typeface="+mj-ea"/>
                <a:cs typeface="+mj-cs"/>
              </a:rPr>
              <a:t> action based on how the test happened</a:t>
            </a:r>
            <a:endParaRPr kumimoji="0" lang="en-US" sz="32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2" y="1624319"/>
            <a:ext cx="10787755" cy="419070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lvl="0">
              <a:buClr>
                <a:sysClr val="window" lastClr="FFFFFF"/>
              </a:buClr>
              <a:defRPr/>
            </a:pPr>
            <a:r>
              <a:rPr lang="en-US" sz="2800" dirty="0" smtClean="0">
                <a:solidFill>
                  <a:sysClr val="window" lastClr="FFFFFF"/>
                </a:solidFill>
                <a:latin typeface="Century Gothic"/>
              </a:rPr>
              <a:t>After reviewing the results of the test the </a:t>
            </a:r>
            <a:r>
              <a:rPr lang="en-US" sz="2800" dirty="0">
                <a:solidFill>
                  <a:sysClr val="window" lastClr="FFFFFF"/>
                </a:solidFill>
                <a:latin typeface="Century Gothic"/>
              </a:rPr>
              <a:t>team will decide </a:t>
            </a:r>
            <a:r>
              <a:rPr lang="en-US" sz="2800" dirty="0" smtClean="0">
                <a:solidFill>
                  <a:sysClr val="window" lastClr="FFFFFF"/>
                </a:solidFill>
                <a:latin typeface="Century Gothic"/>
              </a:rPr>
              <a:t>whether the change should be:</a:t>
            </a:r>
            <a:endParaRPr lang="en-US" sz="2800" dirty="0">
              <a:solidFill>
                <a:sysClr val="window" lastClr="FFFFFF"/>
              </a:solidFill>
              <a:latin typeface="Century Gothic"/>
            </a:endParaRPr>
          </a:p>
          <a:p>
            <a:pPr lvl="1">
              <a:buClr>
                <a:sysClr val="window" lastClr="FFFFFF"/>
              </a:buClr>
              <a:defRPr/>
            </a:pPr>
            <a:r>
              <a:rPr lang="en-US" sz="2400" b="1" dirty="0" smtClean="0">
                <a:solidFill>
                  <a:sysClr val="window" lastClr="FFFFFF"/>
                </a:solidFill>
                <a:latin typeface="Century Gothic"/>
              </a:rPr>
              <a:t>Adopted</a:t>
            </a:r>
            <a:r>
              <a:rPr lang="en-US" sz="2400" dirty="0" smtClean="0">
                <a:solidFill>
                  <a:sysClr val="window" lastClr="FFFFFF"/>
                </a:solidFill>
                <a:latin typeface="Century Gothic"/>
              </a:rPr>
              <a:t> – The test worked very well and led to improvements in the data and is feasible and acceptable to do. </a:t>
            </a:r>
          </a:p>
          <a:p>
            <a:pPr lvl="1">
              <a:buClr>
                <a:sysClr val="window" lastClr="FFFFFF"/>
              </a:buClr>
              <a:defRPr/>
            </a:pPr>
            <a:r>
              <a:rPr lang="en-US" sz="2400" b="1" dirty="0" smtClean="0">
                <a:solidFill>
                  <a:sysClr val="window" lastClr="FFFFFF"/>
                </a:solidFill>
                <a:latin typeface="Century Gothic"/>
              </a:rPr>
              <a:t>Adapted</a:t>
            </a:r>
            <a:r>
              <a:rPr lang="en-US" sz="2400" dirty="0" smtClean="0">
                <a:solidFill>
                  <a:sysClr val="window" lastClr="FFFFFF"/>
                </a:solidFill>
                <a:latin typeface="Century Gothic"/>
              </a:rPr>
              <a:t> – The change idea worked partially but needs some modifications and further testing. This is usually the most common scenario.</a:t>
            </a:r>
          </a:p>
          <a:p>
            <a:pPr lvl="1">
              <a:buClr>
                <a:sysClr val="window" lastClr="FFFFFF"/>
              </a:buClr>
              <a:defRPr/>
            </a:pPr>
            <a:r>
              <a:rPr lang="en-US" sz="2400" b="1" dirty="0" smtClean="0">
                <a:solidFill>
                  <a:sysClr val="window" lastClr="FFFFFF"/>
                </a:solidFill>
                <a:latin typeface="Century Gothic"/>
              </a:rPr>
              <a:t>Abandoned</a:t>
            </a:r>
            <a:r>
              <a:rPr lang="en-US" sz="2400" dirty="0" smtClean="0">
                <a:solidFill>
                  <a:sysClr val="window" lastClr="FFFFFF"/>
                </a:solidFill>
                <a:latin typeface="Century Gothic"/>
              </a:rPr>
              <a:t> – The change idea did not work at all. </a:t>
            </a:r>
            <a:endParaRPr lang="en-US" sz="2400" dirty="0">
              <a:solidFill>
                <a:sysClr val="window" lastClr="FFFFFF"/>
              </a:solidFill>
              <a:latin typeface="Century Gothic"/>
            </a:endParaRPr>
          </a:p>
        </p:txBody>
      </p:sp>
    </p:spTree>
    <p:extLst>
      <p:ext uri="{BB962C8B-B14F-4D97-AF65-F5344CB8AC3E}">
        <p14:creationId xmlns:p14="http://schemas.microsoft.com/office/powerpoint/2010/main" val="11775932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3" y="724616"/>
            <a:ext cx="8911687" cy="52993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t>Testing Changes</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3" y="1570332"/>
            <a:ext cx="10787754" cy="288555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 Test BIG changes on small scale</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 Test individual changes separately when possible</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 Negative results are opportunity to learn</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 Think about how conditions change over time </a:t>
            </a:r>
            <a:b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b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 (monthly, seasonal patterns, external variables)</a:t>
            </a:r>
            <a:endParaRPr kumimoji="0" lang="en-US" sz="2700" b="1" i="0" u="none" strike="noStrike" kern="1200" cap="none" spc="0" normalizeH="0" baseline="0" noProof="0" dirty="0">
              <a:ln>
                <a:noFill/>
              </a:ln>
              <a:solidFill>
                <a:sysClr val="window" lastClr="FFFFFF"/>
              </a:solidFill>
              <a:effectLst/>
              <a:uLnTx/>
              <a:uFillTx/>
              <a:latin typeface="Century Gothic"/>
              <a:ea typeface="+mn-ea"/>
              <a:cs typeface="+mn-cs"/>
            </a:endParaRPr>
          </a:p>
        </p:txBody>
      </p:sp>
    </p:spTree>
    <p:extLst>
      <p:ext uri="{BB962C8B-B14F-4D97-AF65-F5344CB8AC3E}">
        <p14:creationId xmlns:p14="http://schemas.microsoft.com/office/powerpoint/2010/main" val="39786418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339315" y="1478124"/>
            <a:ext cx="11385977" cy="4295384"/>
          </a:xfrm>
          <a:prstGeom prst="rect">
            <a:avLst/>
          </a:prstGeom>
          <a:solidFill>
            <a:sysClr val="window" lastClr="FFFFFF"/>
          </a:solidFill>
          <a:ln w="15875" cap="rnd"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entury Gothic"/>
                <a:ea typeface="+mn-ea"/>
                <a:cs typeface="+mn-cs"/>
              </a:rPr>
              <a:t>11111</a:t>
            </a:r>
          </a:p>
        </p:txBody>
      </p:sp>
      <p:sp>
        <p:nvSpPr>
          <p:cNvPr id="52" name="Rectangle 293"/>
          <p:cNvSpPr>
            <a:spLocks noChangeArrowheads="1"/>
          </p:cNvSpPr>
          <p:nvPr/>
        </p:nvSpPr>
        <p:spPr bwMode="auto">
          <a:xfrm>
            <a:off x="595303" y="424418"/>
            <a:ext cx="11147897" cy="716756"/>
          </a:xfrm>
          <a:prstGeom prst="rect">
            <a:avLst/>
          </a:prstGeom>
          <a:noFill/>
          <a:ln w="38100" cmpd="dbl">
            <a:noFill/>
            <a:miter lim="800000"/>
            <a:headEnd/>
            <a:tailEnd/>
          </a:ln>
        </p:spPr>
        <p:txBody>
          <a:bodyPr lIns="90488" tIns="44450" rIns="90488" bIns="44450" anchor="ctr"/>
          <a:lstStyle/>
          <a:p>
            <a:pPr algn="ctr" defTabSz="457200"/>
            <a:r>
              <a:rPr lang="en-US" sz="3200" b="1" dirty="0">
                <a:solidFill>
                  <a:prstClr val="white"/>
                </a:solidFill>
                <a:latin typeface="Century Gothic"/>
              </a:rPr>
              <a:t>Multiple </a:t>
            </a:r>
            <a:r>
              <a:rPr lang="en-US" sz="3200" b="1" dirty="0" smtClean="0">
                <a:solidFill>
                  <a:prstClr val="white"/>
                </a:solidFill>
                <a:latin typeface="Century Gothic"/>
              </a:rPr>
              <a:t>changes </a:t>
            </a:r>
            <a:r>
              <a:rPr lang="en-US" sz="3200" b="1" dirty="0">
                <a:solidFill>
                  <a:prstClr val="white"/>
                </a:solidFill>
                <a:latin typeface="Century Gothic"/>
              </a:rPr>
              <a:t>towards a single aim</a:t>
            </a:r>
          </a:p>
        </p:txBody>
      </p:sp>
      <p:sp>
        <p:nvSpPr>
          <p:cNvPr id="53" name="Rectangle 289"/>
          <p:cNvSpPr>
            <a:spLocks noChangeArrowheads="1"/>
          </p:cNvSpPr>
          <p:nvPr/>
        </p:nvSpPr>
        <p:spPr bwMode="auto">
          <a:xfrm>
            <a:off x="595303" y="969431"/>
            <a:ext cx="10914434" cy="462307"/>
          </a:xfrm>
          <a:prstGeom prst="rect">
            <a:avLst/>
          </a:prstGeom>
          <a:noFill/>
          <a:ln w="9525">
            <a:noFill/>
            <a:miter lim="800000"/>
            <a:headEnd/>
            <a:tailEnd/>
          </a:ln>
        </p:spPr>
        <p:txBody>
          <a:bodyPr wrap="square" lIns="92075" tIns="46038" rIns="92075" bIns="46038">
            <a:spAutoFit/>
          </a:bodyPr>
          <a:lstStyle/>
          <a:p>
            <a:pPr algn="ctr" defTabSz="457200"/>
            <a:r>
              <a:rPr lang="en-US" sz="2400" dirty="0">
                <a:solidFill>
                  <a:prstClr val="white"/>
                </a:solidFill>
                <a:latin typeface="Arial" charset="0"/>
              </a:rPr>
              <a:t>Aim: </a:t>
            </a:r>
            <a:r>
              <a:rPr lang="en-US" sz="2400" dirty="0" smtClean="0">
                <a:solidFill>
                  <a:prstClr val="white"/>
                </a:solidFill>
                <a:latin typeface="Arial" charset="0"/>
              </a:rPr>
              <a:t>Reduce severe hypothermia in newborn babies by 50% in 3 months</a:t>
            </a:r>
            <a:endParaRPr lang="en-US" sz="2400" dirty="0">
              <a:solidFill>
                <a:prstClr val="white"/>
              </a:solidFill>
              <a:latin typeface="Arial" charset="0"/>
            </a:endParaRPr>
          </a:p>
        </p:txBody>
      </p:sp>
      <p:sp>
        <p:nvSpPr>
          <p:cNvPr id="54" name="TextBox 53"/>
          <p:cNvSpPr txBox="1"/>
          <p:nvPr/>
        </p:nvSpPr>
        <p:spPr>
          <a:xfrm>
            <a:off x="339315" y="5377287"/>
            <a:ext cx="7114790" cy="276999"/>
          </a:xfrm>
          <a:prstGeom prst="rect">
            <a:avLst/>
          </a:prstGeom>
          <a:noFill/>
        </p:spPr>
        <p:txBody>
          <a:bodyPr wrap="square" rtlCol="0">
            <a:spAutoFit/>
          </a:bodyPr>
          <a:lstStyle/>
          <a:p>
            <a:pPr defTabSz="457200"/>
            <a:r>
              <a:rPr lang="en-US" sz="1200" dirty="0" smtClean="0">
                <a:solidFill>
                  <a:prstClr val="black"/>
                </a:solidFill>
                <a:latin typeface="Century Gothic"/>
              </a:rPr>
              <a:t>Adapted from the Institute of Healthcare Improvement (IHI)</a:t>
            </a:r>
            <a:endParaRPr lang="en-US" sz="1200" dirty="0">
              <a:solidFill>
                <a:prstClr val="black"/>
              </a:solidFill>
              <a:latin typeface="Century Gothic"/>
            </a:endParaRPr>
          </a:p>
        </p:txBody>
      </p:sp>
      <p:grpSp>
        <p:nvGrpSpPr>
          <p:cNvPr id="55" name="Group 54"/>
          <p:cNvGrpSpPr/>
          <p:nvPr/>
        </p:nvGrpSpPr>
        <p:grpSpPr>
          <a:xfrm>
            <a:off x="357223" y="1414291"/>
            <a:ext cx="11666163" cy="4169975"/>
            <a:chOff x="357223" y="1858433"/>
            <a:chExt cx="11666163" cy="4169975"/>
          </a:xfrm>
        </p:grpSpPr>
        <p:sp>
          <p:nvSpPr>
            <p:cNvPr id="56" name="Line 7"/>
            <p:cNvSpPr>
              <a:spLocks noChangeShapeType="1"/>
            </p:cNvSpPr>
            <p:nvPr/>
          </p:nvSpPr>
          <p:spPr bwMode="auto">
            <a:xfrm flipV="1">
              <a:off x="2589212" y="5502275"/>
              <a:ext cx="7709530" cy="0"/>
            </a:xfrm>
            <a:prstGeom prst="line">
              <a:avLst/>
            </a:prstGeom>
            <a:noFill/>
            <a:ln w="12700">
              <a:solidFill>
                <a:sysClr val="windowText" lastClr="000000"/>
              </a:solidFill>
              <a:round/>
              <a:headEnd type="none" w="sm" len="sm"/>
              <a:tailEnd type="none" w="sm" len="sm"/>
            </a:ln>
          </p:spPr>
          <p:txBody>
            <a:bodyPr wrap="none"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black"/>
                </a:solidFill>
                <a:effectLst/>
                <a:uLnTx/>
                <a:uFillTx/>
                <a:latin typeface="Century Gothic"/>
              </a:endParaRPr>
            </a:p>
          </p:txBody>
        </p:sp>
        <p:sp>
          <p:nvSpPr>
            <p:cNvPr id="57" name="Line 285"/>
            <p:cNvSpPr>
              <a:spLocks noChangeShapeType="1"/>
            </p:cNvSpPr>
            <p:nvPr/>
          </p:nvSpPr>
          <p:spPr bwMode="auto">
            <a:xfrm flipV="1">
              <a:off x="2589212" y="2141287"/>
              <a:ext cx="3963988" cy="3360988"/>
            </a:xfrm>
            <a:prstGeom prst="line">
              <a:avLst/>
            </a:prstGeom>
            <a:noFill/>
            <a:ln w="50800">
              <a:solidFill>
                <a:sysClr val="windowText" lastClr="000000"/>
              </a:solidFill>
              <a:round/>
              <a:headEnd type="none" w="sm" len="sm"/>
              <a:tailEnd type="stealth" w="med" len="med"/>
            </a:ln>
          </p:spPr>
          <p:txBody>
            <a:bodyPr wrap="none"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smtClean="0">
                <a:ln>
                  <a:noFill/>
                </a:ln>
                <a:solidFill>
                  <a:prstClr val="black"/>
                </a:solidFill>
                <a:effectLst/>
                <a:uLnTx/>
                <a:uFillTx/>
                <a:latin typeface="Century Gothic"/>
              </a:endParaRPr>
            </a:p>
          </p:txBody>
        </p:sp>
        <p:sp>
          <p:nvSpPr>
            <p:cNvPr id="58" name="Line 286"/>
            <p:cNvSpPr>
              <a:spLocks noChangeShapeType="1"/>
            </p:cNvSpPr>
            <p:nvPr/>
          </p:nvSpPr>
          <p:spPr bwMode="auto">
            <a:xfrm flipH="1" flipV="1">
              <a:off x="6813662" y="2149475"/>
              <a:ext cx="3485080" cy="3352800"/>
            </a:xfrm>
            <a:prstGeom prst="line">
              <a:avLst/>
            </a:prstGeom>
            <a:noFill/>
            <a:ln w="50800">
              <a:solidFill>
                <a:sysClr val="windowText" lastClr="000000"/>
              </a:solidFill>
              <a:round/>
              <a:headEnd type="none" w="sm" len="sm"/>
              <a:tailEnd type="stealth" w="med" len="med"/>
            </a:ln>
          </p:spPr>
          <p:txBody>
            <a:bodyPr wrap="none"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black"/>
                </a:solidFill>
                <a:effectLst/>
                <a:uLnTx/>
                <a:uFillTx/>
                <a:latin typeface="Century Gothic"/>
              </a:endParaRPr>
            </a:p>
          </p:txBody>
        </p:sp>
        <p:sp>
          <p:nvSpPr>
            <p:cNvPr id="59" name="Line 287"/>
            <p:cNvSpPr>
              <a:spLocks noChangeShapeType="1"/>
            </p:cNvSpPr>
            <p:nvPr/>
          </p:nvSpPr>
          <p:spPr bwMode="auto">
            <a:xfrm flipH="1" flipV="1">
              <a:off x="6705600" y="2149475"/>
              <a:ext cx="76200" cy="3200400"/>
            </a:xfrm>
            <a:prstGeom prst="line">
              <a:avLst/>
            </a:prstGeom>
            <a:noFill/>
            <a:ln w="50800">
              <a:solidFill>
                <a:sysClr val="windowText" lastClr="000000"/>
              </a:solidFill>
              <a:round/>
              <a:headEnd type="none" w="sm" len="sm"/>
              <a:tailEnd type="stealth" w="med" len="med"/>
            </a:ln>
          </p:spPr>
          <p:txBody>
            <a:bodyPr wrap="none"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black"/>
                </a:solidFill>
                <a:effectLst/>
                <a:uLnTx/>
                <a:uFillTx/>
                <a:latin typeface="Century Gothic"/>
              </a:endParaRPr>
            </a:p>
          </p:txBody>
        </p:sp>
        <p:sp>
          <p:nvSpPr>
            <p:cNvPr id="60" name="Rectangle 290"/>
            <p:cNvSpPr>
              <a:spLocks noChangeArrowheads="1"/>
            </p:cNvSpPr>
            <p:nvPr/>
          </p:nvSpPr>
          <p:spPr bwMode="auto">
            <a:xfrm>
              <a:off x="7188079" y="1858433"/>
              <a:ext cx="4835307" cy="462307"/>
            </a:xfrm>
            <a:prstGeom prst="rect">
              <a:avLst/>
            </a:prstGeom>
            <a:noFill/>
            <a:ln w="9525">
              <a:noFill/>
              <a:miter lim="800000"/>
              <a:headEnd/>
              <a:tailEnd/>
            </a:ln>
          </p:spPr>
          <p:txBody>
            <a:bodyPr wrap="square" lIns="92075" tIns="46038" rIns="92075" bIns="46038">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rgbClr val="008060"/>
                  </a:solidFill>
                  <a:effectLst/>
                  <a:uLnTx/>
                  <a:uFillTx/>
                  <a:latin typeface="Arial" charset="0"/>
                </a:rPr>
                <a:t>Staff educated and involved</a:t>
              </a:r>
            </a:p>
          </p:txBody>
        </p:sp>
        <p:sp>
          <p:nvSpPr>
            <p:cNvPr id="61" name="Rectangle 292"/>
            <p:cNvSpPr>
              <a:spLocks noChangeArrowheads="1"/>
            </p:cNvSpPr>
            <p:nvPr/>
          </p:nvSpPr>
          <p:spPr bwMode="auto">
            <a:xfrm>
              <a:off x="4890460" y="5627656"/>
              <a:ext cx="4136514" cy="400752"/>
            </a:xfrm>
            <a:prstGeom prst="rect">
              <a:avLst/>
            </a:prstGeom>
            <a:noFill/>
            <a:ln w="9525">
              <a:noFill/>
              <a:miter lim="800000"/>
              <a:headEnd/>
              <a:tailEnd/>
            </a:ln>
          </p:spPr>
          <p:txBody>
            <a:bodyPr wrap="square" lIns="92075" tIns="46038" rIns="92075" bIns="46038">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srgbClr val="008060"/>
                  </a:solidFill>
                  <a:effectLst/>
                  <a:uLnTx/>
                  <a:uFillTx/>
                  <a:latin typeface="Arial" charset="0"/>
                </a:rPr>
                <a:t>Maintain ambient temperature </a:t>
              </a:r>
            </a:p>
          </p:txBody>
        </p:sp>
        <p:sp>
          <p:nvSpPr>
            <p:cNvPr id="62" name="Rectangle 290"/>
            <p:cNvSpPr>
              <a:spLocks noChangeArrowheads="1"/>
            </p:cNvSpPr>
            <p:nvPr/>
          </p:nvSpPr>
          <p:spPr bwMode="auto">
            <a:xfrm>
              <a:off x="7586003" y="4403678"/>
              <a:ext cx="1512252" cy="954750"/>
            </a:xfrm>
            <a:prstGeom prst="rect">
              <a:avLst/>
            </a:prstGeom>
            <a:noFill/>
            <a:ln w="9525">
              <a:noFill/>
              <a:miter lim="800000"/>
              <a:headEnd/>
              <a:tailEnd/>
            </a:ln>
          </p:spPr>
          <p:txBody>
            <a:bodyPr wrap="square" lIns="92075" tIns="46038" rIns="92075" bIns="46038">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0000"/>
                  </a:solidFill>
                  <a:effectLst/>
                  <a:uLnTx/>
                  <a:uFillTx/>
                  <a:latin typeface="Arial" charset="0"/>
                </a:rPr>
                <a:t>Transport incubator warmed before transfer</a:t>
              </a:r>
            </a:p>
          </p:txBody>
        </p:sp>
        <p:sp>
          <p:nvSpPr>
            <p:cNvPr id="63" name="Rectangle 290"/>
            <p:cNvSpPr>
              <a:spLocks noChangeArrowheads="1"/>
            </p:cNvSpPr>
            <p:nvPr/>
          </p:nvSpPr>
          <p:spPr bwMode="auto">
            <a:xfrm>
              <a:off x="7938355" y="2259185"/>
              <a:ext cx="1647887" cy="523862"/>
            </a:xfrm>
            <a:prstGeom prst="rect">
              <a:avLst/>
            </a:prstGeom>
            <a:noFill/>
            <a:ln w="9525">
              <a:noFill/>
              <a:miter lim="800000"/>
              <a:headEnd/>
              <a:tailEnd/>
            </a:ln>
          </p:spPr>
          <p:txBody>
            <a:bodyPr wrap="square" lIns="92075" tIns="46038" rIns="92075" bIns="46038">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0000"/>
                  </a:solidFill>
                  <a:effectLst/>
                  <a:uLnTx/>
                  <a:uFillTx/>
                  <a:latin typeface="Arial" charset="0"/>
                </a:rPr>
                <a:t>On job mentoring</a:t>
              </a:r>
            </a:p>
          </p:txBody>
        </p:sp>
        <p:sp>
          <p:nvSpPr>
            <p:cNvPr id="64" name="Rectangle 290"/>
            <p:cNvSpPr>
              <a:spLocks noChangeArrowheads="1"/>
            </p:cNvSpPr>
            <p:nvPr/>
          </p:nvSpPr>
          <p:spPr bwMode="auto">
            <a:xfrm>
              <a:off x="1282624" y="3722533"/>
              <a:ext cx="1532014" cy="739306"/>
            </a:xfrm>
            <a:prstGeom prst="rect">
              <a:avLst/>
            </a:prstGeom>
            <a:noFill/>
            <a:ln w="9525">
              <a:noFill/>
              <a:miter lim="800000"/>
              <a:headEnd/>
              <a:tailEnd/>
            </a:ln>
          </p:spPr>
          <p:txBody>
            <a:bodyPr wrap="square" lIns="92075" tIns="46038" rIns="92075" bIns="46038">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0000"/>
                  </a:solidFill>
                  <a:effectLst/>
                  <a:uLnTx/>
                  <a:uFillTx/>
                  <a:latin typeface="Arial" charset="0"/>
                </a:rPr>
                <a:t>Make </a:t>
              </a:r>
              <a:r>
                <a:rPr kumimoji="0" lang="en-US" sz="1400" b="1" i="0" u="none" strike="noStrike" kern="0" cap="none" spc="0" normalizeH="0" baseline="0" noProof="0" dirty="0" err="1" smtClean="0">
                  <a:ln>
                    <a:noFill/>
                  </a:ln>
                  <a:solidFill>
                    <a:srgbClr val="FF0000"/>
                  </a:solidFill>
                  <a:effectLst/>
                  <a:uLnTx/>
                  <a:uFillTx/>
                  <a:latin typeface="Arial" charset="0"/>
                </a:rPr>
                <a:t>ziploc</a:t>
              </a:r>
              <a:r>
                <a:rPr kumimoji="0" lang="en-US" sz="1400" b="1" i="0" u="none" strike="noStrike" kern="0" cap="none" spc="0" normalizeH="0" baseline="0" noProof="0" dirty="0" smtClean="0">
                  <a:ln>
                    <a:noFill/>
                  </a:ln>
                  <a:solidFill>
                    <a:srgbClr val="FF0000"/>
                  </a:solidFill>
                  <a:effectLst/>
                  <a:uLnTx/>
                  <a:uFillTx/>
                  <a:latin typeface="Arial" charset="0"/>
                </a:rPr>
                <a:t> bags available (abandon)</a:t>
              </a:r>
            </a:p>
          </p:txBody>
        </p:sp>
        <p:sp>
          <p:nvSpPr>
            <p:cNvPr id="65" name="Rectangle 290"/>
            <p:cNvSpPr>
              <a:spLocks noChangeArrowheads="1"/>
            </p:cNvSpPr>
            <p:nvPr/>
          </p:nvSpPr>
          <p:spPr bwMode="auto">
            <a:xfrm>
              <a:off x="4399046" y="4359308"/>
              <a:ext cx="2486822" cy="739306"/>
            </a:xfrm>
            <a:prstGeom prst="rect">
              <a:avLst/>
            </a:prstGeom>
            <a:noFill/>
            <a:ln w="9525">
              <a:noFill/>
              <a:miter lim="800000"/>
              <a:headEnd/>
              <a:tailEnd/>
            </a:ln>
          </p:spPr>
          <p:txBody>
            <a:bodyPr wrap="square" lIns="92075" tIns="46038" rIns="92075" bIns="46038">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0000"/>
                  </a:solidFill>
                  <a:effectLst/>
                  <a:uLnTx/>
                  <a:uFillTx/>
                  <a:latin typeface="Arial" charset="0"/>
                </a:rPr>
                <a:t>Switch off air conditioner in </a:t>
              </a:r>
              <a:r>
                <a:rPr kumimoji="0" lang="en-US" sz="1400" b="1" i="0" u="none" strike="noStrike" kern="0" cap="none" spc="0" normalizeH="0" baseline="0" noProof="0" dirty="0" err="1" smtClean="0">
                  <a:ln>
                    <a:noFill/>
                  </a:ln>
                  <a:solidFill>
                    <a:srgbClr val="FF0000"/>
                  </a:solidFill>
                  <a:effectLst/>
                  <a:uLnTx/>
                  <a:uFillTx/>
                  <a:latin typeface="Arial" charset="0"/>
                </a:rPr>
                <a:t>labour</a:t>
              </a:r>
              <a:r>
                <a:rPr kumimoji="0" lang="en-US" sz="1400" b="1" i="0" u="none" strike="noStrike" kern="0" cap="none" spc="0" normalizeH="0" baseline="0" noProof="0" dirty="0" smtClean="0">
                  <a:ln>
                    <a:noFill/>
                  </a:ln>
                  <a:solidFill>
                    <a:srgbClr val="FF0000"/>
                  </a:solidFill>
                  <a:effectLst/>
                  <a:uLnTx/>
                  <a:uFillTx/>
                  <a:latin typeface="Arial" charset="0"/>
                </a:rPr>
                <a:t> room prior to anticipated preterm birth	</a:t>
              </a:r>
            </a:p>
          </p:txBody>
        </p:sp>
        <p:sp>
          <p:nvSpPr>
            <p:cNvPr id="66" name="Rectangle 290"/>
            <p:cNvSpPr>
              <a:spLocks noChangeArrowheads="1"/>
            </p:cNvSpPr>
            <p:nvPr/>
          </p:nvSpPr>
          <p:spPr bwMode="auto">
            <a:xfrm>
              <a:off x="9361606" y="3412149"/>
              <a:ext cx="2252220" cy="308419"/>
            </a:xfrm>
            <a:prstGeom prst="rect">
              <a:avLst/>
            </a:prstGeom>
            <a:noFill/>
            <a:ln w="9525">
              <a:noFill/>
              <a:miter lim="800000"/>
              <a:headEnd/>
              <a:tailEnd/>
            </a:ln>
          </p:spPr>
          <p:txBody>
            <a:bodyPr wrap="none" lIns="92075" tIns="46038" rIns="92075" bIns="46038">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0000"/>
                  </a:solidFill>
                  <a:effectLst/>
                  <a:uLnTx/>
                  <a:uFillTx/>
                  <a:latin typeface="Arial" charset="0"/>
                </a:rPr>
                <a:t>Orientation for new staff</a:t>
              </a:r>
            </a:p>
          </p:txBody>
        </p:sp>
        <p:sp>
          <p:nvSpPr>
            <p:cNvPr id="67" name="Rectangle 290"/>
            <p:cNvSpPr>
              <a:spLocks noChangeArrowheads="1"/>
            </p:cNvSpPr>
            <p:nvPr/>
          </p:nvSpPr>
          <p:spPr bwMode="auto">
            <a:xfrm>
              <a:off x="5272391" y="3063902"/>
              <a:ext cx="1541271" cy="739306"/>
            </a:xfrm>
            <a:prstGeom prst="rect">
              <a:avLst/>
            </a:prstGeom>
            <a:noFill/>
            <a:ln w="9525">
              <a:noFill/>
              <a:miter lim="800000"/>
              <a:headEnd/>
              <a:tailEnd/>
            </a:ln>
          </p:spPr>
          <p:txBody>
            <a:bodyPr wrap="square" lIns="92075" tIns="46038" rIns="92075" bIns="46038">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0000"/>
                  </a:solidFill>
                  <a:effectLst/>
                  <a:uLnTx/>
                  <a:uFillTx/>
                  <a:latin typeface="Arial" charset="0"/>
                </a:rPr>
                <a:t>Put wall thermometer in newborn corner</a:t>
              </a:r>
            </a:p>
          </p:txBody>
        </p:sp>
        <p:sp>
          <p:nvSpPr>
            <p:cNvPr id="68" name="Rectangle 290"/>
            <p:cNvSpPr>
              <a:spLocks noChangeArrowheads="1"/>
            </p:cNvSpPr>
            <p:nvPr/>
          </p:nvSpPr>
          <p:spPr bwMode="auto">
            <a:xfrm>
              <a:off x="2033588" y="2868924"/>
              <a:ext cx="1985458" cy="739306"/>
            </a:xfrm>
            <a:prstGeom prst="rect">
              <a:avLst/>
            </a:prstGeom>
            <a:noFill/>
            <a:ln w="9525">
              <a:noFill/>
              <a:miter lim="800000"/>
              <a:headEnd/>
              <a:tailEnd/>
            </a:ln>
          </p:spPr>
          <p:txBody>
            <a:bodyPr wrap="square" lIns="92075" tIns="46038" rIns="92075" bIns="46038">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0000"/>
                  </a:solidFill>
                  <a:effectLst/>
                  <a:uLnTx/>
                  <a:uFillTx/>
                  <a:latin typeface="Arial" charset="0"/>
                </a:rPr>
                <a:t>Revert to cling  wraps and improve application</a:t>
              </a:r>
            </a:p>
          </p:txBody>
        </p:sp>
        <p:sp>
          <p:nvSpPr>
            <p:cNvPr id="69" name="Rectangle 292"/>
            <p:cNvSpPr>
              <a:spLocks noChangeArrowheads="1"/>
            </p:cNvSpPr>
            <p:nvPr/>
          </p:nvSpPr>
          <p:spPr bwMode="auto">
            <a:xfrm>
              <a:off x="357223" y="1946737"/>
              <a:ext cx="4915168" cy="462307"/>
            </a:xfrm>
            <a:prstGeom prst="rect">
              <a:avLst/>
            </a:prstGeom>
            <a:noFill/>
            <a:ln w="9525">
              <a:noFill/>
              <a:miter lim="800000"/>
              <a:headEnd/>
              <a:tailEnd/>
            </a:ln>
          </p:spPr>
          <p:txBody>
            <a:bodyPr wrap="square" lIns="92075" tIns="46038" rIns="92075" bIns="46038">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rgbClr val="008060"/>
                  </a:solidFill>
                  <a:effectLst/>
                  <a:uLnTx/>
                  <a:uFillTx/>
                  <a:latin typeface="Arial" charset="0"/>
                </a:rPr>
                <a:t>Maintain baby’s temperature </a:t>
              </a:r>
            </a:p>
          </p:txBody>
        </p:sp>
        <p:grpSp>
          <p:nvGrpSpPr>
            <p:cNvPr id="70" name="Group 69"/>
            <p:cNvGrpSpPr/>
            <p:nvPr/>
          </p:nvGrpSpPr>
          <p:grpSpPr>
            <a:xfrm>
              <a:off x="2589212" y="4461839"/>
              <a:ext cx="640080" cy="529441"/>
              <a:chOff x="2589212" y="4461839"/>
              <a:chExt cx="640080" cy="529441"/>
            </a:xfrm>
          </p:grpSpPr>
          <p:sp>
            <p:nvSpPr>
              <p:cNvPr id="95" name="Oval 94"/>
              <p:cNvSpPr/>
              <p:nvPr/>
            </p:nvSpPr>
            <p:spPr>
              <a:xfrm>
                <a:off x="2589212" y="4461839"/>
                <a:ext cx="640080" cy="529441"/>
              </a:xfrm>
              <a:prstGeom prst="ellipse">
                <a:avLst/>
              </a:prstGeom>
              <a:solidFill>
                <a:sysClr val="window" lastClr="FFFFFF"/>
              </a:solidFill>
              <a:ln w="15875" cap="rnd"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black"/>
                    </a:solidFill>
                    <a:effectLst/>
                    <a:uLnTx/>
                    <a:uFillTx/>
                    <a:latin typeface="Century Gothic"/>
                    <a:ea typeface="+mn-ea"/>
                    <a:cs typeface="+mn-cs"/>
                  </a:rPr>
                  <a:t>P  D</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black"/>
                    </a:solidFill>
                    <a:effectLst/>
                    <a:uLnTx/>
                    <a:uFillTx/>
                    <a:latin typeface="Century Gothic"/>
                    <a:ea typeface="+mn-ea"/>
                    <a:cs typeface="+mn-cs"/>
                  </a:rPr>
                  <a:t>S  A</a:t>
                </a:r>
              </a:p>
            </p:txBody>
          </p:sp>
          <p:cxnSp>
            <p:nvCxnSpPr>
              <p:cNvPr id="96" name="Straight Connector 95"/>
              <p:cNvCxnSpPr>
                <a:stCxn id="95" idx="2"/>
                <a:endCxn id="95" idx="6"/>
              </p:cNvCxnSpPr>
              <p:nvPr/>
            </p:nvCxnSpPr>
            <p:spPr>
              <a:xfrm>
                <a:off x="2589212" y="4726560"/>
                <a:ext cx="640080" cy="0"/>
              </a:xfrm>
              <a:prstGeom prst="line">
                <a:avLst/>
              </a:prstGeom>
              <a:noFill/>
              <a:ln w="9525" cap="rnd" cmpd="sng" algn="ctr">
                <a:solidFill>
                  <a:sysClr val="windowText" lastClr="000000"/>
                </a:solidFill>
                <a:prstDash val="solid"/>
              </a:ln>
              <a:effectLst/>
            </p:spPr>
          </p:cxnSp>
          <p:cxnSp>
            <p:nvCxnSpPr>
              <p:cNvPr id="97" name="Straight Connector 96"/>
              <p:cNvCxnSpPr>
                <a:stCxn id="95" idx="0"/>
                <a:endCxn id="95" idx="4"/>
              </p:cNvCxnSpPr>
              <p:nvPr/>
            </p:nvCxnSpPr>
            <p:spPr>
              <a:xfrm>
                <a:off x="2909252" y="4461839"/>
                <a:ext cx="0" cy="529441"/>
              </a:xfrm>
              <a:prstGeom prst="line">
                <a:avLst/>
              </a:prstGeom>
              <a:noFill/>
              <a:ln w="9525" cap="rnd" cmpd="sng" algn="ctr">
                <a:solidFill>
                  <a:sysClr val="windowText" lastClr="000000"/>
                </a:solidFill>
                <a:prstDash val="solid"/>
              </a:ln>
              <a:effectLst/>
            </p:spPr>
          </p:cxnSp>
        </p:grpSp>
        <p:grpSp>
          <p:nvGrpSpPr>
            <p:cNvPr id="71" name="Group 70"/>
            <p:cNvGrpSpPr/>
            <p:nvPr/>
          </p:nvGrpSpPr>
          <p:grpSpPr>
            <a:xfrm>
              <a:off x="3848708" y="3275797"/>
              <a:ext cx="640080" cy="529441"/>
              <a:chOff x="2589212" y="4461839"/>
              <a:chExt cx="640080" cy="529441"/>
            </a:xfrm>
          </p:grpSpPr>
          <p:sp>
            <p:nvSpPr>
              <p:cNvPr id="92" name="Oval 91"/>
              <p:cNvSpPr/>
              <p:nvPr/>
            </p:nvSpPr>
            <p:spPr>
              <a:xfrm>
                <a:off x="2589212" y="4461839"/>
                <a:ext cx="640080" cy="529441"/>
              </a:xfrm>
              <a:prstGeom prst="ellipse">
                <a:avLst/>
              </a:prstGeom>
              <a:solidFill>
                <a:sysClr val="window" lastClr="FFFFFF"/>
              </a:solidFill>
              <a:ln w="15875" cap="rnd"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black"/>
                    </a:solidFill>
                    <a:effectLst/>
                    <a:uLnTx/>
                    <a:uFillTx/>
                    <a:latin typeface="Century Gothic"/>
                    <a:ea typeface="+mn-ea"/>
                    <a:cs typeface="+mn-cs"/>
                  </a:rPr>
                  <a:t>P  D</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black"/>
                    </a:solidFill>
                    <a:effectLst/>
                    <a:uLnTx/>
                    <a:uFillTx/>
                    <a:latin typeface="Century Gothic"/>
                    <a:ea typeface="+mn-ea"/>
                    <a:cs typeface="+mn-cs"/>
                  </a:rPr>
                  <a:t>S  A</a:t>
                </a:r>
              </a:p>
            </p:txBody>
          </p:sp>
          <p:cxnSp>
            <p:nvCxnSpPr>
              <p:cNvPr id="93" name="Straight Connector 92"/>
              <p:cNvCxnSpPr>
                <a:stCxn id="92" idx="2"/>
                <a:endCxn id="92" idx="6"/>
              </p:cNvCxnSpPr>
              <p:nvPr/>
            </p:nvCxnSpPr>
            <p:spPr>
              <a:xfrm>
                <a:off x="2589212" y="4726560"/>
                <a:ext cx="640080" cy="0"/>
              </a:xfrm>
              <a:prstGeom prst="line">
                <a:avLst/>
              </a:prstGeom>
              <a:noFill/>
              <a:ln w="9525" cap="rnd" cmpd="sng" algn="ctr">
                <a:solidFill>
                  <a:sysClr val="windowText" lastClr="000000"/>
                </a:solidFill>
                <a:prstDash val="solid"/>
              </a:ln>
              <a:effectLst/>
            </p:spPr>
          </p:cxnSp>
          <p:cxnSp>
            <p:nvCxnSpPr>
              <p:cNvPr id="94" name="Straight Connector 93"/>
              <p:cNvCxnSpPr>
                <a:stCxn id="92" idx="0"/>
                <a:endCxn id="92" idx="4"/>
              </p:cNvCxnSpPr>
              <p:nvPr/>
            </p:nvCxnSpPr>
            <p:spPr>
              <a:xfrm>
                <a:off x="2909252" y="4461839"/>
                <a:ext cx="0" cy="529441"/>
              </a:xfrm>
              <a:prstGeom prst="line">
                <a:avLst/>
              </a:prstGeom>
              <a:noFill/>
              <a:ln w="9525" cap="rnd" cmpd="sng" algn="ctr">
                <a:solidFill>
                  <a:sysClr val="windowText" lastClr="000000"/>
                </a:solidFill>
                <a:prstDash val="solid"/>
              </a:ln>
              <a:effectLst/>
            </p:spPr>
          </p:cxnSp>
        </p:grpSp>
        <p:grpSp>
          <p:nvGrpSpPr>
            <p:cNvPr id="72" name="Group 71"/>
            <p:cNvGrpSpPr/>
            <p:nvPr/>
          </p:nvGrpSpPr>
          <p:grpSpPr>
            <a:xfrm>
              <a:off x="6065520" y="2495551"/>
              <a:ext cx="640080" cy="529441"/>
              <a:chOff x="2589212" y="4461839"/>
              <a:chExt cx="640080" cy="529441"/>
            </a:xfrm>
          </p:grpSpPr>
          <p:sp>
            <p:nvSpPr>
              <p:cNvPr id="89" name="Oval 88"/>
              <p:cNvSpPr/>
              <p:nvPr/>
            </p:nvSpPr>
            <p:spPr>
              <a:xfrm>
                <a:off x="2589212" y="4461839"/>
                <a:ext cx="640080" cy="529441"/>
              </a:xfrm>
              <a:prstGeom prst="ellipse">
                <a:avLst/>
              </a:prstGeom>
              <a:solidFill>
                <a:sysClr val="window" lastClr="FFFFFF"/>
              </a:solidFill>
              <a:ln w="15875" cap="rnd"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black"/>
                    </a:solidFill>
                    <a:effectLst/>
                    <a:uLnTx/>
                    <a:uFillTx/>
                    <a:latin typeface="Century Gothic"/>
                    <a:ea typeface="+mn-ea"/>
                    <a:cs typeface="+mn-cs"/>
                  </a:rPr>
                  <a:t>P  D</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black"/>
                    </a:solidFill>
                    <a:effectLst/>
                    <a:uLnTx/>
                    <a:uFillTx/>
                    <a:latin typeface="Century Gothic"/>
                    <a:ea typeface="+mn-ea"/>
                    <a:cs typeface="+mn-cs"/>
                  </a:rPr>
                  <a:t>S  A</a:t>
                </a:r>
              </a:p>
            </p:txBody>
          </p:sp>
          <p:cxnSp>
            <p:nvCxnSpPr>
              <p:cNvPr id="90" name="Straight Connector 89"/>
              <p:cNvCxnSpPr>
                <a:stCxn id="89" idx="2"/>
                <a:endCxn id="89" idx="6"/>
              </p:cNvCxnSpPr>
              <p:nvPr/>
            </p:nvCxnSpPr>
            <p:spPr>
              <a:xfrm>
                <a:off x="2589212" y="4726560"/>
                <a:ext cx="640080" cy="0"/>
              </a:xfrm>
              <a:prstGeom prst="line">
                <a:avLst/>
              </a:prstGeom>
              <a:noFill/>
              <a:ln w="9525" cap="rnd" cmpd="sng" algn="ctr">
                <a:solidFill>
                  <a:sysClr val="windowText" lastClr="000000"/>
                </a:solidFill>
                <a:prstDash val="solid"/>
              </a:ln>
              <a:effectLst/>
            </p:spPr>
          </p:cxnSp>
          <p:cxnSp>
            <p:nvCxnSpPr>
              <p:cNvPr id="91" name="Straight Connector 90"/>
              <p:cNvCxnSpPr>
                <a:stCxn id="89" idx="0"/>
                <a:endCxn id="89" idx="4"/>
              </p:cNvCxnSpPr>
              <p:nvPr/>
            </p:nvCxnSpPr>
            <p:spPr>
              <a:xfrm>
                <a:off x="2909252" y="4461839"/>
                <a:ext cx="0" cy="529441"/>
              </a:xfrm>
              <a:prstGeom prst="line">
                <a:avLst/>
              </a:prstGeom>
              <a:noFill/>
              <a:ln w="9525" cap="rnd" cmpd="sng" algn="ctr">
                <a:solidFill>
                  <a:sysClr val="windowText" lastClr="000000"/>
                </a:solidFill>
                <a:prstDash val="solid"/>
              </a:ln>
              <a:effectLst/>
            </p:spPr>
          </p:cxnSp>
        </p:grpSp>
        <p:grpSp>
          <p:nvGrpSpPr>
            <p:cNvPr id="73" name="Group 72"/>
            <p:cNvGrpSpPr/>
            <p:nvPr/>
          </p:nvGrpSpPr>
          <p:grpSpPr>
            <a:xfrm>
              <a:off x="6041708" y="3805238"/>
              <a:ext cx="640080" cy="529441"/>
              <a:chOff x="2589212" y="4461839"/>
              <a:chExt cx="640080" cy="529441"/>
            </a:xfrm>
          </p:grpSpPr>
          <p:sp>
            <p:nvSpPr>
              <p:cNvPr id="86" name="Oval 85"/>
              <p:cNvSpPr/>
              <p:nvPr/>
            </p:nvSpPr>
            <p:spPr>
              <a:xfrm>
                <a:off x="2589212" y="4461839"/>
                <a:ext cx="640080" cy="529441"/>
              </a:xfrm>
              <a:prstGeom prst="ellipse">
                <a:avLst/>
              </a:prstGeom>
              <a:solidFill>
                <a:sysClr val="window" lastClr="FFFFFF"/>
              </a:solidFill>
              <a:ln w="15875" cap="rnd"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black"/>
                    </a:solidFill>
                    <a:effectLst/>
                    <a:uLnTx/>
                    <a:uFillTx/>
                    <a:latin typeface="Century Gothic"/>
                    <a:ea typeface="+mn-ea"/>
                    <a:cs typeface="+mn-cs"/>
                  </a:rPr>
                  <a:t>P  D</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black"/>
                    </a:solidFill>
                    <a:effectLst/>
                    <a:uLnTx/>
                    <a:uFillTx/>
                    <a:latin typeface="Century Gothic"/>
                    <a:ea typeface="+mn-ea"/>
                    <a:cs typeface="+mn-cs"/>
                  </a:rPr>
                  <a:t>S  A</a:t>
                </a:r>
              </a:p>
            </p:txBody>
          </p:sp>
          <p:cxnSp>
            <p:nvCxnSpPr>
              <p:cNvPr id="87" name="Straight Connector 86"/>
              <p:cNvCxnSpPr>
                <a:stCxn id="86" idx="2"/>
                <a:endCxn id="86" idx="6"/>
              </p:cNvCxnSpPr>
              <p:nvPr/>
            </p:nvCxnSpPr>
            <p:spPr>
              <a:xfrm>
                <a:off x="2589212" y="4726560"/>
                <a:ext cx="640080" cy="0"/>
              </a:xfrm>
              <a:prstGeom prst="line">
                <a:avLst/>
              </a:prstGeom>
              <a:noFill/>
              <a:ln w="9525" cap="rnd" cmpd="sng" algn="ctr">
                <a:solidFill>
                  <a:sysClr val="windowText" lastClr="000000"/>
                </a:solidFill>
                <a:prstDash val="solid"/>
              </a:ln>
              <a:effectLst/>
            </p:spPr>
          </p:cxnSp>
          <p:cxnSp>
            <p:nvCxnSpPr>
              <p:cNvPr id="88" name="Straight Connector 87"/>
              <p:cNvCxnSpPr>
                <a:stCxn id="86" idx="0"/>
                <a:endCxn id="86" idx="4"/>
              </p:cNvCxnSpPr>
              <p:nvPr/>
            </p:nvCxnSpPr>
            <p:spPr>
              <a:xfrm>
                <a:off x="2909252" y="4461839"/>
                <a:ext cx="0" cy="529441"/>
              </a:xfrm>
              <a:prstGeom prst="line">
                <a:avLst/>
              </a:prstGeom>
              <a:noFill/>
              <a:ln w="9525" cap="rnd" cmpd="sng" algn="ctr">
                <a:solidFill>
                  <a:sysClr val="windowText" lastClr="000000"/>
                </a:solidFill>
                <a:prstDash val="solid"/>
              </a:ln>
              <a:effectLst/>
            </p:spPr>
          </p:cxnSp>
        </p:grpSp>
        <p:grpSp>
          <p:nvGrpSpPr>
            <p:cNvPr id="74" name="Group 73"/>
            <p:cNvGrpSpPr/>
            <p:nvPr/>
          </p:nvGrpSpPr>
          <p:grpSpPr>
            <a:xfrm>
              <a:off x="6885868" y="4744268"/>
              <a:ext cx="640080" cy="529441"/>
              <a:chOff x="2589212" y="4461839"/>
              <a:chExt cx="640080" cy="529441"/>
            </a:xfrm>
          </p:grpSpPr>
          <p:sp>
            <p:nvSpPr>
              <p:cNvPr id="83" name="Oval 82"/>
              <p:cNvSpPr/>
              <p:nvPr/>
            </p:nvSpPr>
            <p:spPr>
              <a:xfrm>
                <a:off x="2589212" y="4461839"/>
                <a:ext cx="640080" cy="529441"/>
              </a:xfrm>
              <a:prstGeom prst="ellipse">
                <a:avLst/>
              </a:prstGeom>
              <a:solidFill>
                <a:sysClr val="window" lastClr="FFFFFF"/>
              </a:solidFill>
              <a:ln w="15875" cap="rnd"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black"/>
                    </a:solidFill>
                    <a:effectLst/>
                    <a:uLnTx/>
                    <a:uFillTx/>
                    <a:latin typeface="Century Gothic"/>
                    <a:ea typeface="+mn-ea"/>
                    <a:cs typeface="+mn-cs"/>
                  </a:rPr>
                  <a:t>P  D</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black"/>
                    </a:solidFill>
                    <a:effectLst/>
                    <a:uLnTx/>
                    <a:uFillTx/>
                    <a:latin typeface="Century Gothic"/>
                    <a:ea typeface="+mn-ea"/>
                    <a:cs typeface="+mn-cs"/>
                  </a:rPr>
                  <a:t>S  A</a:t>
                </a:r>
              </a:p>
            </p:txBody>
          </p:sp>
          <p:cxnSp>
            <p:nvCxnSpPr>
              <p:cNvPr id="84" name="Straight Connector 83"/>
              <p:cNvCxnSpPr>
                <a:stCxn id="83" idx="2"/>
                <a:endCxn id="83" idx="6"/>
              </p:cNvCxnSpPr>
              <p:nvPr/>
            </p:nvCxnSpPr>
            <p:spPr>
              <a:xfrm>
                <a:off x="2589212" y="4726560"/>
                <a:ext cx="640080" cy="0"/>
              </a:xfrm>
              <a:prstGeom prst="line">
                <a:avLst/>
              </a:prstGeom>
              <a:noFill/>
              <a:ln w="9525" cap="rnd" cmpd="sng" algn="ctr">
                <a:solidFill>
                  <a:sysClr val="windowText" lastClr="000000"/>
                </a:solidFill>
                <a:prstDash val="solid"/>
              </a:ln>
              <a:effectLst/>
            </p:spPr>
          </p:cxnSp>
          <p:cxnSp>
            <p:nvCxnSpPr>
              <p:cNvPr id="85" name="Straight Connector 84"/>
              <p:cNvCxnSpPr>
                <a:stCxn id="83" idx="0"/>
                <a:endCxn id="83" idx="4"/>
              </p:cNvCxnSpPr>
              <p:nvPr/>
            </p:nvCxnSpPr>
            <p:spPr>
              <a:xfrm>
                <a:off x="2909252" y="4461839"/>
                <a:ext cx="0" cy="529441"/>
              </a:xfrm>
              <a:prstGeom prst="line">
                <a:avLst/>
              </a:prstGeom>
              <a:noFill/>
              <a:ln w="9525" cap="rnd" cmpd="sng" algn="ctr">
                <a:solidFill>
                  <a:sysClr val="windowText" lastClr="000000"/>
                </a:solidFill>
                <a:prstDash val="solid"/>
              </a:ln>
              <a:effectLst/>
            </p:spPr>
          </p:cxnSp>
        </p:grpSp>
        <p:grpSp>
          <p:nvGrpSpPr>
            <p:cNvPr id="75" name="Group 74"/>
            <p:cNvGrpSpPr/>
            <p:nvPr/>
          </p:nvGrpSpPr>
          <p:grpSpPr>
            <a:xfrm>
              <a:off x="8097838" y="2760272"/>
              <a:ext cx="640080" cy="529441"/>
              <a:chOff x="2589212" y="4461839"/>
              <a:chExt cx="640080" cy="529441"/>
            </a:xfrm>
          </p:grpSpPr>
          <p:sp>
            <p:nvSpPr>
              <p:cNvPr id="80" name="Oval 79"/>
              <p:cNvSpPr/>
              <p:nvPr/>
            </p:nvSpPr>
            <p:spPr>
              <a:xfrm>
                <a:off x="2589212" y="4461839"/>
                <a:ext cx="640080" cy="529441"/>
              </a:xfrm>
              <a:prstGeom prst="ellipse">
                <a:avLst/>
              </a:prstGeom>
              <a:solidFill>
                <a:sysClr val="window" lastClr="FFFFFF"/>
              </a:solidFill>
              <a:ln w="15875" cap="rnd"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black"/>
                    </a:solidFill>
                    <a:effectLst/>
                    <a:uLnTx/>
                    <a:uFillTx/>
                    <a:latin typeface="Century Gothic"/>
                    <a:ea typeface="+mn-ea"/>
                    <a:cs typeface="+mn-cs"/>
                  </a:rPr>
                  <a:t>P  D</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black"/>
                    </a:solidFill>
                    <a:effectLst/>
                    <a:uLnTx/>
                    <a:uFillTx/>
                    <a:latin typeface="Century Gothic"/>
                    <a:ea typeface="+mn-ea"/>
                    <a:cs typeface="+mn-cs"/>
                  </a:rPr>
                  <a:t>S  A</a:t>
                </a:r>
              </a:p>
            </p:txBody>
          </p:sp>
          <p:cxnSp>
            <p:nvCxnSpPr>
              <p:cNvPr id="81" name="Straight Connector 80"/>
              <p:cNvCxnSpPr>
                <a:stCxn id="80" idx="2"/>
                <a:endCxn id="80" idx="6"/>
              </p:cNvCxnSpPr>
              <p:nvPr/>
            </p:nvCxnSpPr>
            <p:spPr>
              <a:xfrm>
                <a:off x="2589212" y="4726560"/>
                <a:ext cx="640080" cy="0"/>
              </a:xfrm>
              <a:prstGeom prst="line">
                <a:avLst/>
              </a:prstGeom>
              <a:noFill/>
              <a:ln w="9525" cap="rnd" cmpd="sng" algn="ctr">
                <a:solidFill>
                  <a:sysClr val="windowText" lastClr="000000"/>
                </a:solidFill>
                <a:prstDash val="solid"/>
              </a:ln>
              <a:effectLst/>
            </p:spPr>
          </p:cxnSp>
          <p:cxnSp>
            <p:nvCxnSpPr>
              <p:cNvPr id="82" name="Straight Connector 81"/>
              <p:cNvCxnSpPr>
                <a:stCxn id="80" idx="0"/>
                <a:endCxn id="80" idx="4"/>
              </p:cNvCxnSpPr>
              <p:nvPr/>
            </p:nvCxnSpPr>
            <p:spPr>
              <a:xfrm>
                <a:off x="2909252" y="4461839"/>
                <a:ext cx="0" cy="529441"/>
              </a:xfrm>
              <a:prstGeom prst="line">
                <a:avLst/>
              </a:prstGeom>
              <a:noFill/>
              <a:ln w="9525" cap="rnd" cmpd="sng" algn="ctr">
                <a:solidFill>
                  <a:sysClr val="windowText" lastClr="000000"/>
                </a:solidFill>
                <a:prstDash val="solid"/>
              </a:ln>
              <a:effectLst/>
            </p:spPr>
          </p:cxnSp>
        </p:grpSp>
        <p:grpSp>
          <p:nvGrpSpPr>
            <p:cNvPr id="76" name="Group 75"/>
            <p:cNvGrpSpPr/>
            <p:nvPr/>
          </p:nvGrpSpPr>
          <p:grpSpPr>
            <a:xfrm>
              <a:off x="8650855" y="3343509"/>
              <a:ext cx="640080" cy="529441"/>
              <a:chOff x="2589212" y="4461839"/>
              <a:chExt cx="640080" cy="529441"/>
            </a:xfrm>
          </p:grpSpPr>
          <p:sp>
            <p:nvSpPr>
              <p:cNvPr id="77" name="Oval 76"/>
              <p:cNvSpPr/>
              <p:nvPr/>
            </p:nvSpPr>
            <p:spPr>
              <a:xfrm>
                <a:off x="2589212" y="4461839"/>
                <a:ext cx="640080" cy="529441"/>
              </a:xfrm>
              <a:prstGeom prst="ellipse">
                <a:avLst/>
              </a:prstGeom>
              <a:solidFill>
                <a:sysClr val="window" lastClr="FFFFFF"/>
              </a:solidFill>
              <a:ln w="15875" cap="rnd"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black"/>
                    </a:solidFill>
                    <a:effectLst/>
                    <a:uLnTx/>
                    <a:uFillTx/>
                    <a:latin typeface="Century Gothic"/>
                    <a:ea typeface="+mn-ea"/>
                    <a:cs typeface="+mn-cs"/>
                  </a:rPr>
                  <a:t>P  D</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black"/>
                    </a:solidFill>
                    <a:effectLst/>
                    <a:uLnTx/>
                    <a:uFillTx/>
                    <a:latin typeface="Century Gothic"/>
                    <a:ea typeface="+mn-ea"/>
                    <a:cs typeface="+mn-cs"/>
                  </a:rPr>
                  <a:t>S  A</a:t>
                </a:r>
              </a:p>
            </p:txBody>
          </p:sp>
          <p:cxnSp>
            <p:nvCxnSpPr>
              <p:cNvPr id="78" name="Straight Connector 77"/>
              <p:cNvCxnSpPr>
                <a:stCxn id="77" idx="2"/>
                <a:endCxn id="77" idx="6"/>
              </p:cNvCxnSpPr>
              <p:nvPr/>
            </p:nvCxnSpPr>
            <p:spPr>
              <a:xfrm>
                <a:off x="2589212" y="4726560"/>
                <a:ext cx="640080" cy="0"/>
              </a:xfrm>
              <a:prstGeom prst="line">
                <a:avLst/>
              </a:prstGeom>
              <a:noFill/>
              <a:ln w="9525" cap="rnd" cmpd="sng" algn="ctr">
                <a:solidFill>
                  <a:sysClr val="windowText" lastClr="000000"/>
                </a:solidFill>
                <a:prstDash val="solid"/>
              </a:ln>
              <a:effectLst/>
            </p:spPr>
          </p:cxnSp>
          <p:cxnSp>
            <p:nvCxnSpPr>
              <p:cNvPr id="79" name="Straight Connector 78"/>
              <p:cNvCxnSpPr>
                <a:stCxn id="77" idx="0"/>
                <a:endCxn id="77" idx="4"/>
              </p:cNvCxnSpPr>
              <p:nvPr/>
            </p:nvCxnSpPr>
            <p:spPr>
              <a:xfrm>
                <a:off x="2909252" y="4461839"/>
                <a:ext cx="0" cy="529441"/>
              </a:xfrm>
              <a:prstGeom prst="line">
                <a:avLst/>
              </a:prstGeom>
              <a:noFill/>
              <a:ln w="9525" cap="rnd" cmpd="sng" algn="ctr">
                <a:solidFill>
                  <a:sysClr val="windowText" lastClr="000000"/>
                </a:solidFill>
                <a:prstDash val="solid"/>
              </a:ln>
              <a:effectLst/>
            </p:spPr>
          </p:cxnSp>
        </p:grpSp>
      </p:grpSp>
    </p:spTree>
    <p:extLst>
      <p:ext uri="{BB962C8B-B14F-4D97-AF65-F5344CB8AC3E}">
        <p14:creationId xmlns:p14="http://schemas.microsoft.com/office/powerpoint/2010/main" val="413519393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595303" y="573311"/>
            <a:ext cx="10766289" cy="67861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ysClr val="window" lastClr="FFFFFF"/>
                </a:solidFill>
                <a:effectLst/>
                <a:uLnTx/>
                <a:uFillTx/>
                <a:latin typeface="Century Gothic"/>
                <a:ea typeface="+mj-ea"/>
                <a:cs typeface="+mj-cs"/>
              </a:rPr>
              <a:t>What to do after identifying successful change ideas? </a:t>
            </a:r>
            <a:endParaRPr kumimoji="0" lang="en-US" sz="32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12" name="Text Placeholder 2"/>
          <p:cNvSpPr txBox="1">
            <a:spLocks/>
          </p:cNvSpPr>
          <p:nvPr/>
        </p:nvSpPr>
        <p:spPr>
          <a:xfrm>
            <a:off x="1956240" y="1061015"/>
            <a:ext cx="2829320" cy="709633"/>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marL="0" marR="0" lvl="0" indent="0" algn="ctr"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2400" b="1" i="0" u="none" strike="noStrike" kern="1200" cap="none" spc="0" normalizeH="0" baseline="0" noProof="0" dirty="0" smtClean="0">
                <a:ln>
                  <a:noFill/>
                </a:ln>
                <a:solidFill>
                  <a:sysClr val="window" lastClr="FFFFFF"/>
                </a:solidFill>
                <a:effectLst/>
                <a:uLnTx/>
                <a:uFillTx/>
                <a:latin typeface="Century Gothic"/>
                <a:ea typeface="+mn-ea"/>
                <a:cs typeface="+mn-cs"/>
              </a:rPr>
              <a:t>Testing changes </a:t>
            </a:r>
            <a:endParaRPr kumimoji="0" lang="en-US" sz="2400" b="1" i="0" u="none" strike="noStrike" kern="1200" cap="none" spc="0" normalizeH="0" baseline="0" noProof="0" dirty="0">
              <a:ln>
                <a:noFill/>
              </a:ln>
              <a:solidFill>
                <a:sysClr val="window" lastClr="FFFFFF"/>
              </a:solidFill>
              <a:effectLst/>
              <a:uLnTx/>
              <a:uFillTx/>
              <a:latin typeface="Century Gothic"/>
              <a:ea typeface="+mn-ea"/>
              <a:cs typeface="+mn-cs"/>
            </a:endParaRPr>
          </a:p>
        </p:txBody>
      </p:sp>
      <p:sp>
        <p:nvSpPr>
          <p:cNvPr id="13" name="Content Placeholder 3"/>
          <p:cNvSpPr txBox="1">
            <a:spLocks/>
          </p:cNvSpPr>
          <p:nvPr/>
        </p:nvSpPr>
        <p:spPr>
          <a:xfrm>
            <a:off x="287867" y="1948726"/>
            <a:ext cx="5793619" cy="3602985"/>
          </a:xfrm>
          <a:prstGeom prst="rect">
            <a:avLst/>
          </a:prstGeom>
          <a:ln>
            <a:noFill/>
          </a:ln>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000" b="1" i="0" u="none" strike="noStrike" kern="1200" cap="none" spc="0" normalizeH="0" baseline="0" noProof="0" dirty="0" smtClean="0">
                <a:ln>
                  <a:noFill/>
                </a:ln>
                <a:solidFill>
                  <a:sysClr val="window" lastClr="FFFFFF"/>
                </a:solidFill>
                <a:effectLst/>
                <a:uLnTx/>
                <a:uFillTx/>
                <a:latin typeface="Century Gothic"/>
                <a:ea typeface="+mn-ea"/>
                <a:cs typeface="+mn-cs"/>
              </a:rPr>
              <a:t>Few people</a:t>
            </a:r>
            <a:r>
              <a:rPr kumimoji="0" lang="en-US" sz="2000" b="1" i="0" u="none" strike="noStrike" kern="1200" cap="none" spc="0" normalizeH="0" noProof="0" dirty="0" smtClean="0">
                <a:ln>
                  <a:noFill/>
                </a:ln>
                <a:solidFill>
                  <a:sysClr val="window" lastClr="FFFFFF"/>
                </a:solidFill>
                <a:effectLst/>
                <a:uLnTx/>
                <a:uFillTx/>
                <a:latin typeface="Century Gothic"/>
                <a:ea typeface="+mn-ea"/>
                <a:cs typeface="+mn-cs"/>
              </a:rPr>
              <a:t> </a:t>
            </a:r>
            <a:r>
              <a:rPr kumimoji="0" lang="en-US" sz="2000" b="1" i="0" u="none" strike="noStrike" kern="1200" cap="none" spc="0" normalizeH="0" baseline="0" noProof="0" dirty="0" smtClean="0">
                <a:ln>
                  <a:noFill/>
                </a:ln>
                <a:solidFill>
                  <a:sysClr val="window" lastClr="FFFFFF"/>
                </a:solidFill>
                <a:effectLst/>
                <a:uLnTx/>
                <a:uFillTx/>
                <a:latin typeface="Century Gothic"/>
                <a:ea typeface="+mn-ea"/>
                <a:cs typeface="+mn-cs"/>
              </a:rPr>
              <a:t>are involved </a:t>
            </a:r>
          </a:p>
          <a:p>
            <a:pPr marL="742950" marR="0" lvl="1" indent="-28575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000" b="1" i="0" u="none" strike="noStrike" kern="1200" cap="none" spc="0" normalizeH="0" baseline="0" noProof="0" dirty="0" smtClean="0">
                <a:ln>
                  <a:noFill/>
                </a:ln>
                <a:solidFill>
                  <a:sysClr val="window" lastClr="FFFFFF"/>
                </a:solidFill>
                <a:effectLst/>
                <a:uLnTx/>
                <a:uFillTx/>
                <a:latin typeface="Century Gothic"/>
                <a:ea typeface="+mn-ea"/>
                <a:cs typeface="+mn-cs"/>
              </a:rPr>
              <a:t>less resistance</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000" b="1" i="0" u="none" strike="noStrike" kern="1200" cap="none" spc="0" normalizeH="0" baseline="0" noProof="0" dirty="0" smtClean="0">
                <a:ln>
                  <a:noFill/>
                </a:ln>
                <a:solidFill>
                  <a:sysClr val="window" lastClr="FFFFFF"/>
                </a:solidFill>
                <a:effectLst/>
                <a:uLnTx/>
                <a:uFillTx/>
                <a:latin typeface="Century Gothic"/>
                <a:ea typeface="+mn-ea"/>
                <a:cs typeface="+mn-cs"/>
              </a:rPr>
              <a:t>Rapid cycles</a:t>
            </a:r>
          </a:p>
          <a:p>
            <a:pPr marL="742950" marR="0" lvl="1" indent="-28575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000" b="1" i="0" u="none" strike="noStrike" kern="1200" cap="none" spc="0" normalizeH="0" baseline="0" noProof="0" dirty="0" smtClean="0">
                <a:ln>
                  <a:noFill/>
                </a:ln>
                <a:solidFill>
                  <a:sysClr val="window" lastClr="FFFFFF"/>
                </a:solidFill>
                <a:effectLst/>
                <a:uLnTx/>
                <a:uFillTx/>
                <a:latin typeface="Century Gothic"/>
                <a:ea typeface="+mn-ea"/>
                <a:cs typeface="+mn-cs"/>
              </a:rPr>
              <a:t>take less time</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000" b="1" i="0" u="none" strike="noStrike" kern="1200" cap="none" spc="0" normalizeH="0" baseline="0" noProof="0" dirty="0" smtClean="0">
                <a:ln>
                  <a:noFill/>
                </a:ln>
                <a:solidFill>
                  <a:sysClr val="window" lastClr="FFFFFF"/>
                </a:solidFill>
                <a:effectLst/>
                <a:uLnTx/>
                <a:uFillTx/>
                <a:latin typeface="Century Gothic"/>
                <a:ea typeface="+mn-ea"/>
                <a:cs typeface="+mn-cs"/>
              </a:rPr>
              <a:t>Support needed low</a:t>
            </a:r>
          </a:p>
          <a:p>
            <a:pPr marL="742950" marR="0" lvl="1" indent="-28575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1900" b="1" i="0" u="none" strike="noStrike" kern="1200" cap="none" spc="0" normalizeH="0" baseline="0" noProof="0" dirty="0" smtClean="0">
                <a:ln>
                  <a:noFill/>
                </a:ln>
                <a:solidFill>
                  <a:sysClr val="window" lastClr="FFFFFF"/>
                </a:solidFill>
                <a:effectLst/>
                <a:uLnTx/>
                <a:uFillTx/>
                <a:latin typeface="Century Gothic"/>
                <a:ea typeface="+mn-ea"/>
                <a:cs typeface="+mn-cs"/>
              </a:rPr>
              <a:t>Testers do not yet intend changes to be permanent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000" b="1" i="0" u="none" strike="noStrike" kern="1200" cap="none" spc="0" normalizeH="0" baseline="0" noProof="0" dirty="0" smtClean="0">
                <a:ln>
                  <a:noFill/>
                </a:ln>
                <a:solidFill>
                  <a:sysClr val="window" lastClr="FFFFFF"/>
                </a:solidFill>
                <a:effectLst/>
                <a:uLnTx/>
                <a:uFillTx/>
                <a:latin typeface="Century Gothic"/>
                <a:ea typeface="+mn-ea"/>
                <a:cs typeface="+mn-cs"/>
              </a:rPr>
              <a:t>Tolerance</a:t>
            </a:r>
            <a:r>
              <a:rPr kumimoji="0" lang="en-US" sz="2000" b="1" i="0" u="none" strike="noStrike" kern="1200" cap="none" spc="0" normalizeH="0" noProof="0" dirty="0" smtClean="0">
                <a:ln>
                  <a:noFill/>
                </a:ln>
                <a:solidFill>
                  <a:sysClr val="window" lastClr="FFFFFF"/>
                </a:solidFill>
                <a:effectLst/>
                <a:uLnTx/>
                <a:uFillTx/>
                <a:latin typeface="Century Gothic"/>
                <a:ea typeface="+mn-ea"/>
                <a:cs typeface="+mn-cs"/>
              </a:rPr>
              <a:t> for failure </a:t>
            </a:r>
            <a:r>
              <a:rPr kumimoji="0" lang="en-US" sz="2000" b="1" i="0" u="none" strike="noStrike" kern="1200" cap="none" spc="0" normalizeH="0" baseline="0" noProof="0" dirty="0" smtClean="0">
                <a:ln>
                  <a:noFill/>
                </a:ln>
                <a:solidFill>
                  <a:sysClr val="window" lastClr="FFFFFF"/>
                </a:solidFill>
                <a:effectLst/>
                <a:uLnTx/>
                <a:uFillTx/>
                <a:latin typeface="Century Gothic"/>
                <a:ea typeface="+mn-ea"/>
                <a:cs typeface="+mn-cs"/>
              </a:rPr>
              <a:t>: A failed test is an opportunity to learn</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lang="en-US" sz="2000" b="1" dirty="0" smtClean="0">
                <a:solidFill>
                  <a:sysClr val="window" lastClr="FFFFFF"/>
                </a:solidFill>
                <a:latin typeface="Century Gothic"/>
              </a:rPr>
              <a:t>Low level of certainty that the idea will work</a:t>
            </a:r>
            <a:endParaRPr kumimoji="0" lang="en-US" sz="2000" b="1" i="0" u="none" strike="noStrike" kern="1200" cap="none" spc="0" normalizeH="0" baseline="0" noProof="0" dirty="0">
              <a:ln>
                <a:noFill/>
              </a:ln>
              <a:solidFill>
                <a:sysClr val="window" lastClr="FFFFFF"/>
              </a:solidFill>
              <a:effectLst/>
              <a:uLnTx/>
              <a:uFillTx/>
              <a:latin typeface="Century Gothic"/>
              <a:ea typeface="+mn-ea"/>
              <a:cs typeface="+mn-cs"/>
            </a:endParaRPr>
          </a:p>
        </p:txBody>
      </p:sp>
      <p:sp>
        <p:nvSpPr>
          <p:cNvPr id="14" name="Text Placeholder 4"/>
          <p:cNvSpPr txBox="1">
            <a:spLocks/>
          </p:cNvSpPr>
          <p:nvPr/>
        </p:nvSpPr>
        <p:spPr>
          <a:xfrm>
            <a:off x="7362591" y="1137988"/>
            <a:ext cx="3999001" cy="709633"/>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marL="0" marR="0" lvl="0" indent="0" algn="ctr"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2400" b="1" i="0" u="none" strike="noStrike" kern="1200" cap="none" spc="0" normalizeH="0" baseline="0" noProof="0" dirty="0" smtClean="0">
                <a:ln>
                  <a:noFill/>
                </a:ln>
                <a:solidFill>
                  <a:sysClr val="window" lastClr="FFFFFF"/>
                </a:solidFill>
                <a:effectLst/>
                <a:uLnTx/>
                <a:uFillTx/>
                <a:latin typeface="Century Gothic"/>
                <a:ea typeface="+mn-ea"/>
                <a:cs typeface="+mn-cs"/>
              </a:rPr>
              <a:t>Implementing changes</a:t>
            </a:r>
            <a:endParaRPr kumimoji="0" lang="en-US" sz="2400" b="1" i="0" u="none" strike="noStrike" kern="1200" cap="none" spc="0" normalizeH="0" baseline="0" noProof="0" dirty="0">
              <a:ln>
                <a:noFill/>
              </a:ln>
              <a:solidFill>
                <a:sysClr val="window" lastClr="FFFFFF"/>
              </a:solidFill>
              <a:effectLst/>
              <a:uLnTx/>
              <a:uFillTx/>
              <a:latin typeface="Century Gothic"/>
              <a:ea typeface="+mn-ea"/>
              <a:cs typeface="+mn-cs"/>
            </a:endParaRPr>
          </a:p>
        </p:txBody>
      </p:sp>
      <p:sp>
        <p:nvSpPr>
          <p:cNvPr id="15" name="Content Placeholder 5"/>
          <p:cNvSpPr txBox="1">
            <a:spLocks/>
          </p:cNvSpPr>
          <p:nvPr/>
        </p:nvSpPr>
        <p:spPr>
          <a:xfrm>
            <a:off x="6775079" y="1979206"/>
            <a:ext cx="5174024" cy="3572505"/>
          </a:xfrm>
          <a:prstGeom prst="rect">
            <a:avLst/>
          </a:prstGeom>
          <a:ln>
            <a:noFill/>
          </a:ln>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000" b="1" i="0" u="none" strike="noStrike" kern="1200" cap="none" spc="0" normalizeH="0" baseline="0" noProof="0" dirty="0" smtClean="0">
                <a:ln>
                  <a:noFill/>
                </a:ln>
                <a:solidFill>
                  <a:sysClr val="window" lastClr="FFFFFF"/>
                </a:solidFill>
                <a:effectLst/>
                <a:uLnTx/>
                <a:uFillTx/>
                <a:latin typeface="Century Gothic"/>
                <a:ea typeface="+mn-ea"/>
                <a:cs typeface="+mn-cs"/>
              </a:rPr>
              <a:t>More</a:t>
            </a:r>
            <a:r>
              <a:rPr kumimoji="0" lang="en-US" sz="2000" b="1" i="0" u="none" strike="noStrike" kern="1200" cap="none" spc="0" normalizeH="0" noProof="0" dirty="0" smtClean="0">
                <a:ln>
                  <a:noFill/>
                </a:ln>
                <a:solidFill>
                  <a:sysClr val="window" lastClr="FFFFFF"/>
                </a:solidFill>
                <a:effectLst/>
                <a:uLnTx/>
                <a:uFillTx/>
                <a:latin typeface="Century Gothic"/>
                <a:ea typeface="+mn-ea"/>
                <a:cs typeface="+mn-cs"/>
              </a:rPr>
              <a:t> </a:t>
            </a:r>
            <a:r>
              <a:rPr kumimoji="0" lang="en-US" sz="2000" b="1" i="0" u="none" strike="noStrike" kern="1200" cap="none" spc="0" normalizeH="0" baseline="0" noProof="0" dirty="0" smtClean="0">
                <a:ln>
                  <a:noFill/>
                </a:ln>
                <a:solidFill>
                  <a:sysClr val="window" lastClr="FFFFFF"/>
                </a:solidFill>
                <a:effectLst/>
                <a:uLnTx/>
                <a:uFillTx/>
                <a:latin typeface="Century Gothic"/>
                <a:ea typeface="+mn-ea"/>
                <a:cs typeface="+mn-cs"/>
              </a:rPr>
              <a:t>people involved </a:t>
            </a:r>
          </a:p>
          <a:p>
            <a:pPr lvl="1" indent="-342900">
              <a:buClr>
                <a:sysClr val="window" lastClr="FFFFFF"/>
              </a:buClr>
              <a:defRPr/>
            </a:pPr>
            <a:r>
              <a:rPr kumimoji="0" lang="en-US" b="1" i="0" u="none" strike="noStrike" kern="1200" cap="none" spc="0" normalizeH="0" baseline="0" noProof="0" dirty="0" smtClean="0">
                <a:ln>
                  <a:noFill/>
                </a:ln>
                <a:solidFill>
                  <a:sysClr val="window" lastClr="FFFFFF"/>
                </a:solidFill>
                <a:effectLst/>
                <a:uLnTx/>
                <a:uFillTx/>
                <a:latin typeface="Century Gothic"/>
                <a:ea typeface="+mn-ea"/>
                <a:cs typeface="+mn-cs"/>
              </a:rPr>
              <a:t>expect more resistance </a:t>
            </a:r>
          </a:p>
          <a:p>
            <a:pPr>
              <a:buClr>
                <a:sysClr val="window" lastClr="FFFFFF"/>
              </a:buClr>
              <a:defRPr/>
            </a:pPr>
            <a:r>
              <a:rPr lang="en-US" sz="2000" b="1" dirty="0">
                <a:solidFill>
                  <a:sysClr val="window" lastClr="FFFFFF"/>
                </a:solidFill>
                <a:latin typeface="Century Gothic"/>
              </a:rPr>
              <a:t>More time, people, resources needed.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000" b="1" i="0" u="none" strike="noStrike" kern="1200" cap="none" spc="0" normalizeH="0" baseline="0" noProof="0" dirty="0" smtClean="0">
                <a:ln>
                  <a:noFill/>
                </a:ln>
                <a:solidFill>
                  <a:sysClr val="window" lastClr="FFFFFF"/>
                </a:solidFill>
                <a:effectLst/>
                <a:uLnTx/>
                <a:uFillTx/>
                <a:latin typeface="Century Gothic"/>
                <a:ea typeface="+mn-ea"/>
                <a:cs typeface="+mn-cs"/>
              </a:rPr>
              <a:t>More support needed from all levels</a:t>
            </a:r>
          </a:p>
          <a:p>
            <a:pPr>
              <a:buClr>
                <a:sysClr val="window" lastClr="FFFFFF"/>
              </a:buClr>
              <a:defRPr/>
            </a:pPr>
            <a:r>
              <a:rPr lang="en-US" sz="2000" b="1" dirty="0" smtClean="0">
                <a:solidFill>
                  <a:sysClr val="window" lastClr="FFFFFF"/>
                </a:solidFill>
                <a:latin typeface="Century Gothic"/>
              </a:rPr>
              <a:t>Tolerance for failure is less</a:t>
            </a:r>
          </a:p>
          <a:p>
            <a:pPr>
              <a:buClr>
                <a:sysClr val="window" lastClr="FFFFFF"/>
              </a:buClr>
              <a:defRPr/>
            </a:pPr>
            <a:r>
              <a:rPr lang="en-US" sz="2400" b="1" dirty="0" smtClean="0">
                <a:solidFill>
                  <a:sysClr val="window" lastClr="FFFFFF"/>
                </a:solidFill>
                <a:latin typeface="Century Gothic"/>
              </a:rPr>
              <a:t>Implement </a:t>
            </a:r>
            <a:r>
              <a:rPr lang="en-US" sz="2400" b="1" dirty="0">
                <a:solidFill>
                  <a:sysClr val="window" lastClr="FFFFFF"/>
                </a:solidFill>
                <a:latin typeface="Century Gothic"/>
              </a:rPr>
              <a:t>only those changes that have been tested and show improvement in </a:t>
            </a:r>
            <a:r>
              <a:rPr lang="en-US" sz="2400" b="1" dirty="0" smtClean="0">
                <a:solidFill>
                  <a:sysClr val="window" lastClr="FFFFFF"/>
                </a:solidFill>
                <a:latin typeface="Century Gothic"/>
              </a:rPr>
              <a:t>indicators</a:t>
            </a:r>
            <a:endParaRPr kumimoji="0" lang="en-US" sz="2400" b="1" i="0" u="none" strike="noStrike" kern="1200" cap="none" spc="0" normalizeH="0" baseline="0" noProof="0" dirty="0" smtClean="0">
              <a:ln>
                <a:noFill/>
              </a:ln>
              <a:solidFill>
                <a:sysClr val="window" lastClr="FFFFFF"/>
              </a:solidFill>
              <a:effectLst/>
              <a:uLnTx/>
              <a:uFillTx/>
              <a:latin typeface="Century Gothic"/>
            </a:endParaRPr>
          </a:p>
        </p:txBody>
      </p:sp>
    </p:spTree>
    <p:extLst>
      <p:ext uri="{BB962C8B-B14F-4D97-AF65-F5344CB8AC3E}">
        <p14:creationId xmlns:p14="http://schemas.microsoft.com/office/powerpoint/2010/main" val="9990821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3" y="580568"/>
            <a:ext cx="8911687" cy="682176"/>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Key tips </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2" y="1569755"/>
            <a:ext cx="9911985" cy="443203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400" b="1" i="0" u="none" strike="noStrike" kern="1200" cap="none" spc="0" normalizeH="0" baseline="0" noProof="0" dirty="0" smtClean="0">
                <a:ln>
                  <a:noFill/>
                </a:ln>
                <a:solidFill>
                  <a:schemeClr val="bg1"/>
                </a:solidFill>
                <a:effectLst/>
                <a:uLnTx/>
                <a:uFillTx/>
                <a:latin typeface="Century Gothic"/>
              </a:rPr>
              <a:t> Change ideas will improve care, if </a:t>
            </a:r>
          </a:p>
          <a:p>
            <a:pPr marL="400050" lvl="1" indent="0">
              <a:buClr>
                <a:sysClr val="window" lastClr="FFFFFF"/>
              </a:buClr>
              <a:buFont typeface="Wingdings 3" charset="2"/>
              <a:buNone/>
              <a:defRPr/>
            </a:pPr>
            <a:r>
              <a:rPr kumimoji="0" lang="en-US" sz="2000" b="1" i="0" u="none" strike="noStrike" kern="1200" cap="none" spc="0" normalizeH="0" baseline="0" noProof="0" dirty="0" smtClean="0">
                <a:ln>
                  <a:noFill/>
                </a:ln>
                <a:solidFill>
                  <a:schemeClr val="bg1"/>
                </a:solidFill>
                <a:effectLst/>
                <a:uLnTx/>
                <a:uFillTx/>
                <a:latin typeface="Century Gothic"/>
              </a:rPr>
              <a:t> 1.  They are based on analysis </a:t>
            </a:r>
          </a:p>
          <a:p>
            <a:pPr marL="400050" lvl="1" indent="0">
              <a:buClr>
                <a:sysClr val="window" lastClr="FFFFFF"/>
              </a:buClr>
              <a:buFont typeface="Wingdings 3" charset="2"/>
              <a:buNone/>
              <a:defRPr/>
            </a:pPr>
            <a:r>
              <a:rPr kumimoji="0" lang="en-US" sz="2000" b="1" i="0" u="none" strike="noStrike" kern="1200" cap="none" spc="0" normalizeH="0" baseline="0" noProof="0" dirty="0" smtClean="0">
                <a:ln>
                  <a:noFill/>
                </a:ln>
                <a:solidFill>
                  <a:schemeClr val="bg1"/>
                </a:solidFill>
                <a:effectLst/>
                <a:uLnTx/>
                <a:uFillTx/>
                <a:latin typeface="Century Gothic"/>
              </a:rPr>
              <a:t> 2.  They are actually carried out</a:t>
            </a:r>
            <a:r>
              <a:rPr kumimoji="0" lang="en-US" sz="2000" b="1" i="0" u="none" strike="noStrike" kern="1200" cap="none" spc="0" normalizeH="0" noProof="0" dirty="0" smtClean="0">
                <a:ln>
                  <a:noFill/>
                </a:ln>
                <a:solidFill>
                  <a:schemeClr val="bg1"/>
                </a:solidFill>
                <a:effectLst/>
                <a:uLnTx/>
                <a:uFillTx/>
                <a:latin typeface="Century Gothic"/>
              </a:rPr>
              <a:t> and tested!</a:t>
            </a:r>
            <a:endParaRPr kumimoji="0" lang="en-US" sz="2000" b="1" i="0" u="none" strike="noStrike" kern="1200" cap="none" spc="0" normalizeH="0" baseline="0" noProof="0" dirty="0" smtClean="0">
              <a:ln>
                <a:noFill/>
              </a:ln>
              <a:solidFill>
                <a:schemeClr val="bg1"/>
              </a:solidFill>
              <a:effectLst/>
              <a:uLnTx/>
              <a:uFillTx/>
              <a:latin typeface="Century Gothic"/>
            </a:endParaRPr>
          </a:p>
          <a:p>
            <a:pPr marL="400050" lvl="1" indent="0">
              <a:buClr>
                <a:sysClr val="window" lastClr="FFFFFF"/>
              </a:buClr>
              <a:buFont typeface="Wingdings 3" charset="2"/>
              <a:buNone/>
              <a:defRPr/>
            </a:pPr>
            <a:r>
              <a:rPr kumimoji="0" lang="en-US" sz="2000" b="1" i="0" u="none" strike="noStrike" kern="1200" cap="none" spc="0" normalizeH="0" baseline="0" noProof="0" dirty="0" smtClean="0">
                <a:ln>
                  <a:noFill/>
                </a:ln>
                <a:solidFill>
                  <a:schemeClr val="bg1"/>
                </a:solidFill>
                <a:effectLst/>
                <a:uLnTx/>
                <a:uFillTx/>
                <a:latin typeface="Century Gothic"/>
              </a:rPr>
              <a:t> 3.  Adapted to the local context by testing </a:t>
            </a:r>
          </a:p>
          <a:p>
            <a:r>
              <a:rPr lang="en-US" sz="2400" b="1" dirty="0">
                <a:solidFill>
                  <a:schemeClr val="bg1"/>
                </a:solidFill>
                <a:latin typeface="Century Gothic"/>
              </a:rPr>
              <a:t>Testing is important to make sure that:</a:t>
            </a:r>
          </a:p>
          <a:p>
            <a:pPr lvl="1"/>
            <a:r>
              <a:rPr lang="en-US" sz="2000" b="1" dirty="0" smtClean="0">
                <a:solidFill>
                  <a:schemeClr val="bg1"/>
                </a:solidFill>
                <a:latin typeface="Century Gothic"/>
              </a:rPr>
              <a:t>You </a:t>
            </a:r>
            <a:r>
              <a:rPr lang="en-US" sz="2000" b="1" dirty="0">
                <a:solidFill>
                  <a:schemeClr val="bg1"/>
                </a:solidFill>
                <a:latin typeface="Century Gothic"/>
              </a:rPr>
              <a:t>selected the right change</a:t>
            </a:r>
          </a:p>
          <a:p>
            <a:pPr lvl="1"/>
            <a:r>
              <a:rPr lang="en-US" sz="2000" b="1" dirty="0" smtClean="0">
                <a:solidFill>
                  <a:schemeClr val="bg1"/>
                </a:solidFill>
                <a:latin typeface="Century Gothic"/>
              </a:rPr>
              <a:t>That </a:t>
            </a:r>
            <a:r>
              <a:rPr lang="en-US" sz="2000" b="1" dirty="0">
                <a:solidFill>
                  <a:schemeClr val="bg1"/>
                </a:solidFill>
                <a:latin typeface="Century Gothic"/>
              </a:rPr>
              <a:t>the effect of the change is </a:t>
            </a:r>
            <a:r>
              <a:rPr lang="en-US" sz="2000" b="1" dirty="0" smtClean="0">
                <a:solidFill>
                  <a:schemeClr val="bg1"/>
                </a:solidFill>
                <a:latin typeface="Century Gothic"/>
              </a:rPr>
              <a:t>studied on a small scale </a:t>
            </a:r>
            <a:endParaRPr lang="en-US" sz="2000" b="1" dirty="0">
              <a:solidFill>
                <a:schemeClr val="bg1"/>
              </a:solidFill>
              <a:latin typeface="Century Gothic"/>
            </a:endParaRPr>
          </a:p>
          <a:p>
            <a:pPr lvl="1"/>
            <a:r>
              <a:rPr lang="en-US" sz="2000" b="1" dirty="0" smtClean="0">
                <a:solidFill>
                  <a:schemeClr val="bg1"/>
                </a:solidFill>
                <a:latin typeface="Century Gothic"/>
              </a:rPr>
              <a:t>Change ideas </a:t>
            </a:r>
            <a:r>
              <a:rPr lang="en-US" sz="2000" b="1" dirty="0">
                <a:solidFill>
                  <a:schemeClr val="bg1"/>
                </a:solidFill>
                <a:latin typeface="Century Gothic"/>
              </a:rPr>
              <a:t>that are successful </a:t>
            </a:r>
            <a:r>
              <a:rPr lang="en-US" sz="2000" b="1" dirty="0" smtClean="0">
                <a:solidFill>
                  <a:schemeClr val="bg1"/>
                </a:solidFill>
                <a:latin typeface="Century Gothic"/>
              </a:rPr>
              <a:t>can be made routine practice and </a:t>
            </a:r>
            <a:r>
              <a:rPr lang="en-US" sz="2000" b="1" dirty="0">
                <a:solidFill>
                  <a:schemeClr val="bg1"/>
                </a:solidFill>
                <a:latin typeface="Century Gothic"/>
              </a:rPr>
              <a:t>those that fail are </a:t>
            </a:r>
            <a:r>
              <a:rPr lang="en-US" sz="2000" b="1" dirty="0" smtClean="0">
                <a:solidFill>
                  <a:schemeClr val="bg1"/>
                </a:solidFill>
                <a:latin typeface="Century Gothic"/>
              </a:rPr>
              <a:t>abandoned</a:t>
            </a:r>
            <a:endParaRPr lang="en-US" sz="2000" b="1" dirty="0">
              <a:solidFill>
                <a:schemeClr val="bg1"/>
              </a:solidFill>
              <a:latin typeface="Century Gothic"/>
            </a:endParaRPr>
          </a:p>
        </p:txBody>
      </p:sp>
    </p:spTree>
    <p:extLst>
      <p:ext uri="{BB962C8B-B14F-4D97-AF65-F5344CB8AC3E}">
        <p14:creationId xmlns:p14="http://schemas.microsoft.com/office/powerpoint/2010/main" val="24803865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ChangeAspect="1"/>
          </p:cNvPicPr>
          <p:nvPr/>
        </p:nvPicPr>
        <p:blipFill>
          <a:blip r:embed="rId3"/>
          <a:stretch>
            <a:fillRect/>
          </a:stretch>
        </p:blipFill>
        <p:spPr>
          <a:xfrm>
            <a:off x="2076450" y="736489"/>
            <a:ext cx="8039100" cy="4709758"/>
          </a:xfrm>
          <a:prstGeom prst="rect">
            <a:avLst/>
          </a:prstGeom>
        </p:spPr>
      </p:pic>
    </p:spTree>
    <p:extLst>
      <p:ext uri="{BB962C8B-B14F-4D97-AF65-F5344CB8AC3E}">
        <p14:creationId xmlns:p14="http://schemas.microsoft.com/office/powerpoint/2010/main" val="219199121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3" y="571858"/>
            <a:ext cx="8911687" cy="682176"/>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Steps in QI </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2" y="1571891"/>
            <a:ext cx="11007401" cy="289560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t> Step 1: Identifying a problem, forming a team and writing an </a:t>
            </a:r>
            <a:b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br>
            <a: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t> aim statement</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t> Step 2: Analysing the problem and measuring quality of care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t> Step 3: Developing and testing changes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1" i="0" u="none" strike="noStrike" kern="1200" cap="none" spc="0" normalizeH="0" baseline="0" noProof="0" smtClean="0">
                <a:ln>
                  <a:noFill/>
                </a:ln>
                <a:solidFill>
                  <a:sysClr val="window" lastClr="FFFFFF"/>
                </a:solidFill>
                <a:effectLst/>
                <a:uLnTx/>
                <a:uFillTx/>
                <a:latin typeface="Century Gothic"/>
                <a:ea typeface="+mn-ea"/>
                <a:cs typeface="+mn-cs"/>
              </a:rPr>
              <a:t> Step 4: Sustaining improvement</a:t>
            </a:r>
            <a:endParaRPr kumimoji="0" lang="en-US" sz="2700" b="1" i="0" u="none" strike="noStrike" kern="1200" cap="none" spc="0" normalizeH="0" baseline="0" noProof="0" dirty="0">
              <a:ln>
                <a:noFill/>
              </a:ln>
              <a:solidFill>
                <a:sysClr val="window" lastClr="FFFFFF"/>
              </a:solidFill>
              <a:effectLst/>
              <a:uLnTx/>
              <a:uFillTx/>
              <a:latin typeface="Century Gothic"/>
              <a:ea typeface="+mn-ea"/>
              <a:cs typeface="+mn-cs"/>
            </a:endParaRPr>
          </a:p>
        </p:txBody>
      </p:sp>
    </p:spTree>
    <p:extLst>
      <p:ext uri="{BB962C8B-B14F-4D97-AF65-F5344CB8AC3E}">
        <p14:creationId xmlns:p14="http://schemas.microsoft.com/office/powerpoint/2010/main" val="287522861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2" y="558795"/>
            <a:ext cx="891168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Step 4 </a:t>
            </a:r>
            <a:b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br>
            <a:r>
              <a:rPr kumimoji="0" lang="en-US" sz="3200" b="0" i="1" u="none" strike="noStrike" kern="1200" cap="none" spc="0" normalizeH="0" baseline="0" noProof="0" smtClean="0">
                <a:ln>
                  <a:noFill/>
                </a:ln>
                <a:solidFill>
                  <a:sysClr val="window" lastClr="FFFFFF"/>
                </a:solidFill>
                <a:effectLst/>
                <a:uLnTx/>
                <a:uFillTx/>
                <a:latin typeface="Century Gothic"/>
                <a:ea typeface="+mj-ea"/>
                <a:cs typeface="+mj-cs"/>
              </a:rPr>
              <a:t>Learning objectives </a:t>
            </a:r>
            <a:endParaRPr kumimoji="0" lang="en-US" sz="3200" b="0" i="1"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1" y="2055222"/>
            <a:ext cx="10787755" cy="314379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You will learn </a:t>
            </a:r>
          </a:p>
          <a:p>
            <a:pPr lvl="1"/>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 </a:t>
            </a:r>
            <a:r>
              <a:rPr lang="en-US" sz="2700" b="1" dirty="0">
                <a:solidFill>
                  <a:sysClr val="window" lastClr="FFFFFF"/>
                </a:solidFill>
                <a:latin typeface="Century Gothic"/>
              </a:rPr>
              <a:t>How to plan for sustaining </a:t>
            </a:r>
            <a:r>
              <a:rPr lang="en-US" sz="2700" b="1" dirty="0" smtClean="0">
                <a:solidFill>
                  <a:sysClr val="window" lastClr="FFFFFF"/>
                </a:solidFill>
                <a:latin typeface="Century Gothic"/>
              </a:rPr>
              <a:t>improvements</a:t>
            </a:r>
          </a:p>
          <a:p>
            <a:pPr lvl="1"/>
            <a:r>
              <a:rPr lang="en-US" sz="2700" b="1" dirty="0" smtClean="0">
                <a:solidFill>
                  <a:sysClr val="window" lastClr="FFFFFF"/>
                </a:solidFill>
                <a:latin typeface="Century Gothic"/>
              </a:rPr>
              <a:t> How </a:t>
            </a:r>
            <a:r>
              <a:rPr lang="en-US" sz="2700" b="1" dirty="0">
                <a:solidFill>
                  <a:sysClr val="window" lastClr="FFFFFF"/>
                </a:solidFill>
                <a:latin typeface="Century Gothic"/>
              </a:rPr>
              <a:t>to build enthusiasm and motivation for </a:t>
            </a:r>
            <a:r>
              <a:rPr lang="en-US" sz="2700" b="1" dirty="0" smtClean="0">
                <a:solidFill>
                  <a:sysClr val="window" lastClr="FFFFFF"/>
                </a:solidFill>
                <a:latin typeface="Century Gothic"/>
              </a:rPr>
              <a:t>quality </a:t>
            </a:r>
            <a:r>
              <a:rPr lang="en-US" sz="2700" b="1" dirty="0">
                <a:solidFill>
                  <a:sysClr val="window" lastClr="FFFFFF"/>
                </a:solidFill>
                <a:latin typeface="Century Gothic"/>
              </a:rPr>
              <a:t>improvement</a:t>
            </a:r>
          </a:p>
        </p:txBody>
      </p:sp>
    </p:spTree>
    <p:extLst>
      <p:ext uri="{BB962C8B-B14F-4D97-AF65-F5344CB8AC3E}">
        <p14:creationId xmlns:p14="http://schemas.microsoft.com/office/powerpoint/2010/main" val="428460965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2" y="557053"/>
            <a:ext cx="8911687" cy="116832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Implementing changes</a:t>
            </a:r>
            <a:b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br>
            <a:r>
              <a:rPr kumimoji="0" lang="en-US" sz="3200" b="0" i="0" u="none" strike="noStrike" kern="1200" cap="none" spc="0" normalizeH="0" baseline="0" noProof="0" smtClean="0">
                <a:ln>
                  <a:noFill/>
                </a:ln>
                <a:solidFill>
                  <a:sysClr val="window" lastClr="FFFFFF"/>
                </a:solidFill>
                <a:effectLst/>
                <a:uLnTx/>
                <a:uFillTx/>
                <a:latin typeface="Century Gothic"/>
                <a:ea typeface="Tahoma" charset="0"/>
                <a:cs typeface="Tahoma" charset="0"/>
              </a:rPr>
              <a:t>Sustenance is key</a:t>
            </a:r>
            <a:endParaRPr kumimoji="0" lang="en-US" sz="3200" b="0"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1" y="2042159"/>
            <a:ext cx="10787755" cy="303929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1" i="0" u="none" strike="noStrike" kern="1200" cap="none" spc="0" normalizeH="0" baseline="0" noProof="0" smtClean="0">
                <a:ln>
                  <a:noFill/>
                </a:ln>
                <a:solidFill>
                  <a:sysClr val="window" lastClr="FFFFFF"/>
                </a:solidFill>
                <a:effectLst/>
                <a:uLnTx/>
                <a:uFillTx/>
                <a:latin typeface="Century Gothic"/>
                <a:ea typeface="+mn-ea"/>
                <a:cs typeface="+mn-cs"/>
              </a:rPr>
              <a:t> Embed successful ideas into system - requires concrete </a:t>
            </a:r>
            <a:br>
              <a:rPr kumimoji="0" lang="en-US" sz="2700" b="1" i="0" u="none" strike="noStrike" kern="1200" cap="none" spc="0" normalizeH="0" baseline="0" noProof="0" smtClean="0">
                <a:ln>
                  <a:noFill/>
                </a:ln>
                <a:solidFill>
                  <a:sysClr val="window" lastClr="FFFFFF"/>
                </a:solidFill>
                <a:effectLst/>
                <a:uLnTx/>
                <a:uFillTx/>
                <a:latin typeface="Century Gothic"/>
                <a:ea typeface="+mn-ea"/>
                <a:cs typeface="+mn-cs"/>
              </a:rPr>
            </a:br>
            <a:r>
              <a:rPr kumimoji="0" lang="en-US" sz="2700" b="1" i="0" u="none" strike="noStrike" kern="1200" cap="none" spc="0" normalizeH="0" baseline="0" noProof="0" smtClean="0">
                <a:ln>
                  <a:noFill/>
                </a:ln>
                <a:solidFill>
                  <a:sysClr val="window" lastClr="FFFFFF"/>
                </a:solidFill>
                <a:effectLst/>
                <a:uLnTx/>
                <a:uFillTx/>
                <a:latin typeface="Century Gothic"/>
                <a:ea typeface="+mn-ea"/>
                <a:cs typeface="+mn-cs"/>
              </a:rPr>
              <a:t> actions e.g. framing guidelines , standard operating </a:t>
            </a:r>
            <a:br>
              <a:rPr kumimoji="0" lang="en-US" sz="2700" b="1" i="0" u="none" strike="noStrike" kern="1200" cap="none" spc="0" normalizeH="0" baseline="0" noProof="0" smtClean="0">
                <a:ln>
                  <a:noFill/>
                </a:ln>
                <a:solidFill>
                  <a:sysClr val="window" lastClr="FFFFFF"/>
                </a:solidFill>
                <a:effectLst/>
                <a:uLnTx/>
                <a:uFillTx/>
                <a:latin typeface="Century Gothic"/>
                <a:ea typeface="+mn-ea"/>
                <a:cs typeface="+mn-cs"/>
              </a:rPr>
            </a:br>
            <a:r>
              <a:rPr kumimoji="0" lang="en-US" sz="2700" b="1" i="0" u="none" strike="noStrike" kern="1200" cap="none" spc="0" normalizeH="0" baseline="0" noProof="0" smtClean="0">
                <a:ln>
                  <a:noFill/>
                </a:ln>
                <a:solidFill>
                  <a:sysClr val="window" lastClr="FFFFFF"/>
                </a:solidFill>
                <a:effectLst/>
                <a:uLnTx/>
                <a:uFillTx/>
                <a:latin typeface="Century Gothic"/>
                <a:ea typeface="+mn-ea"/>
                <a:cs typeface="+mn-cs"/>
              </a:rPr>
              <a:t> procedures or job responsibilities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1" i="0" u="none" strike="noStrike" kern="1200" cap="none" spc="0" normalizeH="0" baseline="0" noProof="0" smtClean="0">
                <a:ln>
                  <a:noFill/>
                </a:ln>
                <a:solidFill>
                  <a:sysClr val="window" lastClr="FFFFFF"/>
                </a:solidFill>
                <a:effectLst/>
                <a:uLnTx/>
                <a:uFillTx/>
                <a:latin typeface="Century Gothic"/>
                <a:ea typeface="+mn-ea"/>
                <a:cs typeface="+mn-cs"/>
              </a:rPr>
              <a:t> Continuous process with eye on improvement</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1" i="0" u="none" strike="noStrike" kern="1200" cap="none" spc="0" normalizeH="0" baseline="0" noProof="0" smtClean="0">
                <a:ln>
                  <a:noFill/>
                </a:ln>
                <a:solidFill>
                  <a:sysClr val="window" lastClr="FFFFFF"/>
                </a:solidFill>
                <a:effectLst/>
                <a:uLnTx/>
                <a:uFillTx/>
                <a:latin typeface="Century Gothic"/>
                <a:ea typeface="+mn-ea"/>
                <a:cs typeface="+mn-cs"/>
              </a:rPr>
              <a:t> QI is contextual but learnings can be shared and adapted at </a:t>
            </a:r>
            <a:br>
              <a:rPr kumimoji="0" lang="en-US" sz="2700" b="1" i="0" u="none" strike="noStrike" kern="1200" cap="none" spc="0" normalizeH="0" baseline="0" noProof="0" smtClean="0">
                <a:ln>
                  <a:noFill/>
                </a:ln>
                <a:solidFill>
                  <a:sysClr val="window" lastClr="FFFFFF"/>
                </a:solidFill>
                <a:effectLst/>
                <a:uLnTx/>
                <a:uFillTx/>
                <a:latin typeface="Century Gothic"/>
                <a:ea typeface="+mn-ea"/>
                <a:cs typeface="+mn-cs"/>
              </a:rPr>
            </a:br>
            <a:r>
              <a:rPr kumimoji="0" lang="en-US" sz="2700" b="1" i="0" u="none" strike="noStrike" kern="1200" cap="none" spc="0" normalizeH="0" baseline="0" noProof="0" smtClean="0">
                <a:ln>
                  <a:noFill/>
                </a:ln>
                <a:solidFill>
                  <a:sysClr val="window" lastClr="FFFFFF"/>
                </a:solidFill>
                <a:effectLst/>
                <a:uLnTx/>
                <a:uFillTx/>
                <a:latin typeface="Century Gothic"/>
                <a:ea typeface="+mn-ea"/>
                <a:cs typeface="+mn-cs"/>
              </a:rPr>
              <a:t> other places after testing</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endParaRPr kumimoji="0" lang="en-US" sz="2700" b="1" i="0" u="none" strike="noStrike" kern="1200" cap="none" spc="0" normalizeH="0" baseline="0" noProof="0" smtClean="0">
              <a:ln>
                <a:noFill/>
              </a:ln>
              <a:solidFill>
                <a:sysClr val="window" lastClr="FFFFFF"/>
              </a:solidFill>
              <a:effectLst/>
              <a:uLnTx/>
              <a:uFillTx/>
              <a:latin typeface="Century Gothic"/>
              <a:ea typeface="+mn-ea"/>
              <a:cs typeface="+mn-cs"/>
            </a:endParaRP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endParaRPr kumimoji="0" lang="en-US" sz="2700" b="1" i="0" u="none" strike="noStrike" kern="1200" cap="none" spc="0" normalizeH="0" baseline="0" noProof="0" dirty="0">
              <a:ln>
                <a:noFill/>
              </a:ln>
              <a:solidFill>
                <a:sysClr val="window" lastClr="FFFFFF"/>
              </a:solidFill>
              <a:effectLst/>
              <a:uLnTx/>
              <a:uFillTx/>
              <a:latin typeface="Century Gothic"/>
              <a:ea typeface="+mn-ea"/>
              <a:cs typeface="+mn-cs"/>
            </a:endParaRPr>
          </a:p>
        </p:txBody>
      </p:sp>
    </p:spTree>
    <p:extLst>
      <p:ext uri="{BB962C8B-B14F-4D97-AF65-F5344CB8AC3E}">
        <p14:creationId xmlns:p14="http://schemas.microsoft.com/office/powerpoint/2010/main" val="350879741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2" y="630528"/>
            <a:ext cx="8911687" cy="70188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t>Hardwiring of QI project </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2" y="1402566"/>
            <a:ext cx="11370275" cy="410996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ctr" latinLnBrk="0" hangingPunct="1">
              <a:lnSpc>
                <a:spcPct val="100000"/>
              </a:lnSpc>
              <a:spcBef>
                <a:spcPts val="1000"/>
              </a:spcBef>
              <a:spcAft>
                <a:spcPts val="0"/>
              </a:spcAft>
              <a:buClr>
                <a:sysClr val="window" lastClr="FFFFFF"/>
              </a:buClr>
              <a:buSzTx/>
              <a:buFont typeface="Wingdings 3" charset="2"/>
              <a:buChar char=""/>
              <a:tabLst/>
              <a:defRPr/>
            </a:pPr>
            <a:r>
              <a:rPr kumimoji="0" lang="en-US" sz="2400" b="1" i="0" u="none" strike="noStrike" kern="1200" cap="none" spc="0" normalizeH="0" baseline="0" noProof="0" smtClean="0">
                <a:ln>
                  <a:noFill/>
                </a:ln>
                <a:solidFill>
                  <a:sysClr val="window" lastClr="FFFFFF"/>
                </a:solidFill>
                <a:effectLst/>
                <a:uLnTx/>
                <a:uFillTx/>
                <a:latin typeface="Century Gothic"/>
                <a:ea typeface="+mn-ea"/>
                <a:cs typeface="+mn-cs"/>
              </a:rPr>
              <a:t>Documenting the flow of the new process — the new way of doing things</a:t>
            </a:r>
          </a:p>
          <a:p>
            <a:pPr marL="342900" marR="0" lvl="0" indent="-342900" algn="l" defTabSz="457200" rtl="0" eaLnBrk="1" fontAlgn="ctr" latinLnBrk="0" hangingPunct="1">
              <a:lnSpc>
                <a:spcPct val="100000"/>
              </a:lnSpc>
              <a:spcBef>
                <a:spcPts val="1000"/>
              </a:spcBef>
              <a:spcAft>
                <a:spcPts val="0"/>
              </a:spcAft>
              <a:buClr>
                <a:sysClr val="window" lastClr="FFFFFF"/>
              </a:buClr>
              <a:buSzTx/>
              <a:buFont typeface="Wingdings 3" charset="2"/>
              <a:buChar char=""/>
              <a:tabLst/>
              <a:defRPr/>
            </a:pPr>
            <a:r>
              <a:rPr kumimoji="0" lang="en-US" sz="2400" b="1" i="0" u="none" strike="noStrike" kern="1200" cap="none" spc="0" normalizeH="0" baseline="0" noProof="0" smtClean="0">
                <a:ln>
                  <a:noFill/>
                </a:ln>
                <a:solidFill>
                  <a:sysClr val="window" lastClr="FFFFFF"/>
                </a:solidFill>
                <a:effectLst/>
                <a:uLnTx/>
                <a:uFillTx/>
                <a:latin typeface="Century Gothic"/>
                <a:ea typeface="+mn-ea"/>
                <a:cs typeface="+mn-cs"/>
              </a:rPr>
              <a:t>Providing training on the new process</a:t>
            </a:r>
          </a:p>
          <a:p>
            <a:pPr marL="342900" marR="0" lvl="0" indent="-342900" algn="l" defTabSz="457200" rtl="0" eaLnBrk="1" fontAlgn="ctr" latinLnBrk="0" hangingPunct="1">
              <a:lnSpc>
                <a:spcPct val="100000"/>
              </a:lnSpc>
              <a:spcBef>
                <a:spcPts val="1000"/>
              </a:spcBef>
              <a:spcAft>
                <a:spcPts val="0"/>
              </a:spcAft>
              <a:buClr>
                <a:sysClr val="window" lastClr="FFFFFF"/>
              </a:buClr>
              <a:buSzTx/>
              <a:buFont typeface="Wingdings 3" charset="2"/>
              <a:buChar char=""/>
              <a:tabLst/>
              <a:defRPr/>
            </a:pPr>
            <a:r>
              <a:rPr kumimoji="0" lang="en-US" sz="2400" b="1" i="0" u="none" strike="noStrike" kern="1200" cap="none" spc="0" normalizeH="0" baseline="0" noProof="0" smtClean="0">
                <a:ln>
                  <a:noFill/>
                </a:ln>
                <a:solidFill>
                  <a:sysClr val="window" lastClr="FFFFFF"/>
                </a:solidFill>
                <a:effectLst/>
                <a:uLnTx/>
                <a:uFillTx/>
                <a:latin typeface="Century Gothic"/>
                <a:ea typeface="+mn-ea"/>
                <a:cs typeface="+mn-cs"/>
              </a:rPr>
              <a:t>Teaching people new skills that might be required of them</a:t>
            </a:r>
          </a:p>
          <a:p>
            <a:pPr marL="342900" marR="0" lvl="0" indent="-342900" algn="l" defTabSz="457200" rtl="0" eaLnBrk="1" fontAlgn="ctr" latinLnBrk="0" hangingPunct="1">
              <a:lnSpc>
                <a:spcPct val="100000"/>
              </a:lnSpc>
              <a:spcBef>
                <a:spcPts val="1000"/>
              </a:spcBef>
              <a:spcAft>
                <a:spcPts val="0"/>
              </a:spcAft>
              <a:buClr>
                <a:sysClr val="window" lastClr="FFFFFF"/>
              </a:buClr>
              <a:buSzTx/>
              <a:buFont typeface="Wingdings 3" charset="2"/>
              <a:buChar char=""/>
              <a:tabLst/>
              <a:defRPr/>
            </a:pPr>
            <a:r>
              <a:rPr kumimoji="0" lang="en-US" sz="2400" b="1" i="0" u="none" strike="noStrike" kern="1200" cap="none" spc="0" normalizeH="0" baseline="0" noProof="0" smtClean="0">
                <a:ln>
                  <a:noFill/>
                </a:ln>
                <a:solidFill>
                  <a:sysClr val="window" lastClr="FFFFFF"/>
                </a:solidFill>
                <a:effectLst/>
                <a:uLnTx/>
                <a:uFillTx/>
                <a:latin typeface="Century Gothic"/>
                <a:ea typeface="+mn-ea"/>
                <a:cs typeface="+mn-cs"/>
              </a:rPr>
              <a:t>Making changes in job descriptions, policies, procedures</a:t>
            </a:r>
          </a:p>
          <a:p>
            <a:pPr marL="342900" marR="0" lvl="0" indent="-342900" algn="l" defTabSz="457200" rtl="0" eaLnBrk="1" fontAlgn="ctr" latinLnBrk="0" hangingPunct="1">
              <a:lnSpc>
                <a:spcPct val="100000"/>
              </a:lnSpc>
              <a:spcBef>
                <a:spcPts val="1000"/>
              </a:spcBef>
              <a:spcAft>
                <a:spcPts val="0"/>
              </a:spcAft>
              <a:buClr>
                <a:sysClr val="window" lastClr="FFFFFF"/>
              </a:buClr>
              <a:buSzTx/>
              <a:buFont typeface="Wingdings 3" charset="2"/>
              <a:buChar char=""/>
              <a:tabLst/>
              <a:defRPr/>
            </a:pPr>
            <a:r>
              <a:rPr kumimoji="0" lang="en-US" sz="2400" b="1" i="0" u="none" strike="noStrike" kern="1200" cap="none" spc="0" normalizeH="0" baseline="0" noProof="0" smtClean="0">
                <a:ln>
                  <a:noFill/>
                </a:ln>
                <a:solidFill>
                  <a:sysClr val="window" lastClr="FFFFFF"/>
                </a:solidFill>
                <a:effectLst/>
                <a:uLnTx/>
                <a:uFillTx/>
                <a:latin typeface="Century Gothic"/>
                <a:ea typeface="+mn-ea"/>
                <a:cs typeface="+mn-cs"/>
              </a:rPr>
              <a:t>Addressing supply and equipment issues</a:t>
            </a:r>
          </a:p>
          <a:p>
            <a:pPr marL="342900" marR="0" lvl="0" indent="-342900" algn="l" defTabSz="457200" rtl="0" eaLnBrk="1" fontAlgn="ctr" latinLnBrk="0" hangingPunct="1">
              <a:lnSpc>
                <a:spcPct val="100000"/>
              </a:lnSpc>
              <a:spcBef>
                <a:spcPts val="1000"/>
              </a:spcBef>
              <a:spcAft>
                <a:spcPts val="0"/>
              </a:spcAft>
              <a:buClr>
                <a:sysClr val="window" lastClr="FFFFFF"/>
              </a:buClr>
              <a:buSzTx/>
              <a:buFont typeface="Wingdings 3" charset="2"/>
              <a:buChar char=""/>
              <a:tabLst/>
              <a:defRPr/>
            </a:pPr>
            <a:r>
              <a:rPr kumimoji="0" lang="en-US" sz="2400" b="1" i="0" u="none" strike="noStrike" kern="1200" cap="none" spc="0" normalizeH="0" baseline="0" noProof="0" smtClean="0">
                <a:ln>
                  <a:noFill/>
                </a:ln>
                <a:solidFill>
                  <a:sysClr val="window" lastClr="FFFFFF"/>
                </a:solidFill>
                <a:effectLst/>
                <a:uLnTx/>
                <a:uFillTx/>
                <a:latin typeface="Century Gothic"/>
                <a:ea typeface="+mn-ea"/>
                <a:cs typeface="+mn-cs"/>
              </a:rPr>
              <a:t>Assigning day-to-day ownership for the improvement and maintenance of the new process</a:t>
            </a:r>
          </a:p>
          <a:p>
            <a:pPr marL="342900" marR="0" lvl="0" indent="-342900" algn="l" defTabSz="457200" rtl="0" eaLnBrk="1" fontAlgn="ctr" latinLnBrk="0" hangingPunct="1">
              <a:lnSpc>
                <a:spcPct val="100000"/>
              </a:lnSpc>
              <a:spcBef>
                <a:spcPts val="1000"/>
              </a:spcBef>
              <a:spcAft>
                <a:spcPts val="0"/>
              </a:spcAft>
              <a:buClr>
                <a:sysClr val="window" lastClr="FFFFFF"/>
              </a:buClr>
              <a:buSzTx/>
              <a:buFont typeface="Wingdings 3" charset="2"/>
              <a:buChar char=""/>
              <a:tabLst/>
              <a:defRPr/>
            </a:pPr>
            <a:r>
              <a:rPr kumimoji="0" lang="en-US" sz="2400" b="1" i="0" u="none" strike="noStrike" kern="1200" cap="none" spc="0" normalizeH="0" baseline="0" noProof="0" smtClean="0">
                <a:ln>
                  <a:noFill/>
                </a:ln>
                <a:solidFill>
                  <a:sysClr val="window" lastClr="FFFFFF"/>
                </a:solidFill>
                <a:effectLst/>
                <a:uLnTx/>
                <a:uFillTx/>
                <a:latin typeface="Century Gothic"/>
                <a:ea typeface="+mn-ea"/>
                <a:cs typeface="+mn-cs"/>
              </a:rPr>
              <a:t>Having senior leaders remove any barriers that might allow slippage back to the old process</a:t>
            </a:r>
            <a:endParaRPr kumimoji="0" lang="en-US" sz="2400" b="1" i="0" u="none" strike="noStrike" kern="1200" cap="none" spc="0" normalizeH="0" baseline="0" noProof="0" dirty="0">
              <a:ln>
                <a:noFill/>
              </a:ln>
              <a:solidFill>
                <a:sysClr val="window" lastClr="FFFFFF"/>
              </a:solidFill>
              <a:effectLst/>
              <a:uLnTx/>
              <a:uFillTx/>
              <a:latin typeface="Century Gothic"/>
              <a:ea typeface="+mn-ea"/>
              <a:cs typeface="+mn-cs"/>
            </a:endParaRPr>
          </a:p>
        </p:txBody>
      </p:sp>
    </p:spTree>
    <p:extLst>
      <p:ext uri="{BB962C8B-B14F-4D97-AF65-F5344CB8AC3E}">
        <p14:creationId xmlns:p14="http://schemas.microsoft.com/office/powerpoint/2010/main" val="1310265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728654" y="809168"/>
            <a:ext cx="10787753" cy="918567"/>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t>Why is teamwork important for improvement ?</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728654" y="1671237"/>
            <a:ext cx="10569357" cy="357204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Healthcare is delivered by a range of people in the hospital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Given the opportunity, staff can identify problems and </a:t>
            </a:r>
            <a:b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b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generate ideas to resolve them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Participation improves ideas, increases buy-in, and reduces </a:t>
            </a:r>
            <a:b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b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resistance to change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Accomplishing things together increases the confidence of </a:t>
            </a:r>
            <a:b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b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each member</a:t>
            </a:r>
            <a:endParaRPr kumimoji="0" lang="en-US" sz="2700" b="0" i="0" u="none" strike="noStrike" kern="1200" cap="none" spc="0" normalizeH="0" baseline="0" noProof="0" dirty="0">
              <a:ln>
                <a:noFill/>
              </a:ln>
              <a:solidFill>
                <a:sysClr val="window" lastClr="FFFFFF"/>
              </a:solidFill>
              <a:effectLst/>
              <a:uLnTx/>
              <a:uFillTx/>
              <a:latin typeface="Century Gothic"/>
              <a:ea typeface="+mn-ea"/>
              <a:cs typeface="+mn-cs"/>
            </a:endParaRPr>
          </a:p>
        </p:txBody>
      </p:sp>
    </p:spTree>
    <p:extLst>
      <p:ext uri="{BB962C8B-B14F-4D97-AF65-F5344CB8AC3E}">
        <p14:creationId xmlns:p14="http://schemas.microsoft.com/office/powerpoint/2010/main" val="35153722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595302" y="571858"/>
            <a:ext cx="8911687" cy="52542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Tinkering vs System Change </a:t>
            </a:r>
            <a:endParaRPr kumimoji="0" lang="en-US" sz="3600" b="0" i="0" u="none" strike="noStrike" kern="1200" cap="none" spc="0" normalizeH="0" baseline="0" noProof="0" dirty="0">
              <a:ln>
                <a:noFill/>
              </a:ln>
              <a:solidFill>
                <a:sysClr val="window" lastClr="FFFFFF"/>
              </a:solidFill>
              <a:effectLst/>
              <a:uLnTx/>
              <a:uFillTx/>
              <a:latin typeface="Century Gothic"/>
              <a:ea typeface="+mj-ea"/>
              <a:cs typeface="+mj-cs"/>
            </a:endParaRPr>
          </a:p>
        </p:txBody>
      </p:sp>
      <p:graphicFrame>
        <p:nvGraphicFramePr>
          <p:cNvPr id="9" name="Content Placeholder 3"/>
          <p:cNvGraphicFramePr>
            <a:graphicFrameLocks/>
          </p:cNvGraphicFramePr>
          <p:nvPr>
            <p:extLst>
              <p:ext uri="{D42A27DB-BD31-4B8C-83A1-F6EECF244321}">
                <p14:modId xmlns:p14="http://schemas.microsoft.com/office/powerpoint/2010/main" val="100208766"/>
              </p:ext>
            </p:extLst>
          </p:nvPr>
        </p:nvGraphicFramePr>
        <p:xfrm>
          <a:off x="1667688" y="1534885"/>
          <a:ext cx="8821785" cy="1605481"/>
        </p:xfrm>
        <a:graphic>
          <a:graphicData uri="http://schemas.openxmlformats.org/drawingml/2006/table">
            <a:tbl>
              <a:tblPr firstRow="1" bandRow="1"/>
              <a:tblGrid>
                <a:gridCol w="2940595">
                  <a:extLst>
                    <a:ext uri="{9D8B030D-6E8A-4147-A177-3AD203B41FA5}">
                      <a16:colId xmlns="" xmlns:a16="http://schemas.microsoft.com/office/drawing/2014/main" val="20000"/>
                    </a:ext>
                  </a:extLst>
                </a:gridCol>
                <a:gridCol w="2940595">
                  <a:extLst>
                    <a:ext uri="{9D8B030D-6E8A-4147-A177-3AD203B41FA5}">
                      <a16:colId xmlns="" xmlns:a16="http://schemas.microsoft.com/office/drawing/2014/main" val="20001"/>
                    </a:ext>
                  </a:extLst>
                </a:gridCol>
                <a:gridCol w="2940595">
                  <a:extLst>
                    <a:ext uri="{9D8B030D-6E8A-4147-A177-3AD203B41FA5}">
                      <a16:colId xmlns="" xmlns:a16="http://schemas.microsoft.com/office/drawing/2014/main" val="20002"/>
                    </a:ext>
                  </a:extLst>
                </a:gridCol>
              </a:tblGrid>
              <a:tr h="496794">
                <a:tc>
                  <a:txBody>
                    <a:bodyPr/>
                    <a:lstStyle>
                      <a:lvl1pPr marL="0" algn="l" defTabSz="914400" rtl="0" eaLnBrk="1" latinLnBrk="0" hangingPunct="1">
                        <a:defRPr sz="1800" b="1" kern="1200">
                          <a:solidFill>
                            <a:schemeClr val="lt1"/>
                          </a:solidFill>
                          <a:latin typeface="Century Gothic"/>
                        </a:defRPr>
                      </a:lvl1pPr>
                      <a:lvl2pPr marL="457200" algn="l" defTabSz="914400" rtl="0" eaLnBrk="1" latinLnBrk="0" hangingPunct="1">
                        <a:defRPr sz="1800" b="1" kern="1200">
                          <a:solidFill>
                            <a:schemeClr val="lt1"/>
                          </a:solidFill>
                          <a:latin typeface="Century Gothic"/>
                        </a:defRPr>
                      </a:lvl2pPr>
                      <a:lvl3pPr marL="914400" algn="l" defTabSz="914400" rtl="0" eaLnBrk="1" latinLnBrk="0" hangingPunct="1">
                        <a:defRPr sz="1800" b="1" kern="1200">
                          <a:solidFill>
                            <a:schemeClr val="lt1"/>
                          </a:solidFill>
                          <a:latin typeface="Century Gothic"/>
                        </a:defRPr>
                      </a:lvl3pPr>
                      <a:lvl4pPr marL="1371600" algn="l" defTabSz="914400" rtl="0" eaLnBrk="1" latinLnBrk="0" hangingPunct="1">
                        <a:defRPr sz="1800" b="1" kern="1200">
                          <a:solidFill>
                            <a:schemeClr val="lt1"/>
                          </a:solidFill>
                          <a:latin typeface="Century Gothic"/>
                        </a:defRPr>
                      </a:lvl4pPr>
                      <a:lvl5pPr marL="1828800" algn="l" defTabSz="914400" rtl="0" eaLnBrk="1" latinLnBrk="0" hangingPunct="1">
                        <a:defRPr sz="1800" b="1" kern="1200">
                          <a:solidFill>
                            <a:schemeClr val="lt1"/>
                          </a:solidFill>
                          <a:latin typeface="Century Gothic"/>
                        </a:defRPr>
                      </a:lvl5pPr>
                      <a:lvl6pPr marL="2286000" algn="l" defTabSz="914400" rtl="0" eaLnBrk="1" latinLnBrk="0" hangingPunct="1">
                        <a:defRPr sz="1800" b="1" kern="1200">
                          <a:solidFill>
                            <a:schemeClr val="lt1"/>
                          </a:solidFill>
                          <a:latin typeface="Century Gothic"/>
                        </a:defRPr>
                      </a:lvl6pPr>
                      <a:lvl7pPr marL="2743200" algn="l" defTabSz="914400" rtl="0" eaLnBrk="1" latinLnBrk="0" hangingPunct="1">
                        <a:defRPr sz="1800" b="1" kern="1200">
                          <a:solidFill>
                            <a:schemeClr val="lt1"/>
                          </a:solidFill>
                          <a:latin typeface="Century Gothic"/>
                        </a:defRPr>
                      </a:lvl7pPr>
                      <a:lvl8pPr marL="3200400" algn="l" defTabSz="914400" rtl="0" eaLnBrk="1" latinLnBrk="0" hangingPunct="1">
                        <a:defRPr sz="1800" b="1" kern="1200">
                          <a:solidFill>
                            <a:schemeClr val="lt1"/>
                          </a:solidFill>
                          <a:latin typeface="Century Gothic"/>
                        </a:defRPr>
                      </a:lvl8pPr>
                      <a:lvl9pPr marL="3657600" algn="l" defTabSz="914400" rtl="0" eaLnBrk="1" latinLnBrk="0" hangingPunct="1">
                        <a:defRPr sz="1800" b="1" kern="1200">
                          <a:solidFill>
                            <a:schemeClr val="lt1"/>
                          </a:solidFill>
                          <a:latin typeface="Century Gothic"/>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a:t>Problem</a:t>
                      </a:r>
                      <a:endParaRPr lang="en-US" b="1" dirty="0">
                        <a:latin typeface="Calibri (Body)"/>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6AAC91"/>
                    </a:solidFill>
                  </a:tcPr>
                </a:tc>
                <a:tc>
                  <a:txBody>
                    <a:bodyPr/>
                    <a:lstStyle>
                      <a:lvl1pPr marL="0" algn="l" defTabSz="914400" rtl="0" eaLnBrk="1" latinLnBrk="0" hangingPunct="1">
                        <a:defRPr sz="1800" b="1" kern="1200">
                          <a:solidFill>
                            <a:schemeClr val="lt1"/>
                          </a:solidFill>
                          <a:latin typeface="Century Gothic"/>
                        </a:defRPr>
                      </a:lvl1pPr>
                      <a:lvl2pPr marL="457200" algn="l" defTabSz="914400" rtl="0" eaLnBrk="1" latinLnBrk="0" hangingPunct="1">
                        <a:defRPr sz="1800" b="1" kern="1200">
                          <a:solidFill>
                            <a:schemeClr val="lt1"/>
                          </a:solidFill>
                          <a:latin typeface="Century Gothic"/>
                        </a:defRPr>
                      </a:lvl2pPr>
                      <a:lvl3pPr marL="914400" algn="l" defTabSz="914400" rtl="0" eaLnBrk="1" latinLnBrk="0" hangingPunct="1">
                        <a:defRPr sz="1800" b="1" kern="1200">
                          <a:solidFill>
                            <a:schemeClr val="lt1"/>
                          </a:solidFill>
                          <a:latin typeface="Century Gothic"/>
                        </a:defRPr>
                      </a:lvl3pPr>
                      <a:lvl4pPr marL="1371600" algn="l" defTabSz="914400" rtl="0" eaLnBrk="1" latinLnBrk="0" hangingPunct="1">
                        <a:defRPr sz="1800" b="1" kern="1200">
                          <a:solidFill>
                            <a:schemeClr val="lt1"/>
                          </a:solidFill>
                          <a:latin typeface="Century Gothic"/>
                        </a:defRPr>
                      </a:lvl4pPr>
                      <a:lvl5pPr marL="1828800" algn="l" defTabSz="914400" rtl="0" eaLnBrk="1" latinLnBrk="0" hangingPunct="1">
                        <a:defRPr sz="1800" b="1" kern="1200">
                          <a:solidFill>
                            <a:schemeClr val="lt1"/>
                          </a:solidFill>
                          <a:latin typeface="Century Gothic"/>
                        </a:defRPr>
                      </a:lvl5pPr>
                      <a:lvl6pPr marL="2286000" algn="l" defTabSz="914400" rtl="0" eaLnBrk="1" latinLnBrk="0" hangingPunct="1">
                        <a:defRPr sz="1800" b="1" kern="1200">
                          <a:solidFill>
                            <a:schemeClr val="lt1"/>
                          </a:solidFill>
                          <a:latin typeface="Century Gothic"/>
                        </a:defRPr>
                      </a:lvl6pPr>
                      <a:lvl7pPr marL="2743200" algn="l" defTabSz="914400" rtl="0" eaLnBrk="1" latinLnBrk="0" hangingPunct="1">
                        <a:defRPr sz="1800" b="1" kern="1200">
                          <a:solidFill>
                            <a:schemeClr val="lt1"/>
                          </a:solidFill>
                          <a:latin typeface="Century Gothic"/>
                        </a:defRPr>
                      </a:lvl7pPr>
                      <a:lvl8pPr marL="3200400" algn="l" defTabSz="914400" rtl="0" eaLnBrk="1" latinLnBrk="0" hangingPunct="1">
                        <a:defRPr sz="1800" b="1" kern="1200">
                          <a:solidFill>
                            <a:schemeClr val="lt1"/>
                          </a:solidFill>
                          <a:latin typeface="Century Gothic"/>
                        </a:defRPr>
                      </a:lvl8pPr>
                      <a:lvl9pPr marL="3657600" algn="l" defTabSz="914400" rtl="0" eaLnBrk="1" latinLnBrk="0" hangingPunct="1">
                        <a:defRPr sz="1800" b="1" kern="1200">
                          <a:solidFill>
                            <a:schemeClr val="lt1"/>
                          </a:solidFill>
                          <a:latin typeface="Century Gothic"/>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t>Tinkering</a:t>
                      </a:r>
                      <a:endParaRPr lang="en-US" dirty="0">
                        <a:latin typeface="Calibri (Body)"/>
                        <a:ea typeface="Arial" charset="0"/>
                        <a:cs typeface="Arial"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6AAC91"/>
                    </a:solidFill>
                  </a:tcPr>
                </a:tc>
                <a:tc>
                  <a:txBody>
                    <a:bodyPr/>
                    <a:lstStyle>
                      <a:lvl1pPr marL="0" algn="l" defTabSz="914400" rtl="0" eaLnBrk="1" latinLnBrk="0" hangingPunct="1">
                        <a:defRPr sz="1800" b="1" kern="1200">
                          <a:solidFill>
                            <a:schemeClr val="lt1"/>
                          </a:solidFill>
                          <a:latin typeface="Century Gothic"/>
                        </a:defRPr>
                      </a:lvl1pPr>
                      <a:lvl2pPr marL="457200" algn="l" defTabSz="914400" rtl="0" eaLnBrk="1" latinLnBrk="0" hangingPunct="1">
                        <a:defRPr sz="1800" b="1" kern="1200">
                          <a:solidFill>
                            <a:schemeClr val="lt1"/>
                          </a:solidFill>
                          <a:latin typeface="Century Gothic"/>
                        </a:defRPr>
                      </a:lvl2pPr>
                      <a:lvl3pPr marL="914400" algn="l" defTabSz="914400" rtl="0" eaLnBrk="1" latinLnBrk="0" hangingPunct="1">
                        <a:defRPr sz="1800" b="1" kern="1200">
                          <a:solidFill>
                            <a:schemeClr val="lt1"/>
                          </a:solidFill>
                          <a:latin typeface="Century Gothic"/>
                        </a:defRPr>
                      </a:lvl3pPr>
                      <a:lvl4pPr marL="1371600" algn="l" defTabSz="914400" rtl="0" eaLnBrk="1" latinLnBrk="0" hangingPunct="1">
                        <a:defRPr sz="1800" b="1" kern="1200">
                          <a:solidFill>
                            <a:schemeClr val="lt1"/>
                          </a:solidFill>
                          <a:latin typeface="Century Gothic"/>
                        </a:defRPr>
                      </a:lvl4pPr>
                      <a:lvl5pPr marL="1828800" algn="l" defTabSz="914400" rtl="0" eaLnBrk="1" latinLnBrk="0" hangingPunct="1">
                        <a:defRPr sz="1800" b="1" kern="1200">
                          <a:solidFill>
                            <a:schemeClr val="lt1"/>
                          </a:solidFill>
                          <a:latin typeface="Century Gothic"/>
                        </a:defRPr>
                      </a:lvl5pPr>
                      <a:lvl6pPr marL="2286000" algn="l" defTabSz="914400" rtl="0" eaLnBrk="1" latinLnBrk="0" hangingPunct="1">
                        <a:defRPr sz="1800" b="1" kern="1200">
                          <a:solidFill>
                            <a:schemeClr val="lt1"/>
                          </a:solidFill>
                          <a:latin typeface="Century Gothic"/>
                        </a:defRPr>
                      </a:lvl6pPr>
                      <a:lvl7pPr marL="2743200" algn="l" defTabSz="914400" rtl="0" eaLnBrk="1" latinLnBrk="0" hangingPunct="1">
                        <a:defRPr sz="1800" b="1" kern="1200">
                          <a:solidFill>
                            <a:schemeClr val="lt1"/>
                          </a:solidFill>
                          <a:latin typeface="Century Gothic"/>
                        </a:defRPr>
                      </a:lvl7pPr>
                      <a:lvl8pPr marL="3200400" algn="l" defTabSz="914400" rtl="0" eaLnBrk="1" latinLnBrk="0" hangingPunct="1">
                        <a:defRPr sz="1800" b="1" kern="1200">
                          <a:solidFill>
                            <a:schemeClr val="lt1"/>
                          </a:solidFill>
                          <a:latin typeface="Century Gothic"/>
                        </a:defRPr>
                      </a:lvl8pPr>
                      <a:lvl9pPr marL="3657600" algn="l" defTabSz="914400" rtl="0" eaLnBrk="1" latinLnBrk="0" hangingPunct="1">
                        <a:defRPr sz="1800" b="1" kern="1200">
                          <a:solidFill>
                            <a:schemeClr val="lt1"/>
                          </a:solidFill>
                          <a:latin typeface="Century Gothic"/>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t>System change</a:t>
                      </a:r>
                      <a:endParaRPr lang="en-US" sz="2000" dirty="0">
                        <a:latin typeface="Calibri (Body)"/>
                        <a:ea typeface="Arial" charset="0"/>
                        <a:cs typeface="Arial"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6AAC91"/>
                    </a:solidFill>
                  </a:tcPr>
                </a:tc>
                <a:extLst>
                  <a:ext uri="{0D108BD9-81ED-4DB2-BD59-A6C34878D82A}">
                    <a16:rowId xmlns="" xmlns:a16="http://schemas.microsoft.com/office/drawing/2014/main" val="10000"/>
                  </a:ext>
                </a:extLst>
              </a:tr>
              <a:tr h="1108687">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Calibri (Body)"/>
                          <a:ea typeface="Arial" charset="0"/>
                          <a:cs typeface="Arial" charset="0"/>
                        </a:rPr>
                        <a:t>Physicians orders are </a:t>
                      </a:r>
                      <a:r>
                        <a:rPr lang="en-US" sz="1800" b="1" kern="1200" dirty="0" smtClean="0">
                          <a:solidFill>
                            <a:schemeClr val="dk1"/>
                          </a:solidFill>
                          <a:latin typeface="Calibri (Body)"/>
                          <a:ea typeface="Arial" charset="0"/>
                          <a:cs typeface="Arial" charset="0"/>
                        </a:rPr>
                        <a:t>illegible, causing medication </a:t>
                      </a:r>
                      <a:r>
                        <a:rPr lang="en-US" sz="1800" b="1" kern="1200" dirty="0">
                          <a:solidFill>
                            <a:schemeClr val="dk1"/>
                          </a:solidFill>
                          <a:latin typeface="Calibri (Body)"/>
                          <a:ea typeface="Arial" charset="0"/>
                          <a:cs typeface="Arial" charset="0"/>
                        </a:rPr>
                        <a:t>errors  </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6AAC91">
                        <a:tint val="40000"/>
                      </a:srgbClr>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latin typeface="Calibri (Body)"/>
                          <a:ea typeface="Arial" charset="0"/>
                          <a:cs typeface="Arial" charset="0"/>
                        </a:rPr>
                        <a:t>Encourage Physicians to write more clearly</a:t>
                      </a:r>
                      <a:endParaRPr lang="en-US" sz="1800" b="1" kern="1200" dirty="0">
                        <a:solidFill>
                          <a:schemeClr val="dk1"/>
                        </a:solidFill>
                        <a:latin typeface="Calibri (Body)"/>
                        <a:ea typeface="Arial" charset="0"/>
                        <a:cs typeface="Arial"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6AAC91">
                        <a:tint val="40000"/>
                      </a:srgbClr>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indent="0" algn="l" defTabSz="914400" rtl="0" eaLnBrk="1" fontAlgn="auto" latinLnBrk="0" hangingPunct="1">
                        <a:lnSpc>
                          <a:spcPct val="100000"/>
                        </a:lnSpc>
                        <a:spcBef>
                          <a:spcPts val="600"/>
                        </a:spcBef>
                        <a:spcAft>
                          <a:spcPts val="0"/>
                        </a:spcAft>
                        <a:buClrTx/>
                        <a:buSzTx/>
                        <a:buFontTx/>
                        <a:buNone/>
                        <a:tabLst/>
                        <a:defRPr/>
                      </a:pPr>
                      <a:r>
                        <a:rPr lang="en-US" sz="1800" b="1" baseline="0" dirty="0" smtClean="0"/>
                        <a:t>Pre-printed standardized order sets to minimize need for hand writing </a:t>
                      </a:r>
                      <a:r>
                        <a:rPr lang="en-US" sz="1800" b="1" dirty="0" smtClean="0"/>
                        <a:t> </a:t>
                      </a:r>
                      <a:endParaRPr lang="en-US" sz="1800" b="1" dirty="0">
                        <a:solidFill>
                          <a:schemeClr val="tx1"/>
                        </a:solidFill>
                        <a:latin typeface="Calibri (Body)"/>
                        <a:ea typeface="Arial" charset="0"/>
                        <a:cs typeface="Arial"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6AAC91">
                        <a:tint val="40000"/>
                      </a:srgbClr>
                    </a:solidFill>
                  </a:tcPr>
                </a:tc>
                <a:extLst>
                  <a:ext uri="{0D108BD9-81ED-4DB2-BD59-A6C34878D82A}">
                    <a16:rowId xmlns="" xmlns:a16="http://schemas.microsoft.com/office/drawing/2014/main" val="100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621244694"/>
              </p:ext>
            </p:extLst>
          </p:nvPr>
        </p:nvGraphicFramePr>
        <p:xfrm>
          <a:off x="1667688" y="3220399"/>
          <a:ext cx="8821785" cy="1108687"/>
        </p:xfrm>
        <a:graphic>
          <a:graphicData uri="http://schemas.openxmlformats.org/drawingml/2006/table">
            <a:tbl>
              <a:tblPr bandRow="1"/>
              <a:tblGrid>
                <a:gridCol w="2940595"/>
                <a:gridCol w="2940595"/>
                <a:gridCol w="2940595"/>
              </a:tblGrid>
              <a:tr h="1108687">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alibri (Body)"/>
                          <a:ea typeface="Arial" charset="0"/>
                          <a:cs typeface="Arial" charset="0"/>
                        </a:rPr>
                        <a:t>Oximeter alarms not set as ordered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AA4C">
                        <a:lumMod val="20000"/>
                        <a:lumOff val="80000"/>
                      </a:srgbClr>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alibri (Body)"/>
                          <a:ea typeface="Arial" charset="0"/>
                          <a:cs typeface="Arial" charset="0"/>
                        </a:rPr>
                        <a:t>Penalize</a:t>
                      </a:r>
                      <a:r>
                        <a:rPr lang="en-US" b="1" baseline="0" dirty="0">
                          <a:latin typeface="Calibri (Body)"/>
                          <a:ea typeface="Arial" charset="0"/>
                          <a:cs typeface="Arial" charset="0"/>
                        </a:rPr>
                        <a:t> </a:t>
                      </a:r>
                      <a:r>
                        <a:rPr lang="en-US" b="1" baseline="0" dirty="0" smtClean="0">
                          <a:latin typeface="Calibri (Body)"/>
                          <a:ea typeface="Arial" charset="0"/>
                          <a:cs typeface="Arial" charset="0"/>
                        </a:rPr>
                        <a:t>nurses </a:t>
                      </a:r>
                      <a:r>
                        <a:rPr lang="en-US" b="1" baseline="0" dirty="0">
                          <a:latin typeface="Calibri (Body)"/>
                          <a:ea typeface="Arial" charset="0"/>
                          <a:cs typeface="Arial" charset="0"/>
                        </a:rPr>
                        <a:t>who are non compliant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AA4C">
                        <a:lumMod val="20000"/>
                        <a:lumOff val="80000"/>
                      </a:srgbClr>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alibri (Body)"/>
                          <a:ea typeface="Arial" charset="0"/>
                          <a:cs typeface="Arial" charset="0"/>
                        </a:rPr>
                        <a:t>Modify </a:t>
                      </a:r>
                      <a:r>
                        <a:rPr lang="en-US" b="1" dirty="0">
                          <a:latin typeface="Calibri (Body)"/>
                          <a:ea typeface="Arial" charset="0"/>
                          <a:cs typeface="Arial" charset="0"/>
                        </a:rPr>
                        <a:t>alarm defaults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AA4C">
                        <a:lumMod val="20000"/>
                        <a:lumOff val="80000"/>
                      </a:srgbClr>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602364326"/>
              </p:ext>
            </p:extLst>
          </p:nvPr>
        </p:nvGraphicFramePr>
        <p:xfrm>
          <a:off x="1671190" y="4327829"/>
          <a:ext cx="8821785" cy="1041007"/>
        </p:xfrm>
        <a:graphic>
          <a:graphicData uri="http://schemas.openxmlformats.org/drawingml/2006/table">
            <a:tbl>
              <a:tblPr bandRow="1"/>
              <a:tblGrid>
                <a:gridCol w="2940595"/>
                <a:gridCol w="2940595"/>
                <a:gridCol w="2940595"/>
              </a:tblGrid>
              <a:tr h="1041007">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tx1"/>
                          </a:solidFill>
                          <a:latin typeface="Calibri (Body)"/>
                        </a:rPr>
                        <a:t>Breast milk </a:t>
                      </a:r>
                      <a:r>
                        <a:rPr lang="en-US" b="1" dirty="0" smtClean="0">
                          <a:solidFill>
                            <a:schemeClr val="tx1"/>
                          </a:solidFill>
                          <a:latin typeface="Calibri (Body)"/>
                        </a:rPr>
                        <a:t>use is low </a:t>
                      </a:r>
                      <a:r>
                        <a:rPr lang="en-US" b="1" dirty="0">
                          <a:solidFill>
                            <a:schemeClr val="tx1"/>
                          </a:solidFill>
                          <a:latin typeface="Calibri (Body)"/>
                        </a:rPr>
                        <a:t>for </a:t>
                      </a:r>
                      <a:r>
                        <a:rPr lang="en-US" b="1" dirty="0" smtClean="0">
                          <a:solidFill>
                            <a:schemeClr val="tx1"/>
                          </a:solidFill>
                          <a:latin typeface="Calibri (Body)"/>
                        </a:rPr>
                        <a:t>premature babies</a:t>
                      </a:r>
                      <a:endParaRPr lang="en-US" b="1" dirty="0">
                        <a:solidFill>
                          <a:schemeClr val="tx1"/>
                        </a:solidFill>
                        <a:latin typeface="Calibri (Body)"/>
                        <a:ea typeface="Arial" charset="0"/>
                        <a:cs typeface="Arial"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6AAC91">
                        <a:tint val="40000"/>
                      </a:srgbClr>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tx1"/>
                          </a:solidFill>
                          <a:latin typeface="Calibri (Body)"/>
                        </a:rPr>
                        <a:t>Suggest hospital to hire lactation consultants</a:t>
                      </a:r>
                      <a:endParaRPr lang="en-US" b="1" dirty="0">
                        <a:solidFill>
                          <a:schemeClr val="tx1"/>
                        </a:solidFill>
                        <a:latin typeface="Calibri (Body)"/>
                        <a:ea typeface="Arial" charset="0"/>
                        <a:cs typeface="Arial"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6AAC91">
                        <a:tint val="40000"/>
                      </a:srgbClr>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latin typeface="Calibri (Body)"/>
                        </a:rPr>
                        <a:t>Create </a:t>
                      </a:r>
                      <a:r>
                        <a:rPr lang="en-US" b="1" dirty="0">
                          <a:solidFill>
                            <a:schemeClr val="tx1"/>
                          </a:solidFill>
                          <a:latin typeface="Calibri (Body)"/>
                        </a:rPr>
                        <a:t>process to </a:t>
                      </a:r>
                      <a:r>
                        <a:rPr lang="en-US" b="1" dirty="0" smtClean="0">
                          <a:solidFill>
                            <a:schemeClr val="tx1"/>
                          </a:solidFill>
                          <a:latin typeface="Calibri (Body)"/>
                        </a:rPr>
                        <a:t>improve efficient use of </a:t>
                      </a:r>
                      <a:r>
                        <a:rPr lang="en-US" b="1" dirty="0">
                          <a:solidFill>
                            <a:schemeClr val="tx1"/>
                          </a:solidFill>
                          <a:latin typeface="Calibri (Body)"/>
                        </a:rPr>
                        <a:t>breast </a:t>
                      </a:r>
                      <a:r>
                        <a:rPr lang="en-US" b="1" dirty="0" smtClean="0">
                          <a:solidFill>
                            <a:schemeClr val="tx1"/>
                          </a:solidFill>
                          <a:latin typeface="Calibri (Body)"/>
                        </a:rPr>
                        <a:t>pumps</a:t>
                      </a:r>
                      <a:endParaRPr lang="en-US" b="1" dirty="0">
                        <a:solidFill>
                          <a:schemeClr val="tx1"/>
                        </a:solidFill>
                        <a:latin typeface="Calibri (Body)"/>
                        <a:ea typeface="Arial" charset="0"/>
                        <a:cs typeface="Arial"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6AAC91">
                        <a:tint val="40000"/>
                      </a:srgbClr>
                    </a:solidFill>
                  </a:tcPr>
                </a:tc>
              </a:tr>
            </a:tbl>
          </a:graphicData>
        </a:graphic>
      </p:graphicFrame>
    </p:spTree>
    <p:extLst>
      <p:ext uri="{BB962C8B-B14F-4D97-AF65-F5344CB8AC3E}">
        <p14:creationId xmlns:p14="http://schemas.microsoft.com/office/powerpoint/2010/main" val="106797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2" y="571858"/>
            <a:ext cx="8911687" cy="77337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Useful tips to sustain…spread..</a:t>
            </a:r>
            <a:endParaRPr kumimoji="0" lang="en-US" sz="3200" b="1" i="1"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1" y="1539060"/>
            <a:ext cx="11396401" cy="3777622"/>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800" b="1" i="0" u="none" strike="noStrike" kern="1200" cap="none" spc="0" normalizeH="0" baseline="0" noProof="0" smtClean="0">
                <a:ln>
                  <a:noFill/>
                </a:ln>
                <a:solidFill>
                  <a:sysClr val="window" lastClr="FFFFFF"/>
                </a:solidFill>
                <a:effectLst/>
                <a:uLnTx/>
                <a:uFillTx/>
                <a:latin typeface="Century Gothic"/>
                <a:ea typeface="+mn-ea"/>
                <a:cs typeface="+mn-cs"/>
              </a:rPr>
              <a:t> Successful team involves new members in hospital to join; help </a:t>
            </a:r>
            <a:br>
              <a:rPr kumimoji="0" lang="en-US" sz="2800" b="1" i="0" u="none" strike="noStrike" kern="1200" cap="none" spc="0" normalizeH="0" baseline="0" noProof="0" smtClean="0">
                <a:ln>
                  <a:noFill/>
                </a:ln>
                <a:solidFill>
                  <a:sysClr val="window" lastClr="FFFFFF"/>
                </a:solidFill>
                <a:effectLst/>
                <a:uLnTx/>
                <a:uFillTx/>
                <a:latin typeface="Century Gothic"/>
                <a:ea typeface="+mn-ea"/>
                <a:cs typeface="+mn-cs"/>
              </a:rPr>
            </a:br>
            <a:r>
              <a:rPr kumimoji="0" lang="en-US" sz="2800" b="1" i="0" u="none" strike="noStrike" kern="1200" cap="none" spc="0" normalizeH="0" baseline="0" noProof="0" smtClean="0">
                <a:ln>
                  <a:noFill/>
                </a:ln>
                <a:solidFill>
                  <a:sysClr val="window" lastClr="FFFFFF"/>
                </a:solidFill>
                <a:effectLst/>
                <a:uLnTx/>
                <a:uFillTx/>
                <a:latin typeface="Century Gothic"/>
                <a:ea typeface="+mn-ea"/>
                <a:cs typeface="+mn-cs"/>
              </a:rPr>
              <a:t> forms multiple teams</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800" b="1" i="0" u="none" strike="noStrike" kern="1200" cap="none" spc="0" normalizeH="0" baseline="0" noProof="0" smtClean="0">
                <a:ln>
                  <a:noFill/>
                </a:ln>
                <a:solidFill>
                  <a:sysClr val="window" lastClr="FFFFFF"/>
                </a:solidFill>
                <a:effectLst/>
                <a:uLnTx/>
                <a:uFillTx/>
                <a:latin typeface="Century Gothic"/>
                <a:ea typeface="+mn-ea"/>
                <a:cs typeface="+mn-cs"/>
              </a:rPr>
              <a:t> Spread best practices among colleagues in the hospital</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800" b="1" i="0" u="none" strike="noStrike" kern="1200" cap="none" spc="0" normalizeH="0" baseline="0" noProof="0" smtClean="0">
                <a:ln>
                  <a:noFill/>
                </a:ln>
                <a:solidFill>
                  <a:sysClr val="window" lastClr="FFFFFF"/>
                </a:solidFill>
                <a:effectLst/>
                <a:uLnTx/>
                <a:uFillTx/>
                <a:latin typeface="Century Gothic"/>
                <a:ea typeface="+mn-ea"/>
                <a:cs typeface="+mn-cs"/>
              </a:rPr>
              <a:t> Keep higher ups informed: Hospital team informs MS/Director </a:t>
            </a:r>
            <a:br>
              <a:rPr kumimoji="0" lang="en-US" sz="2800" b="1" i="0" u="none" strike="noStrike" kern="1200" cap="none" spc="0" normalizeH="0" baseline="0" noProof="0" smtClean="0">
                <a:ln>
                  <a:noFill/>
                </a:ln>
                <a:solidFill>
                  <a:sysClr val="window" lastClr="FFFFFF"/>
                </a:solidFill>
                <a:effectLst/>
                <a:uLnTx/>
                <a:uFillTx/>
                <a:latin typeface="Century Gothic"/>
                <a:ea typeface="+mn-ea"/>
                <a:cs typeface="+mn-cs"/>
              </a:rPr>
            </a:br>
            <a:r>
              <a:rPr kumimoji="0" lang="en-US" sz="2800" b="1" i="0" u="none" strike="noStrike" kern="1200" cap="none" spc="0" normalizeH="0" baseline="0" noProof="0" smtClean="0">
                <a:ln>
                  <a:noFill/>
                </a:ln>
                <a:solidFill>
                  <a:sysClr val="window" lastClr="FFFFFF"/>
                </a:solidFill>
                <a:effectLst/>
                <a:uLnTx/>
                <a:uFillTx/>
                <a:latin typeface="Century Gothic"/>
                <a:ea typeface="+mn-ea"/>
                <a:cs typeface="+mn-cs"/>
              </a:rPr>
              <a:t> and they inform the district/state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800" b="1" i="0" u="none" strike="noStrike" kern="1200" cap="none" spc="0" normalizeH="0" baseline="0" noProof="0" smtClean="0">
                <a:ln>
                  <a:noFill/>
                </a:ln>
                <a:solidFill>
                  <a:sysClr val="window" lastClr="FFFFFF"/>
                </a:solidFill>
                <a:effectLst/>
                <a:uLnTx/>
                <a:uFillTx/>
                <a:latin typeface="Century Gothic"/>
                <a:ea typeface="+mn-ea"/>
                <a:cs typeface="+mn-cs"/>
              </a:rPr>
              <a:t> System rewards successful teams – Certificates, QI jewel of month</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800" b="1" i="0" u="none" strike="noStrike" kern="1200" cap="none" spc="0" normalizeH="0" baseline="0" noProof="0" smtClean="0">
                <a:ln>
                  <a:noFill/>
                </a:ln>
                <a:solidFill>
                  <a:sysClr val="window" lastClr="FFFFFF"/>
                </a:solidFill>
                <a:effectLst/>
                <a:uLnTx/>
                <a:uFillTx/>
                <a:latin typeface="Century Gothic"/>
                <a:ea typeface="+mn-ea"/>
                <a:cs typeface="+mn-cs"/>
              </a:rPr>
              <a:t> System provides opportunities to successful teams to disseminate </a:t>
            </a:r>
            <a:br>
              <a:rPr kumimoji="0" lang="en-US" sz="2800" b="1" i="0" u="none" strike="noStrike" kern="1200" cap="none" spc="0" normalizeH="0" baseline="0" noProof="0" smtClean="0">
                <a:ln>
                  <a:noFill/>
                </a:ln>
                <a:solidFill>
                  <a:sysClr val="window" lastClr="FFFFFF"/>
                </a:solidFill>
                <a:effectLst/>
                <a:uLnTx/>
                <a:uFillTx/>
                <a:latin typeface="Century Gothic"/>
                <a:ea typeface="+mn-ea"/>
                <a:cs typeface="+mn-cs"/>
              </a:rPr>
            </a:br>
            <a:r>
              <a:rPr kumimoji="0" lang="en-US" sz="2800" b="1" i="0" u="none" strike="noStrike" kern="1200" cap="none" spc="0" normalizeH="0" baseline="0" noProof="0" smtClean="0">
                <a:ln>
                  <a:noFill/>
                </a:ln>
                <a:solidFill>
                  <a:sysClr val="window" lastClr="FFFFFF"/>
                </a:solidFill>
                <a:effectLst/>
                <a:uLnTx/>
                <a:uFillTx/>
                <a:latin typeface="Century Gothic"/>
                <a:ea typeface="+mn-ea"/>
                <a:cs typeface="+mn-cs"/>
              </a:rPr>
              <a:t> and share their success widely</a:t>
            </a:r>
            <a:endParaRPr kumimoji="0" lang="en-US" sz="2800" b="1" i="0" u="none" strike="noStrike" kern="1200" cap="none" spc="0" normalizeH="0" baseline="0" noProof="0" dirty="0">
              <a:ln>
                <a:noFill/>
              </a:ln>
              <a:solidFill>
                <a:sysClr val="window" lastClr="FFFFFF"/>
              </a:solidFill>
              <a:effectLst/>
              <a:uLnTx/>
              <a:uFillTx/>
              <a:latin typeface="Century Gothic"/>
              <a:ea typeface="+mn-ea"/>
              <a:cs typeface="+mn-cs"/>
            </a:endParaRPr>
          </a:p>
        </p:txBody>
      </p:sp>
    </p:spTree>
    <p:extLst>
      <p:ext uri="{BB962C8B-B14F-4D97-AF65-F5344CB8AC3E}">
        <p14:creationId xmlns:p14="http://schemas.microsoft.com/office/powerpoint/2010/main" val="72869826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2" y="571858"/>
            <a:ext cx="8911687" cy="66911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Key to success</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2" y="1533881"/>
            <a:ext cx="11596698" cy="388720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 Local champion:  </a:t>
            </a: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A team leader who respects others, is a keen </a:t>
            </a:r>
            <a:b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b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listener, uses collective wisdom of the team rather than being </a:t>
            </a:r>
            <a:b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b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directive, identifies &amp; harnesses key strengthens of members, sets </a:t>
            </a:r>
            <a:b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b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example</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 Personal aspirations</a:t>
            </a: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Remember most of us entered medical </a:t>
            </a:r>
            <a:b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b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profession with aim to alleviate sufferings and help society</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 Positive attitude: </a:t>
            </a: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Being positive and prepared to address </a:t>
            </a:r>
            <a:b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b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barriers, challenges which prevent us </a:t>
            </a:r>
            <a: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t>achieving </a:t>
            </a:r>
            <a: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t>the aim</a:t>
            </a:r>
            <a:endParaRPr kumimoji="0" lang="en-US" sz="2700" b="0" i="0" u="none" strike="noStrike" kern="1200" cap="none" spc="0" normalizeH="0" baseline="0" noProof="0" dirty="0">
              <a:ln>
                <a:noFill/>
              </a:ln>
              <a:solidFill>
                <a:sysClr val="window" lastClr="FFFFFF"/>
              </a:solidFill>
              <a:effectLst/>
              <a:uLnTx/>
              <a:uFillTx/>
              <a:latin typeface="Century Gothic"/>
              <a:ea typeface="+mn-ea"/>
              <a:cs typeface="+mn-cs"/>
            </a:endParaRPr>
          </a:p>
        </p:txBody>
      </p:sp>
    </p:spTree>
    <p:extLst>
      <p:ext uri="{BB962C8B-B14F-4D97-AF65-F5344CB8AC3E}">
        <p14:creationId xmlns:p14="http://schemas.microsoft.com/office/powerpoint/2010/main" val="718582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95304" y="556800"/>
            <a:ext cx="10072696" cy="11430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t>Aim statement</a:t>
            </a:r>
            <a:br>
              <a:rPr kumimoji="0" lang="en-US" sz="3600" b="1" i="0" u="none" strike="noStrike" kern="1200" cap="none" spc="0" normalizeH="0" baseline="0" noProof="0" dirty="0" smtClean="0">
                <a:ln>
                  <a:noFill/>
                </a:ln>
                <a:solidFill>
                  <a:sysClr val="window" lastClr="FFFFFF"/>
                </a:solidFill>
                <a:effectLst/>
                <a:uLnTx/>
                <a:uFillTx/>
                <a:latin typeface="Century Gothic"/>
                <a:ea typeface="+mj-ea"/>
                <a:cs typeface="+mj-cs"/>
              </a:rPr>
            </a:br>
            <a:r>
              <a:rPr lang="en-US" b="1" dirty="0" smtClean="0">
                <a:solidFill>
                  <a:sysClr val="window" lastClr="FFFFFF"/>
                </a:solidFill>
                <a:latin typeface="Century Gothic"/>
              </a:rPr>
              <a:t>Characteristics </a:t>
            </a:r>
            <a:r>
              <a:rPr lang="en-US" b="1" dirty="0">
                <a:solidFill>
                  <a:sysClr val="window" lastClr="FFFFFF"/>
                </a:solidFill>
                <a:latin typeface="Century Gothic"/>
              </a:rPr>
              <a:t>of a good </a:t>
            </a:r>
            <a:r>
              <a:rPr lang="en-US" b="1" dirty="0" smtClean="0">
                <a:solidFill>
                  <a:sysClr val="window" lastClr="FFFFFF"/>
                </a:solidFill>
                <a:latin typeface="Century Gothic"/>
              </a:rPr>
              <a:t>aim </a:t>
            </a:r>
            <a:r>
              <a:rPr lang="en-US" b="1" dirty="0">
                <a:solidFill>
                  <a:sysClr val="window" lastClr="FFFFFF"/>
                </a:solidFill>
                <a:latin typeface="Century Gothic"/>
              </a:rPr>
              <a:t>statement</a:t>
            </a:r>
          </a:p>
        </p:txBody>
      </p:sp>
      <p:sp>
        <p:nvSpPr>
          <p:cNvPr id="7" name="Content Placeholder 3"/>
          <p:cNvSpPr txBox="1">
            <a:spLocks/>
          </p:cNvSpPr>
          <p:nvPr/>
        </p:nvSpPr>
        <p:spPr>
          <a:xfrm>
            <a:off x="595303" y="2054795"/>
            <a:ext cx="10735305" cy="333000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800"/>
              </a:spcBef>
              <a:spcAft>
                <a:spcPts val="0"/>
              </a:spcAft>
              <a:buClr>
                <a:sysClr val="window" lastClr="FFFFFF"/>
              </a:buClr>
              <a:buSzTx/>
              <a:buFont typeface="Wingdings 3" charset="2"/>
              <a:buChar char=""/>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States a clear, specific aim –</a:t>
            </a: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’what</a:t>
            </a: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are we improving</a:t>
            </a:r>
          </a:p>
          <a:p>
            <a:pPr marL="342900" marR="0" lvl="0" indent="-342900" algn="l" defTabSz="457200" rtl="0" eaLnBrk="1" fontAlgn="auto" latinLnBrk="0" hangingPunct="1">
              <a:lnSpc>
                <a:spcPct val="100000"/>
              </a:lnSpc>
              <a:spcBef>
                <a:spcPts val="1800"/>
              </a:spcBef>
              <a:spcAft>
                <a:spcPts val="0"/>
              </a:spcAft>
              <a:buClr>
                <a:sysClr val="window" lastClr="FFFFFF"/>
              </a:buClr>
              <a:buSzTx/>
              <a:buFont typeface="Wingdings 3" charset="2"/>
              <a:buChar char=""/>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Linked to specific patient population – ‘</a:t>
            </a: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who</a:t>
            </a: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will be affected</a:t>
            </a:r>
          </a:p>
          <a:p>
            <a:pPr marL="342900" marR="0" lvl="0" indent="-342900" algn="l" defTabSz="457200" rtl="0" eaLnBrk="1" fontAlgn="auto" latinLnBrk="0" hangingPunct="1">
              <a:lnSpc>
                <a:spcPct val="100000"/>
              </a:lnSpc>
              <a:spcBef>
                <a:spcPts val="1800"/>
              </a:spcBef>
              <a:spcAft>
                <a:spcPts val="0"/>
              </a:spcAft>
              <a:buClr>
                <a:sysClr val="window" lastClr="FFFFFF"/>
              </a:buClr>
              <a:buSzTx/>
              <a:buFont typeface="Wingdings 3" charset="2"/>
              <a:buChar char=""/>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Should include a goal</a:t>
            </a:r>
            <a:r>
              <a:rPr kumimoji="0" lang="en-US" sz="2700" b="0" i="0" u="none" strike="noStrike" kern="1200" cap="none" spc="0" normalizeH="0" noProof="0" dirty="0" smtClean="0">
                <a:ln>
                  <a:noFill/>
                </a:ln>
                <a:solidFill>
                  <a:sysClr val="window" lastClr="FFFFFF"/>
                </a:solidFill>
                <a:effectLst/>
                <a:uLnTx/>
                <a:uFillTx/>
                <a:latin typeface="Century Gothic"/>
                <a:ea typeface="+mn-ea"/>
                <a:cs typeface="+mn-cs"/>
              </a:rPr>
              <a:t> – ‘</a:t>
            </a:r>
            <a:r>
              <a:rPr kumimoji="0" lang="en-US" sz="2700" b="1" i="0" u="none" strike="noStrike" kern="1200" cap="none" spc="0" normalizeH="0" noProof="0" dirty="0" smtClean="0">
                <a:ln>
                  <a:noFill/>
                </a:ln>
                <a:solidFill>
                  <a:sysClr val="window" lastClr="FFFFFF"/>
                </a:solidFill>
                <a:effectLst/>
                <a:uLnTx/>
                <a:uFillTx/>
                <a:latin typeface="Century Gothic"/>
                <a:ea typeface="+mn-ea"/>
                <a:cs typeface="+mn-cs"/>
              </a:rPr>
              <a:t>how much</a:t>
            </a:r>
            <a:r>
              <a:rPr kumimoji="0" lang="en-US" sz="2700" b="0" i="0" u="none" strike="noStrike" kern="1200" cap="none" spc="0" normalizeH="0" noProof="0" dirty="0" smtClean="0">
                <a:ln>
                  <a:noFill/>
                </a:ln>
                <a:solidFill>
                  <a:sysClr val="window" lastClr="FFFFFF"/>
                </a:solidFill>
                <a:effectLst/>
                <a:uLnTx/>
                <a:uFillTx/>
                <a:latin typeface="Century Gothic"/>
                <a:ea typeface="+mn-ea"/>
                <a:cs typeface="+mn-cs"/>
              </a:rPr>
              <a:t>’ will we improve</a:t>
            </a:r>
            <a:endPar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endParaRPr>
          </a:p>
          <a:p>
            <a:pPr marL="742950" marR="0" lvl="1" indent="-285750" algn="l" defTabSz="457200" rtl="0" eaLnBrk="1" fontAlgn="auto" latinLnBrk="0" hangingPunct="1">
              <a:lnSpc>
                <a:spcPct val="100000"/>
              </a:lnSpc>
              <a:spcBef>
                <a:spcPts val="1800"/>
              </a:spcBef>
              <a:spcAft>
                <a:spcPts val="0"/>
              </a:spcAft>
              <a:buClr>
                <a:sysClr val="window" lastClr="FFFFFF"/>
              </a:buClr>
              <a:buSzTx/>
              <a:buFont typeface="Wingdings 3" charset="2"/>
              <a:buChar char=""/>
              <a:tabLst/>
              <a:defRPr/>
            </a:pPr>
            <a:r>
              <a:rPr kumimoji="0" lang="en-US" sz="2200" b="0" i="0" u="none" strike="noStrike" kern="1200" cap="none" spc="0" normalizeH="0" baseline="0" noProof="0" dirty="0" smtClean="0">
                <a:ln>
                  <a:noFill/>
                </a:ln>
                <a:solidFill>
                  <a:sysClr val="window" lastClr="FFFFFF"/>
                </a:solidFill>
                <a:effectLst/>
                <a:uLnTx/>
                <a:uFillTx/>
                <a:latin typeface="Century Gothic"/>
                <a:ea typeface="+mn-ea"/>
                <a:cs typeface="+mn-cs"/>
              </a:rPr>
              <a:t> Neither too difficult nor too long to achieve</a:t>
            </a: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a:t>
            </a:r>
          </a:p>
          <a:p>
            <a:pPr marL="342900" marR="0" lvl="0" indent="-342900" algn="l" defTabSz="457200" rtl="0" eaLnBrk="1" fontAlgn="auto" latinLnBrk="0" hangingPunct="1">
              <a:lnSpc>
                <a:spcPct val="100000"/>
              </a:lnSpc>
              <a:spcBef>
                <a:spcPts val="1800"/>
              </a:spcBef>
              <a:spcAft>
                <a:spcPts val="0"/>
              </a:spcAft>
              <a:buClr>
                <a:sysClr val="window" lastClr="FFFFFF"/>
              </a:buClr>
              <a:buSzTx/>
              <a:buFont typeface="Wingdings 3" charset="2"/>
              <a:buChar char=""/>
              <a:tabLst/>
              <a:defRPr/>
            </a:pP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Includes a timeline – ‘</a:t>
            </a:r>
            <a:r>
              <a:rPr kumimoji="0" lang="en-US" sz="2700" b="1" i="0" u="none" strike="noStrike" kern="1200" cap="none" spc="0" normalizeH="0" baseline="0" noProof="0" dirty="0" smtClean="0">
                <a:ln>
                  <a:noFill/>
                </a:ln>
                <a:solidFill>
                  <a:sysClr val="window" lastClr="FFFFFF"/>
                </a:solidFill>
                <a:effectLst/>
                <a:uLnTx/>
                <a:uFillTx/>
                <a:latin typeface="Century Gothic"/>
                <a:ea typeface="+mn-ea"/>
                <a:cs typeface="+mn-cs"/>
              </a:rPr>
              <a:t>by when</a:t>
            </a:r>
            <a:r>
              <a:rPr kumimoji="0" lang="en-US" sz="2700" b="0" i="0" u="none" strike="noStrike" kern="1200" cap="none" spc="0" normalizeH="0" baseline="0" noProof="0" dirty="0" smtClean="0">
                <a:ln>
                  <a:noFill/>
                </a:ln>
                <a:solidFill>
                  <a:sysClr val="window" lastClr="FFFFFF"/>
                </a:solidFill>
                <a:effectLst/>
                <a:uLnTx/>
                <a:uFillTx/>
                <a:latin typeface="Century Gothic"/>
                <a:ea typeface="+mn-ea"/>
                <a:cs typeface="+mn-cs"/>
              </a:rPr>
              <a:t>’ will the goal be achieved</a:t>
            </a:r>
          </a:p>
        </p:txBody>
      </p:sp>
    </p:spTree>
    <p:extLst>
      <p:ext uri="{BB962C8B-B14F-4D97-AF65-F5344CB8AC3E}">
        <p14:creationId xmlns:p14="http://schemas.microsoft.com/office/powerpoint/2010/main" val="2739785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2"/>
          <p:cNvSpPr txBox="1">
            <a:spLocks noChangeArrowheads="1"/>
          </p:cNvSpPr>
          <p:nvPr/>
        </p:nvSpPr>
        <p:spPr>
          <a:xfrm>
            <a:off x="595304" y="580568"/>
            <a:ext cx="8911687" cy="79828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ysClr val="window" lastClr="FFFFFF"/>
                </a:solidFill>
                <a:effectLst/>
                <a:uLnTx/>
                <a:uFillTx/>
                <a:latin typeface="Century Gothic"/>
                <a:ea typeface="+mj-ea"/>
                <a:cs typeface="+mj-cs"/>
              </a:rPr>
              <a:t>SMART Aim</a:t>
            </a:r>
            <a:endParaRPr kumimoji="0" lang="en-US" sz="3600" b="1" i="0"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18" name="Rectangle 3"/>
          <p:cNvSpPr txBox="1">
            <a:spLocks noChangeArrowheads="1"/>
          </p:cNvSpPr>
          <p:nvPr/>
        </p:nvSpPr>
        <p:spPr>
          <a:xfrm>
            <a:off x="1610536" y="1600637"/>
            <a:ext cx="5334000" cy="523357"/>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30000"/>
              </a:lnSpc>
              <a:spcBef>
                <a:spcPts val="1000"/>
              </a:spcBef>
              <a:spcAft>
                <a:spcPts val="0"/>
              </a:spcAft>
              <a:buClr>
                <a:srgbClr val="A53010"/>
              </a:buClr>
              <a:buSzTx/>
              <a:buFontTx/>
              <a:buNone/>
              <a:tabLst/>
              <a:defRPr/>
            </a:pPr>
            <a:r>
              <a:rPr kumimoji="0" lang="en-US" sz="2700" b="0" i="0" u="none" strike="noStrike" kern="1200" cap="none" spc="0" normalizeH="0" baseline="0" noProof="0" smtClean="0">
                <a:ln>
                  <a:noFill/>
                </a:ln>
                <a:solidFill>
                  <a:sysClr val="window" lastClr="FFFFFF"/>
                </a:solidFill>
                <a:effectLst/>
                <a:uLnTx/>
                <a:uFillTx/>
                <a:latin typeface="Century Gothic"/>
                <a:ea typeface="+mn-ea"/>
                <a:cs typeface="+mn-cs"/>
              </a:rPr>
              <a:t>Specific</a:t>
            </a:r>
            <a:endParaRPr kumimoji="0" lang="en-US" sz="2700" b="0" i="0" u="none" strike="noStrike" kern="1200" cap="none" spc="0" normalizeH="0" baseline="0" noProof="0" dirty="0">
              <a:ln>
                <a:noFill/>
              </a:ln>
              <a:solidFill>
                <a:sysClr val="window" lastClr="FFFFFF"/>
              </a:solidFill>
              <a:effectLst/>
              <a:uLnTx/>
              <a:uFillTx/>
              <a:latin typeface="Century Gothic"/>
              <a:ea typeface="+mn-ea"/>
              <a:cs typeface="+mn-cs"/>
            </a:endParaRPr>
          </a:p>
        </p:txBody>
      </p:sp>
      <p:pic>
        <p:nvPicPr>
          <p:cNvPr id="19" name="Picture 4" descr="sy00469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1476" y="1600637"/>
            <a:ext cx="566800" cy="536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5" descr="sy00463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1476" y="2461313"/>
            <a:ext cx="560956" cy="537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6" descr="sy00451_"/>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1476" y="3314898"/>
            <a:ext cx="561141" cy="538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7" descr="sy00468_"/>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77676" y="4173555"/>
            <a:ext cx="562301" cy="581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8" descr="sy00470_"/>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77676" y="5075436"/>
            <a:ext cx="561141" cy="580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 Box 9"/>
          <p:cNvSpPr txBox="1">
            <a:spLocks noChangeArrowheads="1"/>
          </p:cNvSpPr>
          <p:nvPr/>
        </p:nvSpPr>
        <p:spPr bwMode="auto">
          <a:xfrm>
            <a:off x="3657600" y="28194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defTabSz="457200">
              <a:spcBef>
                <a:spcPct val="50000"/>
              </a:spcBef>
            </a:pPr>
            <a:endParaRPr lang="en-US">
              <a:solidFill>
                <a:prstClr val="black"/>
              </a:solidFill>
              <a:latin typeface="Comic Sans MS" pitchFamily="66" charset="0"/>
            </a:endParaRPr>
          </a:p>
        </p:txBody>
      </p:sp>
      <p:sp>
        <p:nvSpPr>
          <p:cNvPr id="25" name="Text Box 10"/>
          <p:cNvSpPr txBox="1">
            <a:spLocks noChangeArrowheads="1"/>
          </p:cNvSpPr>
          <p:nvPr/>
        </p:nvSpPr>
        <p:spPr bwMode="auto">
          <a:xfrm>
            <a:off x="1610536" y="2461313"/>
            <a:ext cx="54102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defTabSz="457200">
              <a:spcBef>
                <a:spcPct val="50000"/>
              </a:spcBef>
            </a:pPr>
            <a:r>
              <a:rPr lang="en-US" sz="2700" dirty="0">
                <a:solidFill>
                  <a:prstClr val="white"/>
                </a:solidFill>
                <a:latin typeface="Century Gothic"/>
              </a:rPr>
              <a:t>Measurable</a:t>
            </a:r>
          </a:p>
        </p:txBody>
      </p:sp>
      <p:sp>
        <p:nvSpPr>
          <p:cNvPr id="26" name="Text Box 11"/>
          <p:cNvSpPr txBox="1">
            <a:spLocks noChangeArrowheads="1"/>
          </p:cNvSpPr>
          <p:nvPr/>
        </p:nvSpPr>
        <p:spPr bwMode="auto">
          <a:xfrm>
            <a:off x="1610535" y="3314898"/>
            <a:ext cx="6966857"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defTabSz="457200">
              <a:spcBef>
                <a:spcPct val="50000"/>
              </a:spcBef>
            </a:pPr>
            <a:r>
              <a:rPr lang="en-US" sz="2700" dirty="0">
                <a:solidFill>
                  <a:prstClr val="white"/>
                </a:solidFill>
                <a:latin typeface="Century Gothic"/>
                <a:cs typeface="Calibri" panose="020F0502020204030204" pitchFamily="34" charset="0"/>
              </a:rPr>
              <a:t>Achievable (but challenging)</a:t>
            </a:r>
          </a:p>
        </p:txBody>
      </p:sp>
      <p:sp>
        <p:nvSpPr>
          <p:cNvPr id="27" name="Text Box 12"/>
          <p:cNvSpPr txBox="1">
            <a:spLocks noChangeArrowheads="1"/>
          </p:cNvSpPr>
          <p:nvPr/>
        </p:nvSpPr>
        <p:spPr bwMode="auto">
          <a:xfrm>
            <a:off x="1624744" y="4173555"/>
            <a:ext cx="58674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defTabSz="457200">
              <a:spcBef>
                <a:spcPct val="50000"/>
              </a:spcBef>
            </a:pPr>
            <a:r>
              <a:rPr lang="en-US" sz="2700" dirty="0">
                <a:solidFill>
                  <a:prstClr val="white"/>
                </a:solidFill>
                <a:latin typeface="Century Gothic"/>
                <a:cs typeface="Calibri" panose="020F0502020204030204" pitchFamily="34" charset="0"/>
              </a:rPr>
              <a:t>Relevant and recorded</a:t>
            </a:r>
          </a:p>
        </p:txBody>
      </p:sp>
      <p:sp>
        <p:nvSpPr>
          <p:cNvPr id="28" name="Text Box 13"/>
          <p:cNvSpPr txBox="1">
            <a:spLocks noChangeArrowheads="1"/>
          </p:cNvSpPr>
          <p:nvPr/>
        </p:nvSpPr>
        <p:spPr bwMode="auto">
          <a:xfrm>
            <a:off x="1624744" y="5075436"/>
            <a:ext cx="59436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defTabSz="457200">
              <a:spcBef>
                <a:spcPct val="50000"/>
              </a:spcBef>
            </a:pPr>
            <a:r>
              <a:rPr lang="en-US" sz="2700" dirty="0">
                <a:solidFill>
                  <a:prstClr val="white"/>
                </a:solidFill>
                <a:latin typeface="Century Gothic"/>
                <a:cs typeface="Calibri" panose="020F0502020204030204" pitchFamily="34" charset="0"/>
              </a:rPr>
              <a:t>Timely</a:t>
            </a:r>
          </a:p>
        </p:txBody>
      </p:sp>
      <p:pic>
        <p:nvPicPr>
          <p:cNvPr id="29" name="Picture 14" descr="hh01734_"/>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49691" y="1174974"/>
            <a:ext cx="2514600" cy="199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037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95303" y="550234"/>
            <a:ext cx="11422526" cy="1108749"/>
          </a:xfrm>
          <a:prstGeom prst="rect">
            <a:avLst/>
          </a:prstGeom>
        </p:spPr>
        <p:txBody>
          <a:bodyPr vert="horz" lIns="91440" tIns="45720" rIns="91440" bIns="45720" rtlCol="0" anchor="t">
            <a:normAutofit fontScale="900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ysClr val="window" lastClr="FFFFFF"/>
                </a:solidFill>
                <a:effectLst/>
                <a:uLnTx/>
                <a:uFillTx/>
                <a:latin typeface="Century Gothic"/>
                <a:ea typeface="+mj-ea"/>
                <a:cs typeface="+mj-cs"/>
              </a:rPr>
              <a:t>Aim statement</a:t>
            </a:r>
            <a:br>
              <a:rPr kumimoji="0" lang="en-US" sz="4000" b="1" i="0" u="none" strike="noStrike" kern="1200" cap="none" spc="0" normalizeH="0" baseline="0" noProof="0" dirty="0" smtClean="0">
                <a:ln>
                  <a:noFill/>
                </a:ln>
                <a:solidFill>
                  <a:sysClr val="window" lastClr="FFFFFF"/>
                </a:solidFill>
                <a:effectLst/>
                <a:uLnTx/>
                <a:uFillTx/>
                <a:latin typeface="Century Gothic"/>
                <a:ea typeface="+mj-ea"/>
                <a:cs typeface="+mj-cs"/>
              </a:rPr>
            </a:br>
            <a:r>
              <a:rPr kumimoji="0" lang="en-US" sz="3600" b="0" i="1" u="none" strike="noStrike" kern="1200" cap="none" spc="0" normalizeH="0" baseline="0" noProof="0" dirty="0" smtClean="0">
                <a:ln>
                  <a:noFill/>
                </a:ln>
                <a:solidFill>
                  <a:sysClr val="window" lastClr="FFFFFF"/>
                </a:solidFill>
                <a:effectLst/>
                <a:uLnTx/>
                <a:uFillTx/>
                <a:latin typeface="Century Gothic"/>
                <a:ea typeface="+mj-ea"/>
                <a:cs typeface="+mj-cs"/>
              </a:rPr>
              <a:t>Problem: All babies are not dried immediately after birth </a:t>
            </a:r>
            <a:endParaRPr kumimoji="0" lang="en-US" sz="3600" b="0" i="1" u="none" strike="noStrike" kern="1200" cap="none" spc="0" normalizeH="0" baseline="0" noProof="0" dirty="0">
              <a:ln>
                <a:noFill/>
              </a:ln>
              <a:solidFill>
                <a:sysClr val="window" lastClr="FFFFFF"/>
              </a:solidFill>
              <a:effectLst/>
              <a:uLnTx/>
              <a:uFillTx/>
              <a:latin typeface="Century Gothic"/>
              <a:ea typeface="+mj-ea"/>
              <a:cs typeface="+mj-cs"/>
            </a:endParaRPr>
          </a:p>
        </p:txBody>
      </p:sp>
      <p:sp>
        <p:nvSpPr>
          <p:cNvPr id="7" name="Content Placeholder 2"/>
          <p:cNvSpPr txBox="1">
            <a:spLocks/>
          </p:cNvSpPr>
          <p:nvPr/>
        </p:nvSpPr>
        <p:spPr>
          <a:xfrm>
            <a:off x="595303" y="1811532"/>
            <a:ext cx="10787753" cy="390015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2800" b="1" i="0" u="none" strike="noStrike" kern="1200" cap="none" spc="0" normalizeH="0" baseline="0" noProof="0" dirty="0" smtClean="0">
                <a:ln>
                  <a:noFill/>
                </a:ln>
                <a:solidFill>
                  <a:sysClr val="window" lastClr="FFFFFF"/>
                </a:solidFill>
                <a:effectLst/>
                <a:uLnTx/>
                <a:uFillTx/>
                <a:latin typeface="Century Gothic"/>
              </a:rPr>
              <a:t>We will increase immediate drying at birth in all 100% of births from current 60%  within 4 weeks</a:t>
            </a:r>
            <a:r>
              <a:rPr lang="en-US" sz="2800" b="1" noProof="0" dirty="0" smtClean="0">
                <a:solidFill>
                  <a:sysClr val="window" lastClr="FFFFFF"/>
                </a:solidFill>
                <a:latin typeface="Century Gothic"/>
              </a:rPr>
              <a:t>, from May 1</a:t>
            </a:r>
            <a:r>
              <a:rPr lang="en-US" sz="2800" b="1" baseline="30000" noProof="0" dirty="0" smtClean="0">
                <a:solidFill>
                  <a:sysClr val="window" lastClr="FFFFFF"/>
                </a:solidFill>
                <a:latin typeface="Century Gothic"/>
              </a:rPr>
              <a:t>st</a:t>
            </a:r>
            <a:r>
              <a:rPr lang="en-US" sz="2800" b="1" noProof="0" dirty="0" smtClean="0">
                <a:solidFill>
                  <a:sysClr val="window" lastClr="FFFFFF"/>
                </a:solidFill>
                <a:latin typeface="Century Gothic"/>
              </a:rPr>
              <a:t> to June 1</a:t>
            </a:r>
            <a:r>
              <a:rPr lang="en-US" sz="2800" b="1" baseline="30000" noProof="0" dirty="0" smtClean="0">
                <a:solidFill>
                  <a:sysClr val="window" lastClr="FFFFFF"/>
                </a:solidFill>
                <a:latin typeface="Century Gothic"/>
              </a:rPr>
              <a:t>st</a:t>
            </a:r>
            <a:r>
              <a:rPr lang="en-US" sz="2800" b="1" noProof="0" dirty="0" smtClean="0">
                <a:solidFill>
                  <a:sysClr val="window" lastClr="FFFFFF"/>
                </a:solidFill>
                <a:latin typeface="Century Gothic"/>
              </a:rPr>
              <a:t>. </a:t>
            </a:r>
            <a:endParaRPr kumimoji="0" lang="en-US" sz="2800" b="0" i="0" u="none" strike="noStrike" kern="1200" cap="none" spc="0" normalizeH="0" baseline="0" noProof="0" dirty="0" smtClean="0">
              <a:ln>
                <a:noFill/>
              </a:ln>
              <a:solidFill>
                <a:sysClr val="window" lastClr="FFFFFF"/>
              </a:solidFill>
              <a:effectLst/>
              <a:uLnTx/>
              <a:uFillTx/>
              <a:latin typeface="Century Gothic"/>
            </a:endParaRP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400" b="1" i="0" u="none" strike="noStrike" kern="1200" cap="none" spc="0" normalizeH="0" baseline="0" noProof="0" dirty="0" smtClean="0">
                <a:ln>
                  <a:noFill/>
                </a:ln>
                <a:solidFill>
                  <a:sysClr val="window" lastClr="FFFFFF"/>
                </a:solidFill>
                <a:effectLst/>
                <a:uLnTx/>
                <a:uFillTx/>
                <a:latin typeface="Century Gothic"/>
                <a:ea typeface="+mn-ea"/>
                <a:cs typeface="+mn-cs"/>
              </a:rPr>
              <a:t>Who</a:t>
            </a:r>
            <a:r>
              <a:rPr kumimoji="0" lang="en-US" sz="2400" b="0" i="0" u="none" strike="noStrike" kern="1200" cap="none" spc="0" normalizeH="0" baseline="0" noProof="0" dirty="0" smtClean="0">
                <a:ln>
                  <a:noFill/>
                </a:ln>
                <a:solidFill>
                  <a:sysClr val="window" lastClr="FFFFFF"/>
                </a:solidFill>
                <a:effectLst/>
                <a:uLnTx/>
                <a:uFillTx/>
                <a:latin typeface="Century Gothic"/>
                <a:ea typeface="+mn-ea"/>
                <a:cs typeface="+mn-cs"/>
              </a:rPr>
              <a:t> (which patients)- Newborn </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400" b="1" i="0" u="none" strike="noStrike" kern="1200" cap="none" spc="0" normalizeH="0" baseline="0" noProof="0" dirty="0" smtClean="0">
                <a:ln>
                  <a:noFill/>
                </a:ln>
                <a:solidFill>
                  <a:sysClr val="window" lastClr="FFFFFF"/>
                </a:solidFill>
                <a:effectLst/>
                <a:uLnTx/>
                <a:uFillTx/>
                <a:latin typeface="Century Gothic"/>
                <a:ea typeface="+mn-ea"/>
                <a:cs typeface="+mn-cs"/>
              </a:rPr>
              <a:t>What</a:t>
            </a:r>
            <a:r>
              <a:rPr kumimoji="0" lang="en-US" sz="2400" b="0" i="0" u="none" strike="noStrike" kern="1200" cap="none" spc="0" normalizeH="0" baseline="0" noProof="0" dirty="0" smtClean="0">
                <a:ln>
                  <a:noFill/>
                </a:ln>
                <a:solidFill>
                  <a:sysClr val="window" lastClr="FFFFFF"/>
                </a:solidFill>
                <a:effectLst/>
                <a:uLnTx/>
                <a:uFillTx/>
                <a:latin typeface="Century Gothic"/>
                <a:ea typeface="+mn-ea"/>
                <a:cs typeface="+mn-cs"/>
              </a:rPr>
              <a:t> (the process)- Immediate drying</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400" b="1" i="0" u="none" strike="noStrike" kern="1200" cap="none" spc="0" normalizeH="0" baseline="0" noProof="0" dirty="0" smtClean="0">
                <a:ln>
                  <a:noFill/>
                </a:ln>
                <a:solidFill>
                  <a:sysClr val="window" lastClr="FFFFFF"/>
                </a:solidFill>
                <a:effectLst/>
                <a:uLnTx/>
                <a:uFillTx/>
                <a:latin typeface="Century Gothic"/>
                <a:ea typeface="+mn-ea"/>
                <a:cs typeface="+mn-cs"/>
              </a:rPr>
              <a:t>How much </a:t>
            </a:r>
            <a:r>
              <a:rPr kumimoji="0" lang="en-US" sz="2400" b="0" i="0" u="none" strike="noStrike" kern="1200" cap="none" spc="0" normalizeH="0" baseline="0" noProof="0" dirty="0" smtClean="0">
                <a:ln>
                  <a:noFill/>
                </a:ln>
                <a:solidFill>
                  <a:sysClr val="window" lastClr="FFFFFF"/>
                </a:solidFill>
                <a:effectLst/>
                <a:uLnTx/>
                <a:uFillTx/>
                <a:latin typeface="Century Gothic"/>
                <a:ea typeface="+mn-ea"/>
                <a:cs typeface="+mn-cs"/>
              </a:rPr>
              <a:t>(the amount of desired improvement)- from 60% to 100%</a:t>
            </a:r>
          </a:p>
          <a:p>
            <a:pPr marL="342900" marR="0" lvl="0" indent="-342900" algn="l" defTabSz="457200" rtl="0" eaLnBrk="1" fontAlgn="auto" latinLnBrk="0" hangingPunct="1">
              <a:lnSpc>
                <a:spcPct val="100000"/>
              </a:lnSpc>
              <a:spcBef>
                <a:spcPts val="1000"/>
              </a:spcBef>
              <a:spcAft>
                <a:spcPts val="0"/>
              </a:spcAft>
              <a:buClr>
                <a:sysClr val="window" lastClr="FFFFFF"/>
              </a:buClr>
              <a:buSzTx/>
              <a:buFont typeface="Wingdings 3" charset="2"/>
              <a:buChar char=""/>
              <a:tabLst/>
              <a:defRPr/>
            </a:pPr>
            <a:r>
              <a:rPr kumimoji="0" lang="en-US" sz="2400" b="1" i="0" u="none" strike="noStrike" kern="1200" cap="none" spc="0" normalizeH="0" baseline="0" noProof="0" dirty="0" smtClean="0">
                <a:ln>
                  <a:noFill/>
                </a:ln>
                <a:solidFill>
                  <a:sysClr val="window" lastClr="FFFFFF"/>
                </a:solidFill>
                <a:effectLst/>
                <a:uLnTx/>
                <a:uFillTx/>
                <a:latin typeface="Century Gothic"/>
                <a:ea typeface="+mn-ea"/>
                <a:cs typeface="+mn-cs"/>
              </a:rPr>
              <a:t>By when </a:t>
            </a:r>
            <a:r>
              <a:rPr kumimoji="0" lang="en-US" sz="2400" b="0" i="0" u="none" strike="noStrike" kern="1200" cap="none" spc="0" normalizeH="0" baseline="0" noProof="0" dirty="0" smtClean="0">
                <a:ln>
                  <a:noFill/>
                </a:ln>
                <a:solidFill>
                  <a:sysClr val="window" lastClr="FFFFFF"/>
                </a:solidFill>
                <a:effectLst/>
                <a:uLnTx/>
                <a:uFillTx/>
                <a:latin typeface="Century Gothic"/>
                <a:ea typeface="+mn-ea"/>
                <a:cs typeface="+mn-cs"/>
              </a:rPr>
              <a:t>(time over which the improvement will occur)- within 4 weeks </a:t>
            </a:r>
            <a:endParaRPr kumimoji="0" lang="en-US" sz="2400" b="0" i="0" u="none" strike="noStrike" kern="1200" cap="none" spc="0" normalizeH="0" baseline="0" noProof="0" dirty="0">
              <a:ln>
                <a:noFill/>
              </a:ln>
              <a:solidFill>
                <a:sysClr val="window" lastClr="FFFFFF"/>
              </a:solidFill>
              <a:effectLst/>
              <a:uLnTx/>
              <a:uFillTx/>
              <a:latin typeface="Century Gothic"/>
              <a:ea typeface="+mn-ea"/>
              <a:cs typeface="+mn-cs"/>
            </a:endParaRPr>
          </a:p>
        </p:txBody>
      </p:sp>
    </p:spTree>
    <p:extLst>
      <p:ext uri="{BB962C8B-B14F-4D97-AF65-F5344CB8AC3E}">
        <p14:creationId xmlns:p14="http://schemas.microsoft.com/office/powerpoint/2010/main" val="472868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Override>
</file>

<file path=docProps/app.xml><?xml version="1.0" encoding="utf-8"?>
<Properties xmlns="http://schemas.openxmlformats.org/officeDocument/2006/extended-properties" xmlns:vt="http://schemas.openxmlformats.org/officeDocument/2006/docPropsVTypes">
  <TotalTime>10626</TotalTime>
  <Words>5472</Words>
  <Application>Microsoft Office PowerPoint</Application>
  <PresentationFormat>Widescreen</PresentationFormat>
  <Paragraphs>703</Paragraphs>
  <Slides>62</Slides>
  <Notes>61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62</vt:i4>
      </vt:variant>
    </vt:vector>
  </HeadingPairs>
  <TitlesOfParts>
    <vt:vector size="72" baseType="lpstr">
      <vt:lpstr>Arial</vt:lpstr>
      <vt:lpstr>Calibri</vt:lpstr>
      <vt:lpstr>Calibri (Body)</vt:lpstr>
      <vt:lpstr>Calibri Light</vt:lpstr>
      <vt:lpstr>Century Gothic</vt:lpstr>
      <vt:lpstr>Comic Sans MS</vt:lpstr>
      <vt:lpstr>Tahoma</vt:lpstr>
      <vt:lpstr>Wingdings</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 of good indicator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Some categories of changes</vt:lpstr>
      <vt:lpstr>Some categories of changes</vt:lpstr>
      <vt:lpstr>PowerPoint Presentation</vt:lpstr>
      <vt:lpstr>PowerPoint Presentation</vt:lpstr>
      <vt:lpstr>PowerPoint Presentation</vt:lpstr>
      <vt:lpstr>Do the test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Facility name</dc:title>
  <dc:creator>nlivesley</dc:creator>
  <cp:lastModifiedBy>Sonali Vaid</cp:lastModifiedBy>
  <cp:revision>61</cp:revision>
  <dcterms:created xsi:type="dcterms:W3CDTF">2016-04-26T06:07:37Z</dcterms:created>
  <dcterms:modified xsi:type="dcterms:W3CDTF">2017-04-30T09:32:59Z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