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4"/>
  </p:notesMasterIdLst>
  <p:handoutMasterIdLst>
    <p:handoutMasterId r:id="rId65"/>
  </p:handoutMasterIdLst>
  <p:sldIdLst>
    <p:sldId id="256" r:id="rId2"/>
    <p:sldId id="257" r:id="rId3"/>
    <p:sldId id="258" r:id="rId4"/>
    <p:sldId id="259" r:id="rId5"/>
    <p:sldId id="260" r:id="rId6"/>
    <p:sldId id="261" r:id="rId7"/>
    <p:sldId id="262" r:id="rId8"/>
    <p:sldId id="263" r:id="rId9"/>
    <p:sldId id="264" r:id="rId10"/>
    <p:sldId id="339" r:id="rId11"/>
    <p:sldId id="340" r:id="rId12"/>
    <p:sldId id="341" r:id="rId13"/>
    <p:sldId id="342" r:id="rId14"/>
    <p:sldId id="343" r:id="rId15"/>
    <p:sldId id="344" r:id="rId16"/>
    <p:sldId id="320" r:id="rId17"/>
    <p:sldId id="270" r:id="rId18"/>
    <p:sldId id="271" r:id="rId19"/>
    <p:sldId id="272" r:id="rId20"/>
    <p:sldId id="318" r:id="rId21"/>
    <p:sldId id="273" r:id="rId22"/>
    <p:sldId id="275" r:id="rId23"/>
    <p:sldId id="276" r:id="rId24"/>
    <p:sldId id="322" r:id="rId25"/>
    <p:sldId id="278" r:id="rId26"/>
    <p:sldId id="345" r:id="rId27"/>
    <p:sldId id="279" r:id="rId28"/>
    <p:sldId id="280" r:id="rId29"/>
    <p:sldId id="281" r:id="rId30"/>
    <p:sldId id="282" r:id="rId31"/>
    <p:sldId id="285" r:id="rId32"/>
    <p:sldId id="286" r:id="rId33"/>
    <p:sldId id="288" r:id="rId34"/>
    <p:sldId id="287" r:id="rId35"/>
    <p:sldId id="323" r:id="rId36"/>
    <p:sldId id="290" r:id="rId37"/>
    <p:sldId id="289" r:id="rId38"/>
    <p:sldId id="291" r:id="rId39"/>
    <p:sldId id="292" r:id="rId40"/>
    <p:sldId id="293" r:id="rId41"/>
    <p:sldId id="336" r:id="rId42"/>
    <p:sldId id="324" r:id="rId43"/>
    <p:sldId id="297" r:id="rId44"/>
    <p:sldId id="298" r:id="rId45"/>
    <p:sldId id="325" r:id="rId46"/>
    <p:sldId id="326" r:id="rId47"/>
    <p:sldId id="327" r:id="rId48"/>
    <p:sldId id="328" r:id="rId49"/>
    <p:sldId id="329" r:id="rId50"/>
    <p:sldId id="330" r:id="rId51"/>
    <p:sldId id="331" r:id="rId52"/>
    <p:sldId id="333" r:id="rId53"/>
    <p:sldId id="332" r:id="rId54"/>
    <p:sldId id="334" r:id="rId55"/>
    <p:sldId id="335" r:id="rId56"/>
    <p:sldId id="310" r:id="rId57"/>
    <p:sldId id="311" r:id="rId58"/>
    <p:sldId id="313" r:id="rId59"/>
    <p:sldId id="314" r:id="rId60"/>
    <p:sldId id="338" r:id="rId61"/>
    <p:sldId id="337" r:id="rId62"/>
    <p:sldId id="316" r:id="rId63"/>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DFF"/>
    <a:srgbClr val="D1EBFF"/>
    <a:srgbClr val="BDE3FF"/>
    <a:srgbClr val="005BAA"/>
    <a:srgbClr val="FFFFFF"/>
    <a:srgbClr val="9BD4FF"/>
    <a:srgbClr val="65BDFF"/>
    <a:srgbClr val="A50021"/>
    <a:srgbClr val="21C5FF"/>
    <a:srgbClr val="007D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64727" autoAdjust="0"/>
  </p:normalViewPr>
  <p:slideViewPr>
    <p:cSldViewPr snapToGrid="0">
      <p:cViewPr varScale="1">
        <p:scale>
          <a:sx n="55" d="100"/>
          <a:sy n="55" d="100"/>
        </p:scale>
        <p:origin x="1541" y="48"/>
      </p:cViewPr>
      <p:guideLst>
        <p:guide orient="horz" pos="2160"/>
        <p:guide pos="3840"/>
      </p:guideLst>
    </p:cSldViewPr>
  </p:slideViewPr>
  <p:notesTextViewPr>
    <p:cViewPr>
      <p:scale>
        <a:sx n="100" d="100"/>
        <a:sy n="100" d="100"/>
      </p:scale>
      <p:origin x="0" y="0"/>
    </p:cViewPr>
  </p:notesTextViewPr>
  <p:sorterViewPr>
    <p:cViewPr>
      <p:scale>
        <a:sx n="120" d="100"/>
        <a:sy n="120" d="100"/>
      </p:scale>
      <p:origin x="0" y="-8022"/>
    </p:cViewPr>
  </p:sorterViewPr>
  <p:notesViewPr>
    <p:cSldViewPr snapToGrid="0">
      <p:cViewPr varScale="1">
        <p:scale>
          <a:sx n="55" d="100"/>
          <a:sy n="55" d="100"/>
        </p:scale>
        <p:origin x="279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Users\svaid\Dropbox\__URC%20India%202016\POCQI%20Materials\Version%202%20POCQI\Charts%20for%20POCQI%20Ver%20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Sheet1!$F$12</c:f>
              <c:strCache>
                <c:ptCount val="1"/>
                <c:pt idx="0">
                  <c:v>%</c:v>
                </c:pt>
              </c:strCache>
            </c:strRef>
          </c:tx>
          <c:spPr>
            <a:solidFill>
              <a:srgbClr val="A5002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615A-462B-B249-23C2786047CA}"/>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615A-462B-B249-23C2786047CA}"/>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615A-462B-B249-23C2786047CA}"/>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Sheet1!$E$13:$E$21</c:f>
              <c:strCache>
                <c:ptCount val="9"/>
                <c:pt idx="0">
                  <c:v>Prescription 
Error</c:v>
                </c:pt>
                <c:pt idx="1">
                  <c:v>Improper 
Storage</c:v>
                </c:pt>
                <c:pt idx="2">
                  <c:v>Dilution 
Error</c:v>
                </c:pt>
                <c:pt idx="3">
                  <c:v>Wrong 
Label</c:v>
                </c:pt>
                <c:pt idx="4">
                  <c:v>Missed 
Dose</c:v>
                </c:pt>
                <c:pt idx="5">
                  <c:v>Wrong 
Dose</c:v>
                </c:pt>
                <c:pt idx="6">
                  <c:v>Expired 
Drug</c:v>
                </c:pt>
                <c:pt idx="7">
                  <c:v>Wrong 
Patient</c:v>
                </c:pt>
                <c:pt idx="8">
                  <c:v>Wrong 
Route </c:v>
                </c:pt>
              </c:strCache>
            </c:strRef>
          </c:cat>
          <c:val>
            <c:numRef>
              <c:f>Sheet1!$F$13:$F$21</c:f>
              <c:numCache>
                <c:formatCode>General</c:formatCode>
                <c:ptCount val="9"/>
                <c:pt idx="0">
                  <c:v>45</c:v>
                </c:pt>
                <c:pt idx="1">
                  <c:v>20</c:v>
                </c:pt>
                <c:pt idx="2">
                  <c:v>15</c:v>
                </c:pt>
                <c:pt idx="3">
                  <c:v>6</c:v>
                </c:pt>
                <c:pt idx="4">
                  <c:v>5</c:v>
                </c:pt>
                <c:pt idx="5">
                  <c:v>3</c:v>
                </c:pt>
                <c:pt idx="6">
                  <c:v>3</c:v>
                </c:pt>
                <c:pt idx="7">
                  <c:v>2</c:v>
                </c:pt>
                <c:pt idx="8">
                  <c:v>1</c:v>
                </c:pt>
              </c:numCache>
            </c:numRef>
          </c:val>
          <c:extLst>
            <c:ext xmlns:c16="http://schemas.microsoft.com/office/drawing/2014/chart" uri="{C3380CC4-5D6E-409C-BE32-E72D297353CC}">
              <c16:uniqueId val="{00000000-E97C-4EDB-A8C6-2EFCDA5DD928}"/>
            </c:ext>
          </c:extLst>
        </c:ser>
        <c:dLbls>
          <c:showLegendKey val="0"/>
          <c:showVal val="1"/>
          <c:showCatName val="0"/>
          <c:showSerName val="0"/>
          <c:showPercent val="0"/>
          <c:showBubbleSize val="0"/>
        </c:dLbls>
        <c:gapWidth val="75"/>
        <c:axId val="341055136"/>
        <c:axId val="341943688"/>
      </c:barChart>
      <c:lineChart>
        <c:grouping val="stacked"/>
        <c:varyColors val="0"/>
        <c:ser>
          <c:idx val="1"/>
          <c:order val="1"/>
          <c:tx>
            <c:strRef>
              <c:f>Sheet1!#REF!</c:f>
              <c:strCache>
                <c:ptCount val="1"/>
                <c:pt idx="0">
                  <c:v>#REF!</c:v>
                </c:pt>
              </c:strCache>
            </c:strRef>
          </c:tx>
          <c:spPr>
            <a:ln w="31750" cap="rnd">
              <a:solidFill>
                <a:schemeClr val="accent2"/>
              </a:solidFill>
              <a:round/>
            </a:ln>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12700">
                <a:solidFill>
                  <a:schemeClr val="lt2"/>
                </a:solidFill>
                <a:round/>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6-615A-462B-B249-23C2786047C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Sheet1!$E$13:$E$21</c:f>
              <c:strCache>
                <c:ptCount val="9"/>
                <c:pt idx="0">
                  <c:v>Prescription 
Error</c:v>
                </c:pt>
                <c:pt idx="1">
                  <c:v>Improper 
Storage</c:v>
                </c:pt>
                <c:pt idx="2">
                  <c:v>Dilution 
Error</c:v>
                </c:pt>
                <c:pt idx="3">
                  <c:v>Wrong 
Label</c:v>
                </c:pt>
                <c:pt idx="4">
                  <c:v>Missed 
Dose</c:v>
                </c:pt>
                <c:pt idx="5">
                  <c:v>Wrong 
Dose</c:v>
                </c:pt>
                <c:pt idx="6">
                  <c:v>Expired 
Drug</c:v>
                </c:pt>
                <c:pt idx="7">
                  <c:v>Wrong 
Patient</c:v>
                </c:pt>
                <c:pt idx="8">
                  <c:v>Wrong 
Route </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1-E97C-4EDB-A8C6-2EFCDA5DD928}"/>
            </c:ext>
          </c:extLst>
        </c:ser>
        <c:dLbls>
          <c:showLegendKey val="0"/>
          <c:showVal val="1"/>
          <c:showCatName val="0"/>
          <c:showSerName val="0"/>
          <c:showPercent val="0"/>
          <c:showBubbleSize val="0"/>
        </c:dLbls>
        <c:marker val="1"/>
        <c:smooth val="0"/>
        <c:axId val="341055136"/>
        <c:axId val="341943688"/>
      </c:lineChart>
      <c:catAx>
        <c:axId val="34105513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900" b="1" i="0" u="none" strike="noStrike" kern="1200" baseline="0">
                <a:solidFill>
                  <a:schemeClr val="tx2"/>
                </a:solidFill>
                <a:latin typeface="+mj-lt"/>
                <a:ea typeface="+mn-ea"/>
                <a:cs typeface="+mn-cs"/>
              </a:defRPr>
            </a:pPr>
            <a:endParaRPr lang="en-US"/>
          </a:p>
        </c:txPr>
        <c:crossAx val="341943688"/>
        <c:crosses val="autoZero"/>
        <c:auto val="1"/>
        <c:lblAlgn val="ctr"/>
        <c:lblOffset val="100"/>
        <c:tickMarkSkip val="1"/>
        <c:noMultiLvlLbl val="0"/>
      </c:catAx>
      <c:valAx>
        <c:axId val="341943688"/>
        <c:scaling>
          <c:orientation val="minMax"/>
          <c:max val="100"/>
        </c:scaling>
        <c:delete val="0"/>
        <c:axPos val="l"/>
        <c:numFmt formatCode="General" sourceLinked="1"/>
        <c:majorTickMark val="none"/>
        <c:minorTickMark val="none"/>
        <c:tickLblPos val="nextTo"/>
        <c:spPr>
          <a:noFill/>
          <a:ln>
            <a:solidFill>
              <a:sysClr val="windowText" lastClr="000000"/>
            </a:solidFill>
          </a:ln>
          <a:effectLst/>
        </c:spPr>
        <c:txPr>
          <a:bodyPr rot="-6000000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crossAx val="341055136"/>
        <c:crosses val="autoZero"/>
        <c:crossBetween val="between"/>
        <c:majorUnit val="20"/>
        <c:minorUnit val="4"/>
      </c:valAx>
      <c:spPr>
        <a:noFill/>
        <a:ln>
          <a:noFill/>
        </a:ln>
        <a:effectLst/>
      </c:spPr>
    </c:plotArea>
    <c:plotVisOnly val="1"/>
    <c:dispBlanksAs val="zero"/>
    <c:showDLblsOverMax val="0"/>
  </c:chart>
  <c:spPr>
    <a:noFill/>
    <a:ln>
      <a:noFill/>
    </a:ln>
    <a:effectLst/>
  </c:spPr>
  <c:txPr>
    <a:bodyPr/>
    <a:lstStyle/>
    <a:p>
      <a:pPr>
        <a:defRPr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04283378069526"/>
          <c:y val="0.10280457509384668"/>
          <c:w val="0.76348833031943164"/>
          <c:h val="0.65424771606138898"/>
        </c:manualLayout>
      </c:layout>
      <c:lineChart>
        <c:grouping val="standard"/>
        <c:varyColors val="0"/>
        <c:ser>
          <c:idx val="0"/>
          <c:order val="0"/>
          <c:tx>
            <c:strRef>
              <c:f>Sheet1!$B$5</c:f>
              <c:strCache>
                <c:ptCount val="1"/>
                <c:pt idx="0">
                  <c:v>Percent</c:v>
                </c:pt>
              </c:strCache>
            </c:strRef>
          </c:tx>
          <c:spPr>
            <a:ln w="38100" cap="rnd">
              <a:solidFill>
                <a:schemeClr val="accent1"/>
              </a:solidFill>
              <a:round/>
            </a:ln>
            <a:effectLst/>
          </c:spPr>
          <c:marker>
            <c:symbol val="circle"/>
            <c:size val="7"/>
            <c:spPr>
              <a:solidFill>
                <a:schemeClr val="accent1"/>
              </a:solidFill>
              <a:ln w="9525">
                <a:solidFill>
                  <a:schemeClr val="accent1"/>
                </a:solidFill>
              </a:ln>
              <a:effectLst/>
            </c:spPr>
          </c:marker>
          <c:cat>
            <c:strRef>
              <c:f>Sheet1!$C$2:$R$2</c:f>
              <c:strCache>
                <c:ptCount val="16"/>
                <c:pt idx="0">
                  <c:v>Week 1</c:v>
                </c:pt>
                <c:pt idx="1">
                  <c:v>Week 2</c:v>
                </c:pt>
                <c:pt idx="2">
                  <c:v>Week 3</c:v>
                </c:pt>
                <c:pt idx="3">
                  <c:v>Week 4</c:v>
                </c:pt>
                <c:pt idx="4">
                  <c:v>Week 5</c:v>
                </c:pt>
                <c:pt idx="5">
                  <c:v>Week 6</c:v>
                </c:pt>
                <c:pt idx="6">
                  <c:v>Week 7</c:v>
                </c:pt>
                <c:pt idx="7">
                  <c:v>Week 8</c:v>
                </c:pt>
                <c:pt idx="8">
                  <c:v>Week 9</c:v>
                </c:pt>
                <c:pt idx="9">
                  <c:v>Week 10</c:v>
                </c:pt>
                <c:pt idx="10">
                  <c:v>Week 11</c:v>
                </c:pt>
                <c:pt idx="11">
                  <c:v>Week 12</c:v>
                </c:pt>
                <c:pt idx="12">
                  <c:v>Week 13</c:v>
                </c:pt>
                <c:pt idx="13">
                  <c:v>Week 14</c:v>
                </c:pt>
                <c:pt idx="14">
                  <c:v>Week 15</c:v>
                </c:pt>
                <c:pt idx="15">
                  <c:v>Week 16</c:v>
                </c:pt>
              </c:strCache>
            </c:strRef>
          </c:cat>
          <c:val>
            <c:numRef>
              <c:f>Sheet1!$C$5:$R$5</c:f>
              <c:numCache>
                <c:formatCode>0%</c:formatCode>
                <c:ptCount val="16"/>
                <c:pt idx="0">
                  <c:v>0.12000000000000002</c:v>
                </c:pt>
                <c:pt idx="1">
                  <c:v>7.0000000000000034E-2</c:v>
                </c:pt>
                <c:pt idx="2">
                  <c:v>0.13</c:v>
                </c:pt>
                <c:pt idx="3">
                  <c:v>0.14000000000000001</c:v>
                </c:pt>
                <c:pt idx="4">
                  <c:v>0.19000000000000011</c:v>
                </c:pt>
                <c:pt idx="5">
                  <c:v>0.38000000000000039</c:v>
                </c:pt>
                <c:pt idx="6">
                  <c:v>0.68000000000000071</c:v>
                </c:pt>
                <c:pt idx="7">
                  <c:v>0.88000000000000045</c:v>
                </c:pt>
                <c:pt idx="8">
                  <c:v>0.92</c:v>
                </c:pt>
                <c:pt idx="9">
                  <c:v>0.89000000000000046</c:v>
                </c:pt>
                <c:pt idx="10">
                  <c:v>0.9700000000000002</c:v>
                </c:pt>
                <c:pt idx="11">
                  <c:v>0.94000000000000061</c:v>
                </c:pt>
                <c:pt idx="12">
                  <c:v>0.93</c:v>
                </c:pt>
                <c:pt idx="13">
                  <c:v>0.98</c:v>
                </c:pt>
                <c:pt idx="14">
                  <c:v>0.9700000000000002</c:v>
                </c:pt>
                <c:pt idx="15">
                  <c:v>0.9700000000000002</c:v>
                </c:pt>
              </c:numCache>
            </c:numRef>
          </c:val>
          <c:smooth val="0"/>
          <c:extLst>
            <c:ext xmlns:c16="http://schemas.microsoft.com/office/drawing/2014/chart" uri="{C3380CC4-5D6E-409C-BE32-E72D297353CC}">
              <c16:uniqueId val="{00000000-4888-446C-9851-AD75758ED72E}"/>
            </c:ext>
          </c:extLst>
        </c:ser>
        <c:dLbls>
          <c:showLegendKey val="0"/>
          <c:showVal val="0"/>
          <c:showCatName val="0"/>
          <c:showSerName val="0"/>
          <c:showPercent val="0"/>
          <c:showBubbleSize val="0"/>
        </c:dLbls>
        <c:marker val="1"/>
        <c:smooth val="0"/>
        <c:axId val="344263632"/>
        <c:axId val="344702528"/>
      </c:lineChart>
      <c:catAx>
        <c:axId val="3442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4702528"/>
        <c:crosses val="autoZero"/>
        <c:auto val="1"/>
        <c:lblAlgn val="ctr"/>
        <c:lblOffset val="100"/>
        <c:noMultiLvlLbl val="0"/>
      </c:catAx>
      <c:valAx>
        <c:axId val="34470252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a:t>% of women receiving oxytocin in 1 minute</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4263632"/>
        <c:crosses val="autoZero"/>
        <c:crossBetween val="between"/>
        <c:majorUnit val="0.2"/>
      </c:valAx>
      <c:spPr>
        <a:noFill/>
        <a:ln>
          <a:noFill/>
        </a:ln>
        <a:effectLst/>
      </c:spPr>
    </c:plotArea>
    <c:plotVisOnly val="1"/>
    <c:dispBlanksAs val="gap"/>
    <c:showDLblsOverMax val="0"/>
  </c:chart>
  <c:spPr>
    <a:solidFill>
      <a:schemeClr val="bg1"/>
    </a:solid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757838-D481-49C1-A8EB-30FB72B348D7}"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en-IN"/>
        </a:p>
      </dgm:t>
    </dgm:pt>
    <dgm:pt modelId="{1111E0AE-42DE-487B-BF4A-A4ED72D3B75E}">
      <dgm:prSet custT="1"/>
      <dgm:spPr>
        <a:xfrm>
          <a:off x="0" y="176429"/>
          <a:ext cx="9090059" cy="1216800"/>
        </a:xfrm>
        <a:solidFill>
          <a:srgbClr val="A53010">
            <a:shade val="50000"/>
            <a:hueOff val="0"/>
            <a:satOff val="0"/>
            <a:lumOff val="0"/>
            <a:alphaOff val="0"/>
          </a:srgbClr>
        </a:solidFill>
        <a:ln w="15875" cap="rnd" cmpd="sng" algn="ctr">
          <a:solidFill>
            <a:sysClr val="window" lastClr="FFFFFF">
              <a:hueOff val="0"/>
              <a:satOff val="0"/>
              <a:lumOff val="0"/>
              <a:alphaOff val="0"/>
            </a:sysClr>
          </a:solidFill>
          <a:prstDash val="solid"/>
        </a:ln>
        <a:effectLst/>
      </dgm:spPr>
      <dgm:t>
        <a:bodyPr/>
        <a:lstStyle/>
        <a:p>
          <a:pPr rtl="0"/>
          <a:r>
            <a:rPr lang="en-US" sz="2300" b="1" dirty="0">
              <a:solidFill>
                <a:sysClr val="window" lastClr="FFFFFF"/>
              </a:solidFill>
              <a:latin typeface="Century Gothic"/>
              <a:ea typeface="+mn-ea"/>
              <a:cs typeface="+mn-cs"/>
            </a:rPr>
            <a:t>To establish skin to skin contact after delivery in low risk mothers admitted in </a:t>
          </a:r>
          <a:r>
            <a:rPr lang="en-US" sz="2300" b="1" dirty="0" err="1">
              <a:solidFill>
                <a:sysClr val="window" lastClr="FFFFFF"/>
              </a:solidFill>
              <a:latin typeface="Century Gothic"/>
              <a:ea typeface="+mn-ea"/>
              <a:cs typeface="+mn-cs"/>
            </a:rPr>
            <a:t>Labour</a:t>
          </a:r>
          <a:r>
            <a:rPr lang="en-US" sz="2300" b="1" dirty="0">
              <a:solidFill>
                <a:sysClr val="window" lastClr="FFFFFF"/>
              </a:solidFill>
              <a:latin typeface="Century Gothic"/>
              <a:ea typeface="+mn-ea"/>
              <a:cs typeface="+mn-cs"/>
            </a:rPr>
            <a:t> Room</a:t>
          </a:r>
          <a:endParaRPr lang="en-IN" sz="2300" b="1" dirty="0">
            <a:solidFill>
              <a:sysClr val="window" lastClr="FFFFFF"/>
            </a:solidFill>
            <a:latin typeface="Century Gothic"/>
            <a:ea typeface="+mn-ea"/>
            <a:cs typeface="+mn-cs"/>
          </a:endParaRPr>
        </a:p>
      </dgm:t>
    </dgm:pt>
    <dgm:pt modelId="{A7D362CD-3D83-4225-A334-2DA97F8102EA}" type="parTrans" cxnId="{DF550E8D-B93E-4E47-9E11-C53DE768E6B2}">
      <dgm:prSet/>
      <dgm:spPr/>
      <dgm:t>
        <a:bodyPr/>
        <a:lstStyle/>
        <a:p>
          <a:endParaRPr lang="en-IN"/>
        </a:p>
      </dgm:t>
    </dgm:pt>
    <dgm:pt modelId="{15FDDEBB-9856-43D7-8E4D-E32BB44B961E}" type="sibTrans" cxnId="{DF550E8D-B93E-4E47-9E11-C53DE768E6B2}">
      <dgm:prSet/>
      <dgm:spPr/>
      <dgm:t>
        <a:bodyPr/>
        <a:lstStyle/>
        <a:p>
          <a:endParaRPr lang="en-IN"/>
        </a:p>
      </dgm:t>
    </dgm:pt>
    <dgm:pt modelId="{FD07C31F-8051-401A-94C7-63ACA6F03946}" type="pres">
      <dgm:prSet presAssocID="{4B757838-D481-49C1-A8EB-30FB72B348D7}" presName="linear" presStyleCnt="0">
        <dgm:presLayoutVars>
          <dgm:animLvl val="lvl"/>
          <dgm:resizeHandles val="exact"/>
        </dgm:presLayoutVars>
      </dgm:prSet>
      <dgm:spPr/>
    </dgm:pt>
    <dgm:pt modelId="{9237024F-FE16-49AA-A8B0-CF9EE749F2F5}" type="pres">
      <dgm:prSet presAssocID="{1111E0AE-42DE-487B-BF4A-A4ED72D3B75E}" presName="parentText" presStyleLbl="node1" presStyleIdx="0" presStyleCnt="1">
        <dgm:presLayoutVars>
          <dgm:chMax val="0"/>
          <dgm:bulletEnabled val="1"/>
        </dgm:presLayoutVars>
      </dgm:prSet>
      <dgm:spPr>
        <a:prstGeom prst="roundRect">
          <a:avLst/>
        </a:prstGeom>
      </dgm:spPr>
    </dgm:pt>
  </dgm:ptLst>
  <dgm:cxnLst>
    <dgm:cxn modelId="{5CC84274-C247-4984-9189-85AC7203A11D}" type="presOf" srcId="{1111E0AE-42DE-487B-BF4A-A4ED72D3B75E}" destId="{9237024F-FE16-49AA-A8B0-CF9EE749F2F5}" srcOrd="0" destOrd="0" presId="urn:microsoft.com/office/officeart/2005/8/layout/vList2"/>
    <dgm:cxn modelId="{DF550E8D-B93E-4E47-9E11-C53DE768E6B2}" srcId="{4B757838-D481-49C1-A8EB-30FB72B348D7}" destId="{1111E0AE-42DE-487B-BF4A-A4ED72D3B75E}" srcOrd="0" destOrd="0" parTransId="{A7D362CD-3D83-4225-A334-2DA97F8102EA}" sibTransId="{15FDDEBB-9856-43D7-8E4D-E32BB44B961E}"/>
    <dgm:cxn modelId="{4261CDC2-078B-4F65-9933-3761E8958FD5}" type="presOf" srcId="{4B757838-D481-49C1-A8EB-30FB72B348D7}" destId="{FD07C31F-8051-401A-94C7-63ACA6F03946}" srcOrd="0" destOrd="0" presId="urn:microsoft.com/office/officeart/2005/8/layout/vList2"/>
    <dgm:cxn modelId="{EBEE436B-8774-4AF5-8ADE-770059D8AC6C}" type="presParOf" srcId="{FD07C31F-8051-401A-94C7-63ACA6F03946}" destId="{9237024F-FE16-49AA-A8B0-CF9EE749F2F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547413-B002-47BB-9562-7B277DF4758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0757A710-2183-4035-81B1-DBB99CD2D5D8}">
      <dgm:prSet custT="1"/>
      <dgm:spPr>
        <a:xfrm>
          <a:off x="0" y="500596"/>
          <a:ext cx="9131071" cy="1292850"/>
        </a:xfrm>
        <a:solidFill>
          <a:srgbClr val="DE7E18">
            <a:hueOff val="0"/>
            <a:satOff val="0"/>
            <a:lumOff val="0"/>
            <a:alphaOff val="0"/>
          </a:srgbClr>
        </a:solidFill>
        <a:ln w="15875" cap="rnd" cmpd="sng" algn="ctr">
          <a:solidFill>
            <a:sysClr val="window" lastClr="FFFFFF">
              <a:hueOff val="0"/>
              <a:satOff val="0"/>
              <a:lumOff val="0"/>
              <a:alphaOff val="0"/>
            </a:sysClr>
          </a:solidFill>
          <a:prstDash val="solid"/>
        </a:ln>
        <a:effectLst/>
      </dgm:spPr>
      <dgm:t>
        <a:bodyPr/>
        <a:lstStyle/>
        <a:p>
          <a:pPr rtl="0"/>
          <a:r>
            <a:rPr lang="en-US" sz="2300" b="1" dirty="0">
              <a:solidFill>
                <a:sysClr val="window" lastClr="FFFFFF"/>
              </a:solidFill>
              <a:latin typeface="Century Gothic"/>
              <a:ea typeface="+mn-ea"/>
              <a:cs typeface="+mn-cs"/>
            </a:rPr>
            <a:t>To establish skin to skin contact immediately after delivery for at least one hour from 0% to 50% within four weeks (Jan 1</a:t>
          </a:r>
          <a:r>
            <a:rPr lang="en-US" sz="2300" b="1" baseline="30000" dirty="0">
              <a:solidFill>
                <a:sysClr val="window" lastClr="FFFFFF"/>
              </a:solidFill>
              <a:latin typeface="Century Gothic"/>
              <a:ea typeface="+mn-ea"/>
              <a:cs typeface="+mn-cs"/>
            </a:rPr>
            <a:t>st</a:t>
          </a:r>
          <a:r>
            <a:rPr lang="en-US" sz="2300" b="1" dirty="0">
              <a:solidFill>
                <a:sysClr val="window" lastClr="FFFFFF"/>
              </a:solidFill>
              <a:latin typeface="Century Gothic"/>
              <a:ea typeface="+mn-ea"/>
              <a:cs typeface="+mn-cs"/>
            </a:rPr>
            <a:t> to Feb 1</a:t>
          </a:r>
          <a:r>
            <a:rPr lang="en-US" sz="2300" b="1" baseline="30000" dirty="0">
              <a:solidFill>
                <a:sysClr val="window" lastClr="FFFFFF"/>
              </a:solidFill>
              <a:latin typeface="Century Gothic"/>
              <a:ea typeface="+mn-ea"/>
              <a:cs typeface="+mn-cs"/>
            </a:rPr>
            <a:t>st) </a:t>
          </a:r>
          <a:r>
            <a:rPr lang="en-US" sz="2300" b="1" dirty="0">
              <a:solidFill>
                <a:sysClr val="window" lastClr="FFFFFF"/>
              </a:solidFill>
              <a:latin typeface="Century Gothic"/>
              <a:ea typeface="+mn-ea"/>
              <a:cs typeface="+mn-cs"/>
            </a:rPr>
            <a:t>for newborns of low risk mothers admitted in </a:t>
          </a:r>
          <a:r>
            <a:rPr lang="en-US" sz="2300" b="1" dirty="0" err="1">
              <a:solidFill>
                <a:sysClr val="window" lastClr="FFFFFF"/>
              </a:solidFill>
              <a:latin typeface="Century Gothic"/>
              <a:ea typeface="+mn-ea"/>
              <a:cs typeface="+mn-cs"/>
            </a:rPr>
            <a:t>Labour</a:t>
          </a:r>
          <a:r>
            <a:rPr lang="en-US" sz="2300" b="1" dirty="0">
              <a:solidFill>
                <a:sysClr val="window" lastClr="FFFFFF"/>
              </a:solidFill>
              <a:latin typeface="Century Gothic"/>
              <a:ea typeface="+mn-ea"/>
              <a:cs typeface="+mn-cs"/>
            </a:rPr>
            <a:t> Room</a:t>
          </a:r>
          <a:endParaRPr lang="en-IN" sz="2300" b="1" dirty="0">
            <a:solidFill>
              <a:sysClr val="window" lastClr="FFFFFF"/>
            </a:solidFill>
            <a:latin typeface="Century Gothic"/>
            <a:ea typeface="+mn-ea"/>
            <a:cs typeface="+mn-cs"/>
          </a:endParaRPr>
        </a:p>
      </dgm:t>
    </dgm:pt>
    <dgm:pt modelId="{9EC2E84A-C1EE-4A6F-88A9-3B0BA2DB83DE}" type="parTrans" cxnId="{E357F8E7-B965-4EAE-A239-8A16ECE3FC9C}">
      <dgm:prSet/>
      <dgm:spPr/>
      <dgm:t>
        <a:bodyPr/>
        <a:lstStyle/>
        <a:p>
          <a:endParaRPr lang="en-IN"/>
        </a:p>
      </dgm:t>
    </dgm:pt>
    <dgm:pt modelId="{6AF76466-34E9-4716-8C8C-E5D950329A95}" type="sibTrans" cxnId="{E357F8E7-B965-4EAE-A239-8A16ECE3FC9C}">
      <dgm:prSet/>
      <dgm:spPr/>
      <dgm:t>
        <a:bodyPr/>
        <a:lstStyle/>
        <a:p>
          <a:endParaRPr lang="en-IN"/>
        </a:p>
      </dgm:t>
    </dgm:pt>
    <dgm:pt modelId="{033A74EB-7240-4493-B0D0-7B56930BDDF9}" type="pres">
      <dgm:prSet presAssocID="{FE547413-B002-47BB-9562-7B277DF4758B}" presName="linear" presStyleCnt="0">
        <dgm:presLayoutVars>
          <dgm:animLvl val="lvl"/>
          <dgm:resizeHandles val="exact"/>
        </dgm:presLayoutVars>
      </dgm:prSet>
      <dgm:spPr/>
    </dgm:pt>
    <dgm:pt modelId="{7E08F834-E8CA-49B5-8F49-76B9E481340B}" type="pres">
      <dgm:prSet presAssocID="{0757A710-2183-4035-81B1-DBB99CD2D5D8}" presName="parentText" presStyleLbl="node1" presStyleIdx="0" presStyleCnt="1" custLinFactNeighborX="518" custLinFactNeighborY="3258">
        <dgm:presLayoutVars>
          <dgm:chMax val="0"/>
          <dgm:bulletEnabled val="1"/>
        </dgm:presLayoutVars>
      </dgm:prSet>
      <dgm:spPr>
        <a:prstGeom prst="roundRect">
          <a:avLst/>
        </a:prstGeom>
      </dgm:spPr>
    </dgm:pt>
  </dgm:ptLst>
  <dgm:cxnLst>
    <dgm:cxn modelId="{0ED6CD90-2339-4C0C-B857-2B5115AF12FB}" type="presOf" srcId="{0757A710-2183-4035-81B1-DBB99CD2D5D8}" destId="{7E08F834-E8CA-49B5-8F49-76B9E481340B}" srcOrd="0" destOrd="0" presId="urn:microsoft.com/office/officeart/2005/8/layout/vList2"/>
    <dgm:cxn modelId="{7CF2589E-1638-4C2B-B3EA-1EDE618AB761}" type="presOf" srcId="{FE547413-B002-47BB-9562-7B277DF4758B}" destId="{033A74EB-7240-4493-B0D0-7B56930BDDF9}" srcOrd="0" destOrd="0" presId="urn:microsoft.com/office/officeart/2005/8/layout/vList2"/>
    <dgm:cxn modelId="{E357F8E7-B965-4EAE-A239-8A16ECE3FC9C}" srcId="{FE547413-B002-47BB-9562-7B277DF4758B}" destId="{0757A710-2183-4035-81B1-DBB99CD2D5D8}" srcOrd="0" destOrd="0" parTransId="{9EC2E84A-C1EE-4A6F-88A9-3B0BA2DB83DE}" sibTransId="{6AF76466-34E9-4716-8C8C-E5D950329A95}"/>
    <dgm:cxn modelId="{DDC26F40-2F73-475C-8BBE-23456C85865E}" type="presParOf" srcId="{033A74EB-7240-4493-B0D0-7B56930BDDF9}" destId="{7E08F834-E8CA-49B5-8F49-76B9E481340B}"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B3121A-76DC-4508-A7C9-A60A274BBD07}" type="doc">
      <dgm:prSet loTypeId="urn:microsoft.com/office/officeart/2005/8/layout/process3" loCatId="process" qsTypeId="urn:microsoft.com/office/officeart/2005/8/quickstyle/simple1" qsCatId="simple" csTypeId="urn:microsoft.com/office/officeart/2005/8/colors/accent5_2" csCatId="accent5" phldr="1"/>
      <dgm:spPr/>
      <dgm:t>
        <a:bodyPr/>
        <a:lstStyle/>
        <a:p>
          <a:endParaRPr lang="en-US"/>
        </a:p>
      </dgm:t>
    </dgm:pt>
    <dgm:pt modelId="{769CF09E-4D24-4A10-B57B-0331E649F7AD}">
      <dgm:prSet phldrT="[Text]" custT="1"/>
      <dgm:spPr/>
      <dgm:t>
        <a:bodyPr/>
        <a:lstStyle/>
        <a:p>
          <a:r>
            <a:rPr lang="en-US" sz="2400" b="1" dirty="0"/>
            <a:t>DENOMINATOR</a:t>
          </a:r>
          <a:endParaRPr lang="en-US" sz="2000" b="1" dirty="0"/>
        </a:p>
      </dgm:t>
    </dgm:pt>
    <dgm:pt modelId="{43FE66A3-8191-4975-A382-2F436E455FC1}" type="parTrans" cxnId="{12B7851E-A8EF-4C67-85A6-8FC50D196449}">
      <dgm:prSet/>
      <dgm:spPr/>
      <dgm:t>
        <a:bodyPr/>
        <a:lstStyle/>
        <a:p>
          <a:endParaRPr lang="en-US" b="1">
            <a:solidFill>
              <a:schemeClr val="tx1"/>
            </a:solidFill>
          </a:endParaRPr>
        </a:p>
      </dgm:t>
    </dgm:pt>
    <dgm:pt modelId="{6F592B55-E5F7-463B-A39E-7258F9EBB5B2}" type="sibTrans" cxnId="{12B7851E-A8EF-4C67-85A6-8FC50D196449}">
      <dgm:prSet custT="1"/>
      <dgm:spPr/>
      <dgm:t>
        <a:bodyPr/>
        <a:lstStyle/>
        <a:p>
          <a:endParaRPr lang="en-US" sz="2000" b="1">
            <a:solidFill>
              <a:schemeClr val="tx1"/>
            </a:solidFill>
          </a:endParaRPr>
        </a:p>
      </dgm:t>
    </dgm:pt>
    <dgm:pt modelId="{59B156BA-481B-49CD-A86C-D6F9D787FF68}">
      <dgm:prSet phldrT="[Text]" custT="1"/>
      <dgm:spPr/>
      <dgm:t>
        <a:bodyPr/>
        <a:lstStyle/>
        <a:p>
          <a:r>
            <a:rPr lang="en-US" sz="2000" b="1"/>
            <a:t>Number of women delivering in hospital</a:t>
          </a:r>
          <a:endParaRPr lang="en-US" sz="2000" b="1" dirty="0"/>
        </a:p>
      </dgm:t>
    </dgm:pt>
    <dgm:pt modelId="{64270972-7BB4-472C-889A-C97978C46222}" type="parTrans" cxnId="{C6606988-FDE3-47F7-AF6D-A0161EEBC05D}">
      <dgm:prSet/>
      <dgm:spPr/>
      <dgm:t>
        <a:bodyPr/>
        <a:lstStyle/>
        <a:p>
          <a:endParaRPr lang="en-US" b="1">
            <a:solidFill>
              <a:schemeClr val="tx1"/>
            </a:solidFill>
          </a:endParaRPr>
        </a:p>
      </dgm:t>
    </dgm:pt>
    <dgm:pt modelId="{94C4C21A-FF61-4C14-AC5C-A0F880DCDF98}" type="sibTrans" cxnId="{C6606988-FDE3-47F7-AF6D-A0161EEBC05D}">
      <dgm:prSet/>
      <dgm:spPr/>
      <dgm:t>
        <a:bodyPr/>
        <a:lstStyle/>
        <a:p>
          <a:endParaRPr lang="en-US" b="1">
            <a:solidFill>
              <a:schemeClr val="tx1"/>
            </a:solidFill>
          </a:endParaRPr>
        </a:p>
      </dgm:t>
    </dgm:pt>
    <dgm:pt modelId="{267FF777-6525-40C0-9B2E-EF1E73F0633B}">
      <dgm:prSet phldrT="[Text]" custT="1"/>
      <dgm:spPr/>
      <dgm:t>
        <a:bodyPr/>
        <a:lstStyle/>
        <a:p>
          <a:r>
            <a:rPr lang="en-US" sz="2400" b="1"/>
            <a:t>PROCESS</a:t>
          </a:r>
          <a:endParaRPr lang="en-US" sz="2000" b="1" dirty="0"/>
        </a:p>
      </dgm:t>
    </dgm:pt>
    <dgm:pt modelId="{7BD9260C-22C1-42BC-AE36-DE371F64CA08}" type="parTrans" cxnId="{4E2D13EC-F5DF-4C72-BA98-9A62482653CD}">
      <dgm:prSet/>
      <dgm:spPr/>
      <dgm:t>
        <a:bodyPr/>
        <a:lstStyle/>
        <a:p>
          <a:endParaRPr lang="en-US" b="1">
            <a:solidFill>
              <a:schemeClr val="tx1"/>
            </a:solidFill>
          </a:endParaRPr>
        </a:p>
      </dgm:t>
    </dgm:pt>
    <dgm:pt modelId="{8958ED23-63B5-46D0-9C43-6F031133F8FB}" type="sibTrans" cxnId="{4E2D13EC-F5DF-4C72-BA98-9A62482653CD}">
      <dgm:prSet custT="1"/>
      <dgm:spPr/>
      <dgm:t>
        <a:bodyPr/>
        <a:lstStyle/>
        <a:p>
          <a:endParaRPr lang="en-US" sz="2000" b="1">
            <a:solidFill>
              <a:schemeClr val="tx1"/>
            </a:solidFill>
          </a:endParaRPr>
        </a:p>
      </dgm:t>
    </dgm:pt>
    <dgm:pt modelId="{8C62BFC2-F087-4D98-BE77-86EB0748668C}">
      <dgm:prSet phldrT="[Text]" custT="1"/>
      <dgm:spPr/>
      <dgm:t>
        <a:bodyPr/>
        <a:lstStyle/>
        <a:p>
          <a:r>
            <a:rPr lang="en-US" sz="2000" b="1"/>
            <a:t>Percentage of women receiving Inj. Oxytocin within 1 min of delivery</a:t>
          </a:r>
          <a:endParaRPr lang="en-US" sz="2000" b="1" dirty="0"/>
        </a:p>
      </dgm:t>
    </dgm:pt>
    <dgm:pt modelId="{5E0248CA-63B0-46A6-9719-55E2AC1D5DE7}" type="parTrans" cxnId="{AC539FA6-BFB9-43FE-848A-5187F83B3766}">
      <dgm:prSet/>
      <dgm:spPr/>
      <dgm:t>
        <a:bodyPr/>
        <a:lstStyle/>
        <a:p>
          <a:endParaRPr lang="en-US" b="1">
            <a:solidFill>
              <a:schemeClr val="tx1"/>
            </a:solidFill>
          </a:endParaRPr>
        </a:p>
      </dgm:t>
    </dgm:pt>
    <dgm:pt modelId="{0DE4B2DA-1E53-4750-98C7-24EB6AC5DB7E}" type="sibTrans" cxnId="{AC539FA6-BFB9-43FE-848A-5187F83B3766}">
      <dgm:prSet/>
      <dgm:spPr/>
      <dgm:t>
        <a:bodyPr/>
        <a:lstStyle/>
        <a:p>
          <a:endParaRPr lang="en-US" b="1">
            <a:solidFill>
              <a:schemeClr val="tx1"/>
            </a:solidFill>
          </a:endParaRPr>
        </a:p>
      </dgm:t>
    </dgm:pt>
    <dgm:pt modelId="{EB163F50-53B2-4FD1-8708-D2F3866F9679}">
      <dgm:prSet phldrT="[Text]" custT="1"/>
      <dgm:spPr/>
      <dgm:t>
        <a:bodyPr/>
        <a:lstStyle/>
        <a:p>
          <a:r>
            <a:rPr lang="en-US" sz="2400" b="1"/>
            <a:t>OUTCOME</a:t>
          </a:r>
          <a:endParaRPr lang="en-US" sz="2000" b="1" dirty="0"/>
        </a:p>
      </dgm:t>
    </dgm:pt>
    <dgm:pt modelId="{F099D1EB-ABF6-4D99-BB66-9E8ECEBC2486}" type="parTrans" cxnId="{908B5323-64A1-4DD0-8A68-4E748684677B}">
      <dgm:prSet/>
      <dgm:spPr/>
      <dgm:t>
        <a:bodyPr/>
        <a:lstStyle/>
        <a:p>
          <a:endParaRPr lang="en-US" b="1">
            <a:solidFill>
              <a:schemeClr val="tx1"/>
            </a:solidFill>
          </a:endParaRPr>
        </a:p>
      </dgm:t>
    </dgm:pt>
    <dgm:pt modelId="{EB24E031-31DC-4603-9365-18CE2071B088}" type="sibTrans" cxnId="{908B5323-64A1-4DD0-8A68-4E748684677B}">
      <dgm:prSet/>
      <dgm:spPr/>
      <dgm:t>
        <a:bodyPr/>
        <a:lstStyle/>
        <a:p>
          <a:endParaRPr lang="en-US" b="1">
            <a:solidFill>
              <a:schemeClr val="tx1"/>
            </a:solidFill>
          </a:endParaRPr>
        </a:p>
      </dgm:t>
    </dgm:pt>
    <dgm:pt modelId="{FEDBADA6-96B8-4682-81CD-205D3AC39686}">
      <dgm:prSet phldrT="[Text]" custT="1"/>
      <dgm:spPr/>
      <dgm:t>
        <a:bodyPr/>
        <a:lstStyle/>
        <a:p>
          <a:r>
            <a:rPr lang="en-US" sz="2000" b="1"/>
            <a:t>Percentage of women with post-partum haemorrhage</a:t>
          </a:r>
          <a:endParaRPr lang="en-US" sz="2000" b="1" dirty="0"/>
        </a:p>
      </dgm:t>
    </dgm:pt>
    <dgm:pt modelId="{3C426CDF-D25F-4C51-A773-552B0FFA7639}" type="parTrans" cxnId="{0060227F-4B74-4391-A57E-4D0E617159CD}">
      <dgm:prSet/>
      <dgm:spPr/>
      <dgm:t>
        <a:bodyPr/>
        <a:lstStyle/>
        <a:p>
          <a:endParaRPr lang="en-US" b="1">
            <a:solidFill>
              <a:schemeClr val="tx1"/>
            </a:solidFill>
          </a:endParaRPr>
        </a:p>
      </dgm:t>
    </dgm:pt>
    <dgm:pt modelId="{0940E53E-CD07-4FCF-8BFE-A75AA90FBD25}" type="sibTrans" cxnId="{0060227F-4B74-4391-A57E-4D0E617159CD}">
      <dgm:prSet/>
      <dgm:spPr/>
      <dgm:t>
        <a:bodyPr/>
        <a:lstStyle/>
        <a:p>
          <a:endParaRPr lang="en-US" b="1">
            <a:solidFill>
              <a:schemeClr val="tx1"/>
            </a:solidFill>
          </a:endParaRPr>
        </a:p>
      </dgm:t>
    </dgm:pt>
    <dgm:pt modelId="{415ECE2C-D344-4FBB-9D8A-A4E128F301C8}" type="pres">
      <dgm:prSet presAssocID="{A0B3121A-76DC-4508-A7C9-A60A274BBD07}" presName="linearFlow" presStyleCnt="0">
        <dgm:presLayoutVars>
          <dgm:dir/>
          <dgm:animLvl val="lvl"/>
          <dgm:resizeHandles val="exact"/>
        </dgm:presLayoutVars>
      </dgm:prSet>
      <dgm:spPr/>
    </dgm:pt>
    <dgm:pt modelId="{D559AE85-9A04-41DE-B27A-89CC4AE7CAF8}" type="pres">
      <dgm:prSet presAssocID="{769CF09E-4D24-4A10-B57B-0331E649F7AD}" presName="composite" presStyleCnt="0"/>
      <dgm:spPr/>
    </dgm:pt>
    <dgm:pt modelId="{71A7AEED-A24D-4FA7-88EC-952A3CBDF4C3}" type="pres">
      <dgm:prSet presAssocID="{769CF09E-4D24-4A10-B57B-0331E649F7AD}" presName="parTx" presStyleLbl="node1" presStyleIdx="0" presStyleCnt="3">
        <dgm:presLayoutVars>
          <dgm:chMax val="0"/>
          <dgm:chPref val="0"/>
          <dgm:bulletEnabled val="1"/>
        </dgm:presLayoutVars>
      </dgm:prSet>
      <dgm:spPr/>
    </dgm:pt>
    <dgm:pt modelId="{5A34CA0E-518B-4168-B6DC-A7706D9B2D63}" type="pres">
      <dgm:prSet presAssocID="{769CF09E-4D24-4A10-B57B-0331E649F7AD}" presName="parSh" presStyleLbl="node1" presStyleIdx="0" presStyleCnt="3"/>
      <dgm:spPr/>
    </dgm:pt>
    <dgm:pt modelId="{D41A2CF3-E8A7-4E48-A274-2A483E964608}" type="pres">
      <dgm:prSet presAssocID="{769CF09E-4D24-4A10-B57B-0331E649F7AD}" presName="desTx" presStyleLbl="fgAcc1" presStyleIdx="0" presStyleCnt="3" custScaleY="135546">
        <dgm:presLayoutVars>
          <dgm:bulletEnabled val="1"/>
        </dgm:presLayoutVars>
      </dgm:prSet>
      <dgm:spPr/>
    </dgm:pt>
    <dgm:pt modelId="{121D0C9F-30F1-49B6-A8CD-84525172C137}" type="pres">
      <dgm:prSet presAssocID="{6F592B55-E5F7-463B-A39E-7258F9EBB5B2}" presName="sibTrans" presStyleLbl="sibTrans2D1" presStyleIdx="0" presStyleCnt="2"/>
      <dgm:spPr/>
    </dgm:pt>
    <dgm:pt modelId="{75FF2FC3-E9F9-44F1-A6D0-75A05918B9ED}" type="pres">
      <dgm:prSet presAssocID="{6F592B55-E5F7-463B-A39E-7258F9EBB5B2}" presName="connTx" presStyleLbl="sibTrans2D1" presStyleIdx="0" presStyleCnt="2"/>
      <dgm:spPr/>
    </dgm:pt>
    <dgm:pt modelId="{12E85637-1188-43A6-A726-54FEA572F9C9}" type="pres">
      <dgm:prSet presAssocID="{267FF777-6525-40C0-9B2E-EF1E73F0633B}" presName="composite" presStyleCnt="0"/>
      <dgm:spPr/>
    </dgm:pt>
    <dgm:pt modelId="{70D76A18-1E62-4AF6-98C5-40755CF4089A}" type="pres">
      <dgm:prSet presAssocID="{267FF777-6525-40C0-9B2E-EF1E73F0633B}" presName="parTx" presStyleLbl="node1" presStyleIdx="0" presStyleCnt="3">
        <dgm:presLayoutVars>
          <dgm:chMax val="0"/>
          <dgm:chPref val="0"/>
          <dgm:bulletEnabled val="1"/>
        </dgm:presLayoutVars>
      </dgm:prSet>
      <dgm:spPr/>
    </dgm:pt>
    <dgm:pt modelId="{727CFC90-4A3A-4520-A28F-9A708D744F94}" type="pres">
      <dgm:prSet presAssocID="{267FF777-6525-40C0-9B2E-EF1E73F0633B}" presName="parSh" presStyleLbl="node1" presStyleIdx="1" presStyleCnt="3"/>
      <dgm:spPr/>
    </dgm:pt>
    <dgm:pt modelId="{51F93646-B3EC-4DD7-ACED-E579EA47A2C7}" type="pres">
      <dgm:prSet presAssocID="{267FF777-6525-40C0-9B2E-EF1E73F0633B}" presName="desTx" presStyleLbl="fgAcc1" presStyleIdx="1" presStyleCnt="3" custScaleY="135546">
        <dgm:presLayoutVars>
          <dgm:bulletEnabled val="1"/>
        </dgm:presLayoutVars>
      </dgm:prSet>
      <dgm:spPr/>
    </dgm:pt>
    <dgm:pt modelId="{57B1921B-CA1F-4EAB-97D0-33134ED66FD3}" type="pres">
      <dgm:prSet presAssocID="{8958ED23-63B5-46D0-9C43-6F031133F8FB}" presName="sibTrans" presStyleLbl="sibTrans2D1" presStyleIdx="1" presStyleCnt="2"/>
      <dgm:spPr/>
    </dgm:pt>
    <dgm:pt modelId="{0FBB12CE-1BBF-49EC-A04B-8451AC8EDF5B}" type="pres">
      <dgm:prSet presAssocID="{8958ED23-63B5-46D0-9C43-6F031133F8FB}" presName="connTx" presStyleLbl="sibTrans2D1" presStyleIdx="1" presStyleCnt="2"/>
      <dgm:spPr/>
    </dgm:pt>
    <dgm:pt modelId="{425681FD-43F3-4CA8-9FB7-4E2B44C31F57}" type="pres">
      <dgm:prSet presAssocID="{EB163F50-53B2-4FD1-8708-D2F3866F9679}" presName="composite" presStyleCnt="0"/>
      <dgm:spPr/>
    </dgm:pt>
    <dgm:pt modelId="{B7F9A172-9F53-4748-BD8D-40ECD63FA052}" type="pres">
      <dgm:prSet presAssocID="{EB163F50-53B2-4FD1-8708-D2F3866F9679}" presName="parTx" presStyleLbl="node1" presStyleIdx="1" presStyleCnt="3">
        <dgm:presLayoutVars>
          <dgm:chMax val="0"/>
          <dgm:chPref val="0"/>
          <dgm:bulletEnabled val="1"/>
        </dgm:presLayoutVars>
      </dgm:prSet>
      <dgm:spPr/>
    </dgm:pt>
    <dgm:pt modelId="{F86B5665-F4F8-4E1A-A08A-FA68A81E54B7}" type="pres">
      <dgm:prSet presAssocID="{EB163F50-53B2-4FD1-8708-D2F3866F9679}" presName="parSh" presStyleLbl="node1" presStyleIdx="2" presStyleCnt="3"/>
      <dgm:spPr/>
    </dgm:pt>
    <dgm:pt modelId="{0B0D4AE4-A1A5-4A0A-8695-DBCF59FC28FE}" type="pres">
      <dgm:prSet presAssocID="{EB163F50-53B2-4FD1-8708-D2F3866F9679}" presName="desTx" presStyleLbl="fgAcc1" presStyleIdx="2" presStyleCnt="3" custScaleY="135546">
        <dgm:presLayoutVars>
          <dgm:bulletEnabled val="1"/>
        </dgm:presLayoutVars>
      </dgm:prSet>
      <dgm:spPr/>
    </dgm:pt>
  </dgm:ptLst>
  <dgm:cxnLst>
    <dgm:cxn modelId="{75A9AC08-B680-4917-B78B-F652E8CA4225}" type="presOf" srcId="{EB163F50-53B2-4FD1-8708-D2F3866F9679}" destId="{B7F9A172-9F53-4748-BD8D-40ECD63FA052}" srcOrd="0" destOrd="0" presId="urn:microsoft.com/office/officeart/2005/8/layout/process3"/>
    <dgm:cxn modelId="{B22B2A12-68D3-4718-BC70-5348D07651AD}" type="presOf" srcId="{267FF777-6525-40C0-9B2E-EF1E73F0633B}" destId="{727CFC90-4A3A-4520-A28F-9A708D744F94}" srcOrd="1" destOrd="0" presId="urn:microsoft.com/office/officeart/2005/8/layout/process3"/>
    <dgm:cxn modelId="{09604718-75E1-47B1-BE70-65858E9D59E4}" type="presOf" srcId="{267FF777-6525-40C0-9B2E-EF1E73F0633B}" destId="{70D76A18-1E62-4AF6-98C5-40755CF4089A}" srcOrd="0" destOrd="0" presId="urn:microsoft.com/office/officeart/2005/8/layout/process3"/>
    <dgm:cxn modelId="{77439118-3B38-4EF7-98E1-756EBFE6992B}" type="presOf" srcId="{8958ED23-63B5-46D0-9C43-6F031133F8FB}" destId="{0FBB12CE-1BBF-49EC-A04B-8451AC8EDF5B}" srcOrd="1" destOrd="0" presId="urn:microsoft.com/office/officeart/2005/8/layout/process3"/>
    <dgm:cxn modelId="{12B7851E-A8EF-4C67-85A6-8FC50D196449}" srcId="{A0B3121A-76DC-4508-A7C9-A60A274BBD07}" destId="{769CF09E-4D24-4A10-B57B-0331E649F7AD}" srcOrd="0" destOrd="0" parTransId="{43FE66A3-8191-4975-A382-2F436E455FC1}" sibTransId="{6F592B55-E5F7-463B-A39E-7258F9EBB5B2}"/>
    <dgm:cxn modelId="{54EF851F-D952-488B-94A8-783B561122BA}" type="presOf" srcId="{59B156BA-481B-49CD-A86C-D6F9D787FF68}" destId="{D41A2CF3-E8A7-4E48-A274-2A483E964608}" srcOrd="0" destOrd="0" presId="urn:microsoft.com/office/officeart/2005/8/layout/process3"/>
    <dgm:cxn modelId="{3259E620-F74B-4837-ADE8-4F5396D04F0A}" type="presOf" srcId="{769CF09E-4D24-4A10-B57B-0331E649F7AD}" destId="{71A7AEED-A24D-4FA7-88EC-952A3CBDF4C3}" srcOrd="0" destOrd="0" presId="urn:microsoft.com/office/officeart/2005/8/layout/process3"/>
    <dgm:cxn modelId="{EE720621-12B8-4CE8-BAD6-990E6DC8190F}" type="presOf" srcId="{8958ED23-63B5-46D0-9C43-6F031133F8FB}" destId="{57B1921B-CA1F-4EAB-97D0-33134ED66FD3}" srcOrd="0" destOrd="0" presId="urn:microsoft.com/office/officeart/2005/8/layout/process3"/>
    <dgm:cxn modelId="{908B5323-64A1-4DD0-8A68-4E748684677B}" srcId="{A0B3121A-76DC-4508-A7C9-A60A274BBD07}" destId="{EB163F50-53B2-4FD1-8708-D2F3866F9679}" srcOrd="2" destOrd="0" parTransId="{F099D1EB-ABF6-4D99-BB66-9E8ECEBC2486}" sibTransId="{EB24E031-31DC-4603-9365-18CE2071B088}"/>
    <dgm:cxn modelId="{A60A7426-1638-4349-90F8-45DFF344E49D}" type="presOf" srcId="{A0B3121A-76DC-4508-A7C9-A60A274BBD07}" destId="{415ECE2C-D344-4FBB-9D8A-A4E128F301C8}" srcOrd="0" destOrd="0" presId="urn:microsoft.com/office/officeart/2005/8/layout/process3"/>
    <dgm:cxn modelId="{0F74A927-45EB-40D0-9C20-A758ED102484}" type="presOf" srcId="{8C62BFC2-F087-4D98-BE77-86EB0748668C}" destId="{51F93646-B3EC-4DD7-ACED-E579EA47A2C7}" srcOrd="0" destOrd="0" presId="urn:microsoft.com/office/officeart/2005/8/layout/process3"/>
    <dgm:cxn modelId="{0DA3713C-BC27-4C21-A742-7A640D3B4DCD}" type="presOf" srcId="{EB163F50-53B2-4FD1-8708-D2F3866F9679}" destId="{F86B5665-F4F8-4E1A-A08A-FA68A81E54B7}" srcOrd="1" destOrd="0" presId="urn:microsoft.com/office/officeart/2005/8/layout/process3"/>
    <dgm:cxn modelId="{A1322A6D-44EE-454D-8F13-B0E5DAD4AD85}" type="presOf" srcId="{769CF09E-4D24-4A10-B57B-0331E649F7AD}" destId="{5A34CA0E-518B-4168-B6DC-A7706D9B2D63}" srcOrd="1" destOrd="0" presId="urn:microsoft.com/office/officeart/2005/8/layout/process3"/>
    <dgm:cxn modelId="{08BE4A76-D225-4988-AFF8-DE297720E34B}" type="presOf" srcId="{FEDBADA6-96B8-4682-81CD-205D3AC39686}" destId="{0B0D4AE4-A1A5-4A0A-8695-DBCF59FC28FE}" srcOrd="0" destOrd="0" presId="urn:microsoft.com/office/officeart/2005/8/layout/process3"/>
    <dgm:cxn modelId="{0060227F-4B74-4391-A57E-4D0E617159CD}" srcId="{EB163F50-53B2-4FD1-8708-D2F3866F9679}" destId="{FEDBADA6-96B8-4682-81CD-205D3AC39686}" srcOrd="0" destOrd="0" parTransId="{3C426CDF-D25F-4C51-A773-552B0FFA7639}" sibTransId="{0940E53E-CD07-4FCF-8BFE-A75AA90FBD25}"/>
    <dgm:cxn modelId="{C6606988-FDE3-47F7-AF6D-A0161EEBC05D}" srcId="{769CF09E-4D24-4A10-B57B-0331E649F7AD}" destId="{59B156BA-481B-49CD-A86C-D6F9D787FF68}" srcOrd="0" destOrd="0" parTransId="{64270972-7BB4-472C-889A-C97978C46222}" sibTransId="{94C4C21A-FF61-4C14-AC5C-A0F880DCDF98}"/>
    <dgm:cxn modelId="{F4A2BA98-94A0-4FF0-BF7D-D60C214AD98F}" type="presOf" srcId="{6F592B55-E5F7-463B-A39E-7258F9EBB5B2}" destId="{121D0C9F-30F1-49B6-A8CD-84525172C137}" srcOrd="0" destOrd="0" presId="urn:microsoft.com/office/officeart/2005/8/layout/process3"/>
    <dgm:cxn modelId="{AC539FA6-BFB9-43FE-848A-5187F83B3766}" srcId="{267FF777-6525-40C0-9B2E-EF1E73F0633B}" destId="{8C62BFC2-F087-4D98-BE77-86EB0748668C}" srcOrd="0" destOrd="0" parTransId="{5E0248CA-63B0-46A6-9719-55E2AC1D5DE7}" sibTransId="{0DE4B2DA-1E53-4750-98C7-24EB6AC5DB7E}"/>
    <dgm:cxn modelId="{E8A092E1-05E7-44A3-A5FB-8CAACC6094DD}" type="presOf" srcId="{6F592B55-E5F7-463B-A39E-7258F9EBB5B2}" destId="{75FF2FC3-E9F9-44F1-A6D0-75A05918B9ED}" srcOrd="1" destOrd="0" presId="urn:microsoft.com/office/officeart/2005/8/layout/process3"/>
    <dgm:cxn modelId="{4E2D13EC-F5DF-4C72-BA98-9A62482653CD}" srcId="{A0B3121A-76DC-4508-A7C9-A60A274BBD07}" destId="{267FF777-6525-40C0-9B2E-EF1E73F0633B}" srcOrd="1" destOrd="0" parTransId="{7BD9260C-22C1-42BC-AE36-DE371F64CA08}" sibTransId="{8958ED23-63B5-46D0-9C43-6F031133F8FB}"/>
    <dgm:cxn modelId="{1136B8C5-789A-448B-BEB9-9AC19DEE44C2}" type="presParOf" srcId="{415ECE2C-D344-4FBB-9D8A-A4E128F301C8}" destId="{D559AE85-9A04-41DE-B27A-89CC4AE7CAF8}" srcOrd="0" destOrd="0" presId="urn:microsoft.com/office/officeart/2005/8/layout/process3"/>
    <dgm:cxn modelId="{3148F746-CDC0-452F-83BC-FB73E474CBAD}" type="presParOf" srcId="{D559AE85-9A04-41DE-B27A-89CC4AE7CAF8}" destId="{71A7AEED-A24D-4FA7-88EC-952A3CBDF4C3}" srcOrd="0" destOrd="0" presId="urn:microsoft.com/office/officeart/2005/8/layout/process3"/>
    <dgm:cxn modelId="{00CD0B43-BD2D-462C-882A-1DD44929B751}" type="presParOf" srcId="{D559AE85-9A04-41DE-B27A-89CC4AE7CAF8}" destId="{5A34CA0E-518B-4168-B6DC-A7706D9B2D63}" srcOrd="1" destOrd="0" presId="urn:microsoft.com/office/officeart/2005/8/layout/process3"/>
    <dgm:cxn modelId="{B3928856-A68E-42C3-9C1F-97150A98A65A}" type="presParOf" srcId="{D559AE85-9A04-41DE-B27A-89CC4AE7CAF8}" destId="{D41A2CF3-E8A7-4E48-A274-2A483E964608}" srcOrd="2" destOrd="0" presId="urn:microsoft.com/office/officeart/2005/8/layout/process3"/>
    <dgm:cxn modelId="{5731CC77-F044-4053-A495-ACF1A7D9E594}" type="presParOf" srcId="{415ECE2C-D344-4FBB-9D8A-A4E128F301C8}" destId="{121D0C9F-30F1-49B6-A8CD-84525172C137}" srcOrd="1" destOrd="0" presId="urn:microsoft.com/office/officeart/2005/8/layout/process3"/>
    <dgm:cxn modelId="{B3252022-9203-4375-9438-311732AD3503}" type="presParOf" srcId="{121D0C9F-30F1-49B6-A8CD-84525172C137}" destId="{75FF2FC3-E9F9-44F1-A6D0-75A05918B9ED}" srcOrd="0" destOrd="0" presId="urn:microsoft.com/office/officeart/2005/8/layout/process3"/>
    <dgm:cxn modelId="{381A61B6-D345-45E5-9316-BCEEE869F344}" type="presParOf" srcId="{415ECE2C-D344-4FBB-9D8A-A4E128F301C8}" destId="{12E85637-1188-43A6-A726-54FEA572F9C9}" srcOrd="2" destOrd="0" presId="urn:microsoft.com/office/officeart/2005/8/layout/process3"/>
    <dgm:cxn modelId="{B06FA97E-9BE0-41AE-B2E7-7883EAB200DC}" type="presParOf" srcId="{12E85637-1188-43A6-A726-54FEA572F9C9}" destId="{70D76A18-1E62-4AF6-98C5-40755CF4089A}" srcOrd="0" destOrd="0" presId="urn:microsoft.com/office/officeart/2005/8/layout/process3"/>
    <dgm:cxn modelId="{616811D9-D87B-45D9-A8CB-87265739D0AC}" type="presParOf" srcId="{12E85637-1188-43A6-A726-54FEA572F9C9}" destId="{727CFC90-4A3A-4520-A28F-9A708D744F94}" srcOrd="1" destOrd="0" presId="urn:microsoft.com/office/officeart/2005/8/layout/process3"/>
    <dgm:cxn modelId="{78A5EACC-459B-479E-B211-3D3D582465F1}" type="presParOf" srcId="{12E85637-1188-43A6-A726-54FEA572F9C9}" destId="{51F93646-B3EC-4DD7-ACED-E579EA47A2C7}" srcOrd="2" destOrd="0" presId="urn:microsoft.com/office/officeart/2005/8/layout/process3"/>
    <dgm:cxn modelId="{B7534AFE-0F72-4FDE-9F3A-39AD2E890838}" type="presParOf" srcId="{415ECE2C-D344-4FBB-9D8A-A4E128F301C8}" destId="{57B1921B-CA1F-4EAB-97D0-33134ED66FD3}" srcOrd="3" destOrd="0" presId="urn:microsoft.com/office/officeart/2005/8/layout/process3"/>
    <dgm:cxn modelId="{5DC2F0FC-EBCA-41FB-A0F9-59E17E0A7347}" type="presParOf" srcId="{57B1921B-CA1F-4EAB-97D0-33134ED66FD3}" destId="{0FBB12CE-1BBF-49EC-A04B-8451AC8EDF5B}" srcOrd="0" destOrd="0" presId="urn:microsoft.com/office/officeart/2005/8/layout/process3"/>
    <dgm:cxn modelId="{E76D8BFC-2B27-4B31-9CA0-80F656790603}" type="presParOf" srcId="{415ECE2C-D344-4FBB-9D8A-A4E128F301C8}" destId="{425681FD-43F3-4CA8-9FB7-4E2B44C31F57}" srcOrd="4" destOrd="0" presId="urn:microsoft.com/office/officeart/2005/8/layout/process3"/>
    <dgm:cxn modelId="{35D892A8-5878-4FED-B7C9-F3F9490FC909}" type="presParOf" srcId="{425681FD-43F3-4CA8-9FB7-4E2B44C31F57}" destId="{B7F9A172-9F53-4748-BD8D-40ECD63FA052}" srcOrd="0" destOrd="0" presId="urn:microsoft.com/office/officeart/2005/8/layout/process3"/>
    <dgm:cxn modelId="{FDFB066D-1835-44B8-90D8-2BA2EA440D39}" type="presParOf" srcId="{425681FD-43F3-4CA8-9FB7-4E2B44C31F57}" destId="{F86B5665-F4F8-4E1A-A08A-FA68A81E54B7}" srcOrd="1" destOrd="0" presId="urn:microsoft.com/office/officeart/2005/8/layout/process3"/>
    <dgm:cxn modelId="{BA99E579-C2A9-4008-B4B4-54E5CF5F6655}" type="presParOf" srcId="{425681FD-43F3-4CA8-9FB7-4E2B44C31F57}" destId="{0B0D4AE4-A1A5-4A0A-8695-DBCF59FC28FE}"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B3121A-76DC-4508-A7C9-A60A274BBD07}"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769CF09E-4D24-4A10-B57B-0331E649F7AD}">
      <dgm:prSet phldrT="[Text]" custT="1"/>
      <dgm:spPr/>
      <dgm:t>
        <a:bodyPr/>
        <a:lstStyle/>
        <a:p>
          <a:r>
            <a:rPr lang="en-US" sz="2400" b="1">
              <a:solidFill>
                <a:schemeClr val="tx1"/>
              </a:solidFill>
            </a:rPr>
            <a:t>DENOMINATOR</a:t>
          </a:r>
          <a:endParaRPr lang="en-US" sz="2400" b="1" dirty="0">
            <a:solidFill>
              <a:schemeClr val="tx1"/>
            </a:solidFill>
          </a:endParaRPr>
        </a:p>
      </dgm:t>
    </dgm:pt>
    <dgm:pt modelId="{43FE66A3-8191-4975-A382-2F436E455FC1}" type="parTrans" cxnId="{12B7851E-A8EF-4C67-85A6-8FC50D196449}">
      <dgm:prSet/>
      <dgm:spPr/>
      <dgm:t>
        <a:bodyPr/>
        <a:lstStyle/>
        <a:p>
          <a:endParaRPr lang="en-US" sz="2400" b="1">
            <a:solidFill>
              <a:schemeClr val="tx1"/>
            </a:solidFill>
          </a:endParaRPr>
        </a:p>
      </dgm:t>
    </dgm:pt>
    <dgm:pt modelId="{6F592B55-E5F7-463B-A39E-7258F9EBB5B2}" type="sibTrans" cxnId="{12B7851E-A8EF-4C67-85A6-8FC50D196449}">
      <dgm:prSet custT="1"/>
      <dgm:spPr/>
      <dgm:t>
        <a:bodyPr/>
        <a:lstStyle/>
        <a:p>
          <a:endParaRPr lang="en-US" sz="2400" b="1">
            <a:solidFill>
              <a:schemeClr val="tx1"/>
            </a:solidFill>
          </a:endParaRPr>
        </a:p>
      </dgm:t>
    </dgm:pt>
    <dgm:pt modelId="{717D61FF-D0D0-4AFA-A9B4-2FBF2FFF50EB}">
      <dgm:prSet phldrT="[Text]" custT="1"/>
      <dgm:spPr/>
      <dgm:t>
        <a:bodyPr/>
        <a:lstStyle/>
        <a:p>
          <a:r>
            <a:rPr lang="en-US" sz="2200" b="1" dirty="0">
              <a:solidFill>
                <a:schemeClr val="tx1"/>
              </a:solidFill>
            </a:rPr>
            <a:t>Number of live babies born in facility </a:t>
          </a:r>
        </a:p>
      </dgm:t>
    </dgm:pt>
    <dgm:pt modelId="{087944F6-ED88-4A04-AA75-A64801F41FF9}" type="parTrans" cxnId="{B3D68EFE-D2FF-47A7-B0D9-37691E64427E}">
      <dgm:prSet/>
      <dgm:spPr/>
      <dgm:t>
        <a:bodyPr/>
        <a:lstStyle/>
        <a:p>
          <a:endParaRPr lang="en-US" sz="2400" b="1">
            <a:solidFill>
              <a:schemeClr val="tx1"/>
            </a:solidFill>
          </a:endParaRPr>
        </a:p>
      </dgm:t>
    </dgm:pt>
    <dgm:pt modelId="{D93EF247-B2CF-4726-B7BE-E324E41B07BB}" type="sibTrans" cxnId="{B3D68EFE-D2FF-47A7-B0D9-37691E64427E}">
      <dgm:prSet/>
      <dgm:spPr/>
      <dgm:t>
        <a:bodyPr/>
        <a:lstStyle/>
        <a:p>
          <a:endParaRPr lang="en-US" sz="2400" b="1">
            <a:solidFill>
              <a:schemeClr val="tx1"/>
            </a:solidFill>
          </a:endParaRPr>
        </a:p>
      </dgm:t>
    </dgm:pt>
    <dgm:pt modelId="{A980B12F-8D8A-427C-A5AF-034DCC375E4F}">
      <dgm:prSet phldrT="[Text]" custT="1"/>
      <dgm:spPr/>
      <dgm:t>
        <a:bodyPr/>
        <a:lstStyle/>
        <a:p>
          <a:r>
            <a:rPr lang="en-US" sz="2400" b="1" dirty="0">
              <a:solidFill>
                <a:schemeClr val="tx1"/>
              </a:solidFill>
            </a:rPr>
            <a:t>PROCESS</a:t>
          </a:r>
        </a:p>
      </dgm:t>
    </dgm:pt>
    <dgm:pt modelId="{755E6003-DA74-432A-A5C9-FAD96BCA663A}" type="parTrans" cxnId="{A6CB78C3-7F61-4E00-9229-E57B7497F243}">
      <dgm:prSet/>
      <dgm:spPr/>
      <dgm:t>
        <a:bodyPr/>
        <a:lstStyle/>
        <a:p>
          <a:endParaRPr lang="en-US" sz="2400" b="1">
            <a:solidFill>
              <a:schemeClr val="tx1"/>
            </a:solidFill>
          </a:endParaRPr>
        </a:p>
      </dgm:t>
    </dgm:pt>
    <dgm:pt modelId="{369C363C-0991-48C7-B544-C6B363A7BB18}" type="sibTrans" cxnId="{A6CB78C3-7F61-4E00-9229-E57B7497F243}">
      <dgm:prSet custT="1"/>
      <dgm:spPr/>
      <dgm:t>
        <a:bodyPr/>
        <a:lstStyle/>
        <a:p>
          <a:endParaRPr lang="en-US" sz="2400" b="1">
            <a:solidFill>
              <a:schemeClr val="tx1"/>
            </a:solidFill>
          </a:endParaRPr>
        </a:p>
      </dgm:t>
    </dgm:pt>
    <dgm:pt modelId="{68C59BC9-B017-42EE-8067-32EC5DAC5E11}">
      <dgm:prSet phldrT="[Text]" custT="1"/>
      <dgm:spPr/>
      <dgm:t>
        <a:bodyPr/>
        <a:lstStyle/>
        <a:p>
          <a:r>
            <a:rPr lang="en-US" sz="2200" b="1" dirty="0">
              <a:solidFill>
                <a:schemeClr val="tx1"/>
              </a:solidFill>
            </a:rPr>
            <a:t>Percentage of babies dried immediately</a:t>
          </a:r>
        </a:p>
      </dgm:t>
    </dgm:pt>
    <dgm:pt modelId="{5B96A1FD-ED26-49A4-B18A-78A8CF32876B}" type="parTrans" cxnId="{D44A30CD-506B-4893-B9AD-A46B95E3B957}">
      <dgm:prSet/>
      <dgm:spPr/>
      <dgm:t>
        <a:bodyPr/>
        <a:lstStyle/>
        <a:p>
          <a:endParaRPr lang="en-US" sz="2400" b="1">
            <a:solidFill>
              <a:schemeClr val="tx1"/>
            </a:solidFill>
          </a:endParaRPr>
        </a:p>
      </dgm:t>
    </dgm:pt>
    <dgm:pt modelId="{717C1825-E1B8-4C6E-8763-CCE18A9C64A1}" type="sibTrans" cxnId="{D44A30CD-506B-4893-B9AD-A46B95E3B957}">
      <dgm:prSet/>
      <dgm:spPr/>
      <dgm:t>
        <a:bodyPr/>
        <a:lstStyle/>
        <a:p>
          <a:endParaRPr lang="en-US" sz="2400" b="1">
            <a:solidFill>
              <a:schemeClr val="tx1"/>
            </a:solidFill>
          </a:endParaRPr>
        </a:p>
      </dgm:t>
    </dgm:pt>
    <dgm:pt modelId="{108701B5-3B9B-4EC4-9B3A-EF2D200E12CB}">
      <dgm:prSet phldrT="[Text]" custT="1"/>
      <dgm:spPr/>
      <dgm:t>
        <a:bodyPr/>
        <a:lstStyle/>
        <a:p>
          <a:r>
            <a:rPr lang="en-US" sz="2400" b="1" dirty="0">
              <a:solidFill>
                <a:schemeClr val="tx1"/>
              </a:solidFill>
            </a:rPr>
            <a:t>OUTCOME</a:t>
          </a:r>
        </a:p>
      </dgm:t>
    </dgm:pt>
    <dgm:pt modelId="{FA0DBD5F-DF7B-45B7-8C64-BA17C72D364E}" type="parTrans" cxnId="{A47C843A-19AC-4214-9C6E-AEA7C5C9663B}">
      <dgm:prSet/>
      <dgm:spPr/>
      <dgm:t>
        <a:bodyPr/>
        <a:lstStyle/>
        <a:p>
          <a:endParaRPr lang="en-US" sz="2400" b="1">
            <a:solidFill>
              <a:schemeClr val="tx1"/>
            </a:solidFill>
          </a:endParaRPr>
        </a:p>
      </dgm:t>
    </dgm:pt>
    <dgm:pt modelId="{3921E70C-C639-4E83-9453-D509642EB34F}" type="sibTrans" cxnId="{A47C843A-19AC-4214-9C6E-AEA7C5C9663B}">
      <dgm:prSet/>
      <dgm:spPr/>
      <dgm:t>
        <a:bodyPr/>
        <a:lstStyle/>
        <a:p>
          <a:endParaRPr lang="en-US" sz="2400" b="1">
            <a:solidFill>
              <a:schemeClr val="tx1"/>
            </a:solidFill>
          </a:endParaRPr>
        </a:p>
      </dgm:t>
    </dgm:pt>
    <dgm:pt modelId="{32041FD8-79D8-476D-A6E0-CDDA4EABF32A}">
      <dgm:prSet phldrT="[Text]" custT="1"/>
      <dgm:spPr/>
      <dgm:t>
        <a:bodyPr/>
        <a:lstStyle/>
        <a:p>
          <a:r>
            <a:rPr lang="en-US" sz="2200" b="1" baseline="0" dirty="0">
              <a:solidFill>
                <a:schemeClr val="tx1"/>
              </a:solidFill>
            </a:rPr>
            <a:t>Percentage of babies hypothermic at 60 minutes after birth</a:t>
          </a:r>
          <a:endParaRPr lang="en-US" sz="2200" b="1" dirty="0">
            <a:solidFill>
              <a:schemeClr val="tx1"/>
            </a:solidFill>
          </a:endParaRPr>
        </a:p>
      </dgm:t>
    </dgm:pt>
    <dgm:pt modelId="{6A07A3F4-F04D-4755-9EFE-9F46F4B8CFEC}" type="parTrans" cxnId="{F6BE7CE4-84A3-404A-8CD7-76522AFBA40B}">
      <dgm:prSet/>
      <dgm:spPr/>
      <dgm:t>
        <a:bodyPr/>
        <a:lstStyle/>
        <a:p>
          <a:endParaRPr lang="en-US" sz="2400" b="1">
            <a:solidFill>
              <a:schemeClr val="tx1"/>
            </a:solidFill>
          </a:endParaRPr>
        </a:p>
      </dgm:t>
    </dgm:pt>
    <dgm:pt modelId="{199BCA77-DEE5-4AF6-B94E-2C058F81EAC3}" type="sibTrans" cxnId="{F6BE7CE4-84A3-404A-8CD7-76522AFBA40B}">
      <dgm:prSet/>
      <dgm:spPr/>
      <dgm:t>
        <a:bodyPr/>
        <a:lstStyle/>
        <a:p>
          <a:endParaRPr lang="en-US" sz="2400" b="1">
            <a:solidFill>
              <a:schemeClr val="tx1"/>
            </a:solidFill>
          </a:endParaRPr>
        </a:p>
      </dgm:t>
    </dgm:pt>
    <dgm:pt modelId="{0439A316-AEC8-4923-8C5F-B29C18CCDC19}">
      <dgm:prSet phldrT="[Text]" custT="1"/>
      <dgm:spPr/>
      <dgm:t>
        <a:bodyPr/>
        <a:lstStyle/>
        <a:p>
          <a:r>
            <a:rPr lang="en-US" sz="2200" b="1" dirty="0">
              <a:solidFill>
                <a:schemeClr val="tx1"/>
              </a:solidFill>
            </a:rPr>
            <a:t>% of babies getting </a:t>
          </a:r>
          <a:r>
            <a:rPr lang="en-US" sz="2200" b="1" baseline="0" dirty="0">
              <a:solidFill>
                <a:schemeClr val="tx1"/>
              </a:solidFill>
            </a:rPr>
            <a:t>skin to skin care at birth</a:t>
          </a:r>
          <a:endParaRPr lang="en-US" sz="2200" b="1" dirty="0">
            <a:solidFill>
              <a:schemeClr val="tx1"/>
            </a:solidFill>
          </a:endParaRPr>
        </a:p>
      </dgm:t>
    </dgm:pt>
    <dgm:pt modelId="{7A93D667-F8CE-4A22-9231-52A8ACC0AEC5}" type="parTrans" cxnId="{1BAB6BC8-CD07-4980-A140-6AA80DBE4EF6}">
      <dgm:prSet/>
      <dgm:spPr/>
      <dgm:t>
        <a:bodyPr/>
        <a:lstStyle/>
        <a:p>
          <a:endParaRPr lang="en-US" sz="2400" b="1">
            <a:solidFill>
              <a:schemeClr val="tx1"/>
            </a:solidFill>
          </a:endParaRPr>
        </a:p>
      </dgm:t>
    </dgm:pt>
    <dgm:pt modelId="{8BB92CC9-78D9-4AC9-B5FD-842BD9E6E7E0}" type="sibTrans" cxnId="{1BAB6BC8-CD07-4980-A140-6AA80DBE4EF6}">
      <dgm:prSet/>
      <dgm:spPr/>
      <dgm:t>
        <a:bodyPr/>
        <a:lstStyle/>
        <a:p>
          <a:endParaRPr lang="en-US" sz="2400" b="1">
            <a:solidFill>
              <a:schemeClr val="tx1"/>
            </a:solidFill>
          </a:endParaRPr>
        </a:p>
      </dgm:t>
    </dgm:pt>
    <dgm:pt modelId="{415ECE2C-D344-4FBB-9D8A-A4E128F301C8}" type="pres">
      <dgm:prSet presAssocID="{A0B3121A-76DC-4508-A7C9-A60A274BBD07}" presName="linearFlow" presStyleCnt="0">
        <dgm:presLayoutVars>
          <dgm:dir/>
          <dgm:animLvl val="lvl"/>
          <dgm:resizeHandles val="exact"/>
        </dgm:presLayoutVars>
      </dgm:prSet>
      <dgm:spPr/>
    </dgm:pt>
    <dgm:pt modelId="{D559AE85-9A04-41DE-B27A-89CC4AE7CAF8}" type="pres">
      <dgm:prSet presAssocID="{769CF09E-4D24-4A10-B57B-0331E649F7AD}" presName="composite" presStyleCnt="0"/>
      <dgm:spPr/>
    </dgm:pt>
    <dgm:pt modelId="{71A7AEED-A24D-4FA7-88EC-952A3CBDF4C3}" type="pres">
      <dgm:prSet presAssocID="{769CF09E-4D24-4A10-B57B-0331E649F7AD}" presName="parTx" presStyleLbl="node1" presStyleIdx="0" presStyleCnt="3">
        <dgm:presLayoutVars>
          <dgm:chMax val="0"/>
          <dgm:chPref val="0"/>
          <dgm:bulletEnabled val="1"/>
        </dgm:presLayoutVars>
      </dgm:prSet>
      <dgm:spPr/>
    </dgm:pt>
    <dgm:pt modelId="{5A34CA0E-518B-4168-B6DC-A7706D9B2D63}" type="pres">
      <dgm:prSet presAssocID="{769CF09E-4D24-4A10-B57B-0331E649F7AD}" presName="parSh" presStyleLbl="node1" presStyleIdx="0" presStyleCnt="3"/>
      <dgm:spPr/>
    </dgm:pt>
    <dgm:pt modelId="{D41A2CF3-E8A7-4E48-A274-2A483E964608}" type="pres">
      <dgm:prSet presAssocID="{769CF09E-4D24-4A10-B57B-0331E649F7AD}" presName="desTx" presStyleLbl="fgAcc1" presStyleIdx="0" presStyleCnt="3">
        <dgm:presLayoutVars>
          <dgm:bulletEnabled val="1"/>
        </dgm:presLayoutVars>
      </dgm:prSet>
      <dgm:spPr/>
    </dgm:pt>
    <dgm:pt modelId="{121D0C9F-30F1-49B6-A8CD-84525172C137}" type="pres">
      <dgm:prSet presAssocID="{6F592B55-E5F7-463B-A39E-7258F9EBB5B2}" presName="sibTrans" presStyleLbl="sibTrans2D1" presStyleIdx="0" presStyleCnt="2"/>
      <dgm:spPr/>
    </dgm:pt>
    <dgm:pt modelId="{75FF2FC3-E9F9-44F1-A6D0-75A05918B9ED}" type="pres">
      <dgm:prSet presAssocID="{6F592B55-E5F7-463B-A39E-7258F9EBB5B2}" presName="connTx" presStyleLbl="sibTrans2D1" presStyleIdx="0" presStyleCnt="2"/>
      <dgm:spPr/>
    </dgm:pt>
    <dgm:pt modelId="{685F6199-178D-44B3-B53E-DC674F80C58B}" type="pres">
      <dgm:prSet presAssocID="{A980B12F-8D8A-427C-A5AF-034DCC375E4F}" presName="composite" presStyleCnt="0"/>
      <dgm:spPr/>
    </dgm:pt>
    <dgm:pt modelId="{EAA3A646-7837-4D0A-B0D2-9EE05DCCA0ED}" type="pres">
      <dgm:prSet presAssocID="{A980B12F-8D8A-427C-A5AF-034DCC375E4F}" presName="parTx" presStyleLbl="node1" presStyleIdx="0" presStyleCnt="3">
        <dgm:presLayoutVars>
          <dgm:chMax val="0"/>
          <dgm:chPref val="0"/>
          <dgm:bulletEnabled val="1"/>
        </dgm:presLayoutVars>
      </dgm:prSet>
      <dgm:spPr/>
    </dgm:pt>
    <dgm:pt modelId="{F22E7503-39AE-49FF-9E97-7FD669720DEB}" type="pres">
      <dgm:prSet presAssocID="{A980B12F-8D8A-427C-A5AF-034DCC375E4F}" presName="parSh" presStyleLbl="node1" presStyleIdx="1" presStyleCnt="3"/>
      <dgm:spPr/>
    </dgm:pt>
    <dgm:pt modelId="{9BD4340F-F797-4127-B7DA-2B8075801219}" type="pres">
      <dgm:prSet presAssocID="{A980B12F-8D8A-427C-A5AF-034DCC375E4F}" presName="desTx" presStyleLbl="fgAcc1" presStyleIdx="1" presStyleCnt="3">
        <dgm:presLayoutVars>
          <dgm:bulletEnabled val="1"/>
        </dgm:presLayoutVars>
      </dgm:prSet>
      <dgm:spPr/>
    </dgm:pt>
    <dgm:pt modelId="{9F2302D6-3C04-4A2F-BEA9-2A1093E12A40}" type="pres">
      <dgm:prSet presAssocID="{369C363C-0991-48C7-B544-C6B363A7BB18}" presName="sibTrans" presStyleLbl="sibTrans2D1" presStyleIdx="1" presStyleCnt="2"/>
      <dgm:spPr/>
    </dgm:pt>
    <dgm:pt modelId="{F1239255-6B83-4B55-BA89-1B40A430A746}" type="pres">
      <dgm:prSet presAssocID="{369C363C-0991-48C7-B544-C6B363A7BB18}" presName="connTx" presStyleLbl="sibTrans2D1" presStyleIdx="1" presStyleCnt="2"/>
      <dgm:spPr/>
    </dgm:pt>
    <dgm:pt modelId="{13BEF905-35A9-480D-A888-589E40313F79}" type="pres">
      <dgm:prSet presAssocID="{108701B5-3B9B-4EC4-9B3A-EF2D200E12CB}" presName="composite" presStyleCnt="0"/>
      <dgm:spPr/>
    </dgm:pt>
    <dgm:pt modelId="{121885AC-A671-4616-A3B8-B7B85C67BA1A}" type="pres">
      <dgm:prSet presAssocID="{108701B5-3B9B-4EC4-9B3A-EF2D200E12CB}" presName="parTx" presStyleLbl="node1" presStyleIdx="1" presStyleCnt="3">
        <dgm:presLayoutVars>
          <dgm:chMax val="0"/>
          <dgm:chPref val="0"/>
          <dgm:bulletEnabled val="1"/>
        </dgm:presLayoutVars>
      </dgm:prSet>
      <dgm:spPr/>
    </dgm:pt>
    <dgm:pt modelId="{27E11CBC-D7ED-4237-90C4-4385D9D03F15}" type="pres">
      <dgm:prSet presAssocID="{108701B5-3B9B-4EC4-9B3A-EF2D200E12CB}" presName="parSh" presStyleLbl="node1" presStyleIdx="2" presStyleCnt="3"/>
      <dgm:spPr/>
    </dgm:pt>
    <dgm:pt modelId="{6E3D0C24-36E0-4E65-8738-21F4F9B0E2E6}" type="pres">
      <dgm:prSet presAssocID="{108701B5-3B9B-4EC4-9B3A-EF2D200E12CB}" presName="desTx" presStyleLbl="fgAcc1" presStyleIdx="2" presStyleCnt="3">
        <dgm:presLayoutVars>
          <dgm:bulletEnabled val="1"/>
        </dgm:presLayoutVars>
      </dgm:prSet>
      <dgm:spPr/>
    </dgm:pt>
  </dgm:ptLst>
  <dgm:cxnLst>
    <dgm:cxn modelId="{B5A9CF00-2173-4836-B524-32B4602739BE}" type="presOf" srcId="{369C363C-0991-48C7-B544-C6B363A7BB18}" destId="{9F2302D6-3C04-4A2F-BEA9-2A1093E12A40}" srcOrd="0" destOrd="0" presId="urn:microsoft.com/office/officeart/2005/8/layout/process3"/>
    <dgm:cxn modelId="{12B7851E-A8EF-4C67-85A6-8FC50D196449}" srcId="{A0B3121A-76DC-4508-A7C9-A60A274BBD07}" destId="{769CF09E-4D24-4A10-B57B-0331E649F7AD}" srcOrd="0" destOrd="0" parTransId="{43FE66A3-8191-4975-A382-2F436E455FC1}" sibTransId="{6F592B55-E5F7-463B-A39E-7258F9EBB5B2}"/>
    <dgm:cxn modelId="{5DF06623-3F12-40F2-B359-8B13C77C6B1F}" type="presOf" srcId="{717D61FF-D0D0-4AFA-A9B4-2FBF2FFF50EB}" destId="{D41A2CF3-E8A7-4E48-A274-2A483E964608}" srcOrd="0" destOrd="0" presId="urn:microsoft.com/office/officeart/2005/8/layout/process3"/>
    <dgm:cxn modelId="{E5987D39-3419-48AA-8C4F-A1E01F0D7887}" type="presOf" srcId="{6F592B55-E5F7-463B-A39E-7258F9EBB5B2}" destId="{75FF2FC3-E9F9-44F1-A6D0-75A05918B9ED}" srcOrd="1" destOrd="0" presId="urn:microsoft.com/office/officeart/2005/8/layout/process3"/>
    <dgm:cxn modelId="{A47C843A-19AC-4214-9C6E-AEA7C5C9663B}" srcId="{A0B3121A-76DC-4508-A7C9-A60A274BBD07}" destId="{108701B5-3B9B-4EC4-9B3A-EF2D200E12CB}" srcOrd="2" destOrd="0" parTransId="{FA0DBD5F-DF7B-45B7-8C64-BA17C72D364E}" sibTransId="{3921E70C-C639-4E83-9453-D509642EB34F}"/>
    <dgm:cxn modelId="{1F7D6656-AF32-44F4-B380-C85CA24AB78E}" type="presOf" srcId="{32041FD8-79D8-476D-A6E0-CDDA4EABF32A}" destId="{6E3D0C24-36E0-4E65-8738-21F4F9B0E2E6}" srcOrd="0" destOrd="0" presId="urn:microsoft.com/office/officeart/2005/8/layout/process3"/>
    <dgm:cxn modelId="{067E4E7D-2DCC-455D-9F54-53E7EC3657C7}" type="presOf" srcId="{769CF09E-4D24-4A10-B57B-0331E649F7AD}" destId="{5A34CA0E-518B-4168-B6DC-A7706D9B2D63}" srcOrd="1" destOrd="0" presId="urn:microsoft.com/office/officeart/2005/8/layout/process3"/>
    <dgm:cxn modelId="{176DC47E-3849-4FF9-8547-9E0126C89728}" type="presOf" srcId="{A980B12F-8D8A-427C-A5AF-034DCC375E4F}" destId="{F22E7503-39AE-49FF-9E97-7FD669720DEB}" srcOrd="1" destOrd="0" presId="urn:microsoft.com/office/officeart/2005/8/layout/process3"/>
    <dgm:cxn modelId="{2338ED86-0AA9-4F30-BA21-7396A83A32BE}" type="presOf" srcId="{68C59BC9-B017-42EE-8067-32EC5DAC5E11}" destId="{9BD4340F-F797-4127-B7DA-2B8075801219}" srcOrd="0" destOrd="0" presId="urn:microsoft.com/office/officeart/2005/8/layout/process3"/>
    <dgm:cxn modelId="{8F22EA8B-57F2-40FA-8DCA-398DC846E068}" type="presOf" srcId="{108701B5-3B9B-4EC4-9B3A-EF2D200E12CB}" destId="{121885AC-A671-4616-A3B8-B7B85C67BA1A}" srcOrd="0" destOrd="0" presId="urn:microsoft.com/office/officeart/2005/8/layout/process3"/>
    <dgm:cxn modelId="{E6932EA7-DCEB-4D3D-856E-18DEC40FD075}" type="presOf" srcId="{6F592B55-E5F7-463B-A39E-7258F9EBB5B2}" destId="{121D0C9F-30F1-49B6-A8CD-84525172C137}" srcOrd="0" destOrd="0" presId="urn:microsoft.com/office/officeart/2005/8/layout/process3"/>
    <dgm:cxn modelId="{FB37E7A7-A345-4ED8-A251-536F7EE21D70}" type="presOf" srcId="{A0B3121A-76DC-4508-A7C9-A60A274BBD07}" destId="{415ECE2C-D344-4FBB-9D8A-A4E128F301C8}" srcOrd="0" destOrd="0" presId="urn:microsoft.com/office/officeart/2005/8/layout/process3"/>
    <dgm:cxn modelId="{E72867AB-2C70-412E-8695-7BE8393CB304}" type="presOf" srcId="{108701B5-3B9B-4EC4-9B3A-EF2D200E12CB}" destId="{27E11CBC-D7ED-4237-90C4-4385D9D03F15}" srcOrd="1" destOrd="0" presId="urn:microsoft.com/office/officeart/2005/8/layout/process3"/>
    <dgm:cxn modelId="{D5D858B3-EC50-474B-8B54-0A291E5DA352}" type="presOf" srcId="{A980B12F-8D8A-427C-A5AF-034DCC375E4F}" destId="{EAA3A646-7837-4D0A-B0D2-9EE05DCCA0ED}" srcOrd="0" destOrd="0" presId="urn:microsoft.com/office/officeart/2005/8/layout/process3"/>
    <dgm:cxn modelId="{65A0E1B3-98AB-4CFA-A5B7-8154295C0EEF}" type="presOf" srcId="{769CF09E-4D24-4A10-B57B-0331E649F7AD}" destId="{71A7AEED-A24D-4FA7-88EC-952A3CBDF4C3}" srcOrd="0" destOrd="0" presId="urn:microsoft.com/office/officeart/2005/8/layout/process3"/>
    <dgm:cxn modelId="{A6CB78C3-7F61-4E00-9229-E57B7497F243}" srcId="{A0B3121A-76DC-4508-A7C9-A60A274BBD07}" destId="{A980B12F-8D8A-427C-A5AF-034DCC375E4F}" srcOrd="1" destOrd="0" parTransId="{755E6003-DA74-432A-A5C9-FAD96BCA663A}" sibTransId="{369C363C-0991-48C7-B544-C6B363A7BB18}"/>
    <dgm:cxn modelId="{1BAB6BC8-CD07-4980-A140-6AA80DBE4EF6}" srcId="{A980B12F-8D8A-427C-A5AF-034DCC375E4F}" destId="{0439A316-AEC8-4923-8C5F-B29C18CCDC19}" srcOrd="1" destOrd="0" parTransId="{7A93D667-F8CE-4A22-9231-52A8ACC0AEC5}" sibTransId="{8BB92CC9-78D9-4AC9-B5FD-842BD9E6E7E0}"/>
    <dgm:cxn modelId="{329F99C9-B5A6-40C4-86C2-87E3B849CFF9}" type="presOf" srcId="{369C363C-0991-48C7-B544-C6B363A7BB18}" destId="{F1239255-6B83-4B55-BA89-1B40A430A746}" srcOrd="1" destOrd="0" presId="urn:microsoft.com/office/officeart/2005/8/layout/process3"/>
    <dgm:cxn modelId="{D44A30CD-506B-4893-B9AD-A46B95E3B957}" srcId="{A980B12F-8D8A-427C-A5AF-034DCC375E4F}" destId="{68C59BC9-B017-42EE-8067-32EC5DAC5E11}" srcOrd="0" destOrd="0" parTransId="{5B96A1FD-ED26-49A4-B18A-78A8CF32876B}" sibTransId="{717C1825-E1B8-4C6E-8763-CCE18A9C64A1}"/>
    <dgm:cxn modelId="{F6BE7CE4-84A3-404A-8CD7-76522AFBA40B}" srcId="{108701B5-3B9B-4EC4-9B3A-EF2D200E12CB}" destId="{32041FD8-79D8-476D-A6E0-CDDA4EABF32A}" srcOrd="0" destOrd="0" parTransId="{6A07A3F4-F04D-4755-9EFE-9F46F4B8CFEC}" sibTransId="{199BCA77-DEE5-4AF6-B94E-2C058F81EAC3}"/>
    <dgm:cxn modelId="{B689C0F5-F3D9-4071-AC13-2BBAC222668A}" type="presOf" srcId="{0439A316-AEC8-4923-8C5F-B29C18CCDC19}" destId="{9BD4340F-F797-4127-B7DA-2B8075801219}" srcOrd="0" destOrd="1" presId="urn:microsoft.com/office/officeart/2005/8/layout/process3"/>
    <dgm:cxn modelId="{B3D68EFE-D2FF-47A7-B0D9-37691E64427E}" srcId="{769CF09E-4D24-4A10-B57B-0331E649F7AD}" destId="{717D61FF-D0D0-4AFA-A9B4-2FBF2FFF50EB}" srcOrd="0" destOrd="0" parTransId="{087944F6-ED88-4A04-AA75-A64801F41FF9}" sibTransId="{D93EF247-B2CF-4726-B7BE-E324E41B07BB}"/>
    <dgm:cxn modelId="{0C661397-ABA8-4E35-9A37-DE9DA24FDF02}" type="presParOf" srcId="{415ECE2C-D344-4FBB-9D8A-A4E128F301C8}" destId="{D559AE85-9A04-41DE-B27A-89CC4AE7CAF8}" srcOrd="0" destOrd="0" presId="urn:microsoft.com/office/officeart/2005/8/layout/process3"/>
    <dgm:cxn modelId="{6D06107A-73DA-43F6-8F3E-248313138167}" type="presParOf" srcId="{D559AE85-9A04-41DE-B27A-89CC4AE7CAF8}" destId="{71A7AEED-A24D-4FA7-88EC-952A3CBDF4C3}" srcOrd="0" destOrd="0" presId="urn:microsoft.com/office/officeart/2005/8/layout/process3"/>
    <dgm:cxn modelId="{45020B9C-AFE4-4587-95F8-3BC7C79D2D4D}" type="presParOf" srcId="{D559AE85-9A04-41DE-B27A-89CC4AE7CAF8}" destId="{5A34CA0E-518B-4168-B6DC-A7706D9B2D63}" srcOrd="1" destOrd="0" presId="urn:microsoft.com/office/officeart/2005/8/layout/process3"/>
    <dgm:cxn modelId="{534481FB-CE34-4FBB-9BD6-EDC9660A3DF1}" type="presParOf" srcId="{D559AE85-9A04-41DE-B27A-89CC4AE7CAF8}" destId="{D41A2CF3-E8A7-4E48-A274-2A483E964608}" srcOrd="2" destOrd="0" presId="urn:microsoft.com/office/officeart/2005/8/layout/process3"/>
    <dgm:cxn modelId="{4B87BDB8-1D5F-42EB-9392-57B69E9E0B15}" type="presParOf" srcId="{415ECE2C-D344-4FBB-9D8A-A4E128F301C8}" destId="{121D0C9F-30F1-49B6-A8CD-84525172C137}" srcOrd="1" destOrd="0" presId="urn:microsoft.com/office/officeart/2005/8/layout/process3"/>
    <dgm:cxn modelId="{83547041-3BC1-4D92-A8B9-EADEEABE68D6}" type="presParOf" srcId="{121D0C9F-30F1-49B6-A8CD-84525172C137}" destId="{75FF2FC3-E9F9-44F1-A6D0-75A05918B9ED}" srcOrd="0" destOrd="0" presId="urn:microsoft.com/office/officeart/2005/8/layout/process3"/>
    <dgm:cxn modelId="{B16E9B70-C525-4686-9A0D-1EDDD754323B}" type="presParOf" srcId="{415ECE2C-D344-4FBB-9D8A-A4E128F301C8}" destId="{685F6199-178D-44B3-B53E-DC674F80C58B}" srcOrd="2" destOrd="0" presId="urn:microsoft.com/office/officeart/2005/8/layout/process3"/>
    <dgm:cxn modelId="{78EBD44F-B53A-4B78-93A2-1AC61564B7D4}" type="presParOf" srcId="{685F6199-178D-44B3-B53E-DC674F80C58B}" destId="{EAA3A646-7837-4D0A-B0D2-9EE05DCCA0ED}" srcOrd="0" destOrd="0" presId="urn:microsoft.com/office/officeart/2005/8/layout/process3"/>
    <dgm:cxn modelId="{F101FDE4-FE58-4B8B-8152-AA9AC2EBB791}" type="presParOf" srcId="{685F6199-178D-44B3-B53E-DC674F80C58B}" destId="{F22E7503-39AE-49FF-9E97-7FD669720DEB}" srcOrd="1" destOrd="0" presId="urn:microsoft.com/office/officeart/2005/8/layout/process3"/>
    <dgm:cxn modelId="{C03A41D0-0698-4435-B271-F089A6B4C91F}" type="presParOf" srcId="{685F6199-178D-44B3-B53E-DC674F80C58B}" destId="{9BD4340F-F797-4127-B7DA-2B8075801219}" srcOrd="2" destOrd="0" presId="urn:microsoft.com/office/officeart/2005/8/layout/process3"/>
    <dgm:cxn modelId="{DA48C853-76AE-4B45-A018-9C780C68254F}" type="presParOf" srcId="{415ECE2C-D344-4FBB-9D8A-A4E128F301C8}" destId="{9F2302D6-3C04-4A2F-BEA9-2A1093E12A40}" srcOrd="3" destOrd="0" presId="urn:microsoft.com/office/officeart/2005/8/layout/process3"/>
    <dgm:cxn modelId="{B513D055-048E-4C3D-AE96-FC94EA8F9A09}" type="presParOf" srcId="{9F2302D6-3C04-4A2F-BEA9-2A1093E12A40}" destId="{F1239255-6B83-4B55-BA89-1B40A430A746}" srcOrd="0" destOrd="0" presId="urn:microsoft.com/office/officeart/2005/8/layout/process3"/>
    <dgm:cxn modelId="{2187EB64-5861-4D27-AFE8-56D7558CD222}" type="presParOf" srcId="{415ECE2C-D344-4FBB-9D8A-A4E128F301C8}" destId="{13BEF905-35A9-480D-A888-589E40313F79}" srcOrd="4" destOrd="0" presId="urn:microsoft.com/office/officeart/2005/8/layout/process3"/>
    <dgm:cxn modelId="{5A1D09FE-E038-494D-B419-C142CBEADDD5}" type="presParOf" srcId="{13BEF905-35A9-480D-A888-589E40313F79}" destId="{121885AC-A671-4616-A3B8-B7B85C67BA1A}" srcOrd="0" destOrd="0" presId="urn:microsoft.com/office/officeart/2005/8/layout/process3"/>
    <dgm:cxn modelId="{FBCB4AB7-91D0-4919-95BF-AA8FCD839B56}" type="presParOf" srcId="{13BEF905-35A9-480D-A888-589E40313F79}" destId="{27E11CBC-D7ED-4237-90C4-4385D9D03F15}" srcOrd="1" destOrd="0" presId="urn:microsoft.com/office/officeart/2005/8/layout/process3"/>
    <dgm:cxn modelId="{ECD79B72-227B-49BA-A54F-CE745296B54F}" type="presParOf" srcId="{13BEF905-35A9-480D-A888-589E40313F79}" destId="{6E3D0C24-36E0-4E65-8738-21F4F9B0E2E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FF3312-153C-4A84-9E00-79EC557F7BC0}" type="doc">
      <dgm:prSet loTypeId="urn:microsoft.com/office/officeart/2005/8/layout/cycle5" loCatId="cycle" qsTypeId="urn:microsoft.com/office/officeart/2005/8/quickstyle/simple1" qsCatId="simple" csTypeId="urn:microsoft.com/office/officeart/2005/8/colors/accent2_1" csCatId="accent2" phldr="1"/>
      <dgm:spPr/>
      <dgm:t>
        <a:bodyPr/>
        <a:lstStyle/>
        <a:p>
          <a:endParaRPr lang="en-US"/>
        </a:p>
      </dgm:t>
    </dgm:pt>
    <dgm:pt modelId="{B2417F59-2A10-46D7-8764-E0912E66A2CE}">
      <dgm:prSet phldrT="[Text]" custT="1"/>
      <dgm:spPr/>
      <dgm:t>
        <a:bodyPr/>
        <a:lstStyle/>
        <a:p>
          <a:r>
            <a:rPr lang="en-US" sz="1800" b="1" dirty="0">
              <a:solidFill>
                <a:prstClr val="black"/>
              </a:solidFill>
              <a:latin typeface="Century Gothic"/>
            </a:rPr>
            <a:t>PLAN</a:t>
          </a:r>
        </a:p>
        <a:p>
          <a:r>
            <a:rPr lang="en-US" sz="1800" dirty="0">
              <a:solidFill>
                <a:prstClr val="black"/>
              </a:solidFill>
              <a:latin typeface="Century Gothic"/>
            </a:rPr>
            <a:t>Plan the change </a:t>
          </a:r>
          <a:endParaRPr lang="en-US" sz="1800" dirty="0"/>
        </a:p>
      </dgm:t>
    </dgm:pt>
    <dgm:pt modelId="{D0344F63-1218-4ACD-BDC5-AD4C712C2032}" type="parTrans" cxnId="{A760AEC8-37B4-4FC3-8322-781CC818FE3F}">
      <dgm:prSet/>
      <dgm:spPr/>
      <dgm:t>
        <a:bodyPr/>
        <a:lstStyle/>
        <a:p>
          <a:endParaRPr lang="en-US" sz="1800"/>
        </a:p>
      </dgm:t>
    </dgm:pt>
    <dgm:pt modelId="{77D36B0F-8E66-48F0-A22A-430E7E3613CC}" type="sibTrans" cxnId="{A760AEC8-37B4-4FC3-8322-781CC818FE3F}">
      <dgm:prSet custT="1"/>
      <dgm:spPr>
        <a:solidFill>
          <a:srgbClr val="FFFFFF"/>
        </a:solidFill>
        <a:ln>
          <a:solidFill>
            <a:srgbClr val="C00000"/>
          </a:solidFill>
        </a:ln>
      </dgm:spPr>
      <dgm:t>
        <a:bodyPr/>
        <a:lstStyle/>
        <a:p>
          <a:endParaRPr lang="en-US" sz="1800"/>
        </a:p>
      </dgm:t>
    </dgm:pt>
    <dgm:pt modelId="{1EE39800-B941-4203-98E9-B38929C44D84}">
      <dgm:prSet phldrT="[Text]" custT="1"/>
      <dgm:spPr/>
      <dgm:t>
        <a:bodyPr/>
        <a:lstStyle/>
        <a:p>
          <a:r>
            <a:rPr lang="en-US" sz="1800" b="1" dirty="0">
              <a:solidFill>
                <a:prstClr val="black"/>
              </a:solidFill>
              <a:latin typeface="Century Gothic"/>
            </a:rPr>
            <a:t>DO</a:t>
          </a:r>
          <a:br>
            <a:rPr lang="en-US" sz="1800" b="1" dirty="0">
              <a:solidFill>
                <a:prstClr val="black"/>
              </a:solidFill>
              <a:latin typeface="Century Gothic"/>
            </a:rPr>
          </a:br>
          <a:r>
            <a:rPr lang="en-US" sz="1800" dirty="0">
              <a:solidFill>
                <a:prstClr val="black"/>
              </a:solidFill>
              <a:latin typeface="Century Gothic"/>
            </a:rPr>
            <a:t>Test the change</a:t>
          </a:r>
          <a:endParaRPr lang="en-US" sz="1800" dirty="0"/>
        </a:p>
      </dgm:t>
    </dgm:pt>
    <dgm:pt modelId="{6B5B2C8C-FAA6-4792-8595-5567556FB6CA}" type="parTrans" cxnId="{6CC7B526-E192-45D6-AB73-A33C2B5E67CF}">
      <dgm:prSet/>
      <dgm:spPr/>
      <dgm:t>
        <a:bodyPr/>
        <a:lstStyle/>
        <a:p>
          <a:endParaRPr lang="en-US" sz="1800"/>
        </a:p>
      </dgm:t>
    </dgm:pt>
    <dgm:pt modelId="{66F24D9A-7FF6-496F-9F96-9B3E7A08C7C4}" type="sibTrans" cxnId="{6CC7B526-E192-45D6-AB73-A33C2B5E67CF}">
      <dgm:prSet custT="1"/>
      <dgm:spPr/>
      <dgm:t>
        <a:bodyPr/>
        <a:lstStyle/>
        <a:p>
          <a:endParaRPr lang="en-US" sz="1800"/>
        </a:p>
      </dgm:t>
    </dgm:pt>
    <dgm:pt modelId="{DC7FF4E6-C077-4E29-8E9C-D85CB6DA32CB}">
      <dgm:prSet phldrT="[Text]" custT="1"/>
      <dgm:spPr/>
      <dgm:t>
        <a:bodyPr/>
        <a:lstStyle/>
        <a:p>
          <a:r>
            <a:rPr lang="en-US" sz="1800" b="1" dirty="0">
              <a:solidFill>
                <a:prstClr val="black"/>
              </a:solidFill>
              <a:latin typeface="Century Gothic"/>
            </a:rPr>
            <a:t>STUDY</a:t>
          </a:r>
          <a:br>
            <a:rPr lang="en-US" sz="1800" b="1" dirty="0">
              <a:solidFill>
                <a:prstClr val="black"/>
              </a:solidFill>
              <a:latin typeface="Century Gothic"/>
            </a:rPr>
          </a:br>
          <a:r>
            <a:rPr lang="en-US" sz="1800" dirty="0">
              <a:solidFill>
                <a:prstClr val="black"/>
              </a:solidFill>
              <a:latin typeface="Century Gothic"/>
            </a:rPr>
            <a:t>What did you learn? </a:t>
          </a:r>
          <a:endParaRPr lang="en-US" sz="1800" dirty="0"/>
        </a:p>
      </dgm:t>
    </dgm:pt>
    <dgm:pt modelId="{F943EA9C-9B09-4254-BEA9-E766264718A5}" type="parTrans" cxnId="{56993659-C46B-499B-A3E9-1B36AC0A56B6}">
      <dgm:prSet/>
      <dgm:spPr/>
      <dgm:t>
        <a:bodyPr/>
        <a:lstStyle/>
        <a:p>
          <a:endParaRPr lang="en-US" sz="1800"/>
        </a:p>
      </dgm:t>
    </dgm:pt>
    <dgm:pt modelId="{D42CDDEC-4283-4B1F-A943-B34436FBBADA}" type="sibTrans" cxnId="{56993659-C46B-499B-A3E9-1B36AC0A56B6}">
      <dgm:prSet custT="1"/>
      <dgm:spPr/>
      <dgm:t>
        <a:bodyPr/>
        <a:lstStyle/>
        <a:p>
          <a:endParaRPr lang="en-US" sz="1800"/>
        </a:p>
      </dgm:t>
    </dgm:pt>
    <dgm:pt modelId="{C13FB686-CC21-4585-A791-0099B47DED22}">
      <dgm:prSet phldrT="[Text]" custT="1"/>
      <dgm:spPr/>
      <dgm:t>
        <a:bodyPr/>
        <a:lstStyle/>
        <a:p>
          <a:r>
            <a:rPr lang="en-US" sz="1800" b="1" dirty="0">
              <a:solidFill>
                <a:prstClr val="black"/>
              </a:solidFill>
              <a:latin typeface="Century Gothic"/>
            </a:rPr>
            <a:t>ACT</a:t>
          </a:r>
          <a:br>
            <a:rPr lang="en-US" sz="1800" b="1" dirty="0">
              <a:solidFill>
                <a:prstClr val="black"/>
              </a:solidFill>
              <a:latin typeface="Century Gothic"/>
            </a:rPr>
          </a:br>
          <a:r>
            <a:rPr lang="en-US" sz="1800" dirty="0">
              <a:solidFill>
                <a:prstClr val="black"/>
              </a:solidFill>
              <a:latin typeface="Century Gothic"/>
            </a:rPr>
            <a:t>Next steps on the basis of the test</a:t>
          </a:r>
          <a:endParaRPr lang="en-US" sz="1800" dirty="0"/>
        </a:p>
      </dgm:t>
    </dgm:pt>
    <dgm:pt modelId="{30C83638-680B-4A73-85CB-BCBA331DCE46}" type="parTrans" cxnId="{D615B452-5D92-485E-BA3D-24C7135E16DB}">
      <dgm:prSet/>
      <dgm:spPr/>
      <dgm:t>
        <a:bodyPr/>
        <a:lstStyle/>
        <a:p>
          <a:endParaRPr lang="en-US" sz="1800"/>
        </a:p>
      </dgm:t>
    </dgm:pt>
    <dgm:pt modelId="{D06A732A-4E7E-49DB-87BE-B2C9CF9F82B9}" type="sibTrans" cxnId="{D615B452-5D92-485E-BA3D-24C7135E16DB}">
      <dgm:prSet custT="1"/>
      <dgm:spPr/>
      <dgm:t>
        <a:bodyPr/>
        <a:lstStyle/>
        <a:p>
          <a:endParaRPr lang="en-US" sz="1800"/>
        </a:p>
      </dgm:t>
    </dgm:pt>
    <dgm:pt modelId="{9C726839-728D-493A-B8CC-4CE6C7DC07E8}" type="pres">
      <dgm:prSet presAssocID="{75FF3312-153C-4A84-9E00-79EC557F7BC0}" presName="cycle" presStyleCnt="0">
        <dgm:presLayoutVars>
          <dgm:dir/>
          <dgm:resizeHandles val="exact"/>
        </dgm:presLayoutVars>
      </dgm:prSet>
      <dgm:spPr/>
    </dgm:pt>
    <dgm:pt modelId="{40E864BE-E680-47AA-A753-EFE5E39FEBB6}" type="pres">
      <dgm:prSet presAssocID="{B2417F59-2A10-46D7-8764-E0912E66A2CE}" presName="node" presStyleLbl="node1" presStyleIdx="0" presStyleCnt="4" custScaleX="145674" custScaleY="146161">
        <dgm:presLayoutVars>
          <dgm:bulletEnabled val="1"/>
        </dgm:presLayoutVars>
      </dgm:prSet>
      <dgm:spPr/>
    </dgm:pt>
    <dgm:pt modelId="{38A4A2BA-13AA-4F04-8158-97E7180AF635}" type="pres">
      <dgm:prSet presAssocID="{B2417F59-2A10-46D7-8764-E0912E66A2CE}" presName="spNode" presStyleCnt="0"/>
      <dgm:spPr/>
    </dgm:pt>
    <dgm:pt modelId="{E6534D41-244F-4DC7-90FF-334D9BA8D55E}" type="pres">
      <dgm:prSet presAssocID="{77D36B0F-8E66-48F0-A22A-430E7E3613CC}" presName="sibTrans" presStyleLbl="sibTrans1D1" presStyleIdx="0" presStyleCnt="4"/>
      <dgm:spPr/>
    </dgm:pt>
    <dgm:pt modelId="{2D1547B5-2C0F-4A3D-B252-346CEE54407F}" type="pres">
      <dgm:prSet presAssocID="{1EE39800-B941-4203-98E9-B38929C44D84}" presName="node" presStyleLbl="node1" presStyleIdx="1" presStyleCnt="4" custScaleX="145674" custScaleY="146161">
        <dgm:presLayoutVars>
          <dgm:bulletEnabled val="1"/>
        </dgm:presLayoutVars>
      </dgm:prSet>
      <dgm:spPr/>
    </dgm:pt>
    <dgm:pt modelId="{3376F0EA-E58B-4900-953B-B00B0244C4D0}" type="pres">
      <dgm:prSet presAssocID="{1EE39800-B941-4203-98E9-B38929C44D84}" presName="spNode" presStyleCnt="0"/>
      <dgm:spPr/>
    </dgm:pt>
    <dgm:pt modelId="{73DD3C17-3C94-4F6E-8522-503D32301CE7}" type="pres">
      <dgm:prSet presAssocID="{66F24D9A-7FF6-496F-9F96-9B3E7A08C7C4}" presName="sibTrans" presStyleLbl="sibTrans1D1" presStyleIdx="1" presStyleCnt="4"/>
      <dgm:spPr/>
    </dgm:pt>
    <dgm:pt modelId="{8D8E7578-48E3-4907-8FB4-A0F42D4E14E2}" type="pres">
      <dgm:prSet presAssocID="{DC7FF4E6-C077-4E29-8E9C-D85CB6DA32CB}" presName="node" presStyleLbl="node1" presStyleIdx="2" presStyleCnt="4" custScaleX="145674" custScaleY="146161">
        <dgm:presLayoutVars>
          <dgm:bulletEnabled val="1"/>
        </dgm:presLayoutVars>
      </dgm:prSet>
      <dgm:spPr/>
    </dgm:pt>
    <dgm:pt modelId="{CED18346-8B1C-4537-90C2-3B44A804979A}" type="pres">
      <dgm:prSet presAssocID="{DC7FF4E6-C077-4E29-8E9C-D85CB6DA32CB}" presName="spNode" presStyleCnt="0"/>
      <dgm:spPr/>
    </dgm:pt>
    <dgm:pt modelId="{60A25A17-41A0-4FC0-A8EF-2A1C5DF5ED46}" type="pres">
      <dgm:prSet presAssocID="{D42CDDEC-4283-4B1F-A943-B34436FBBADA}" presName="sibTrans" presStyleLbl="sibTrans1D1" presStyleIdx="2" presStyleCnt="4"/>
      <dgm:spPr/>
    </dgm:pt>
    <dgm:pt modelId="{9CDEE20F-0110-4578-8078-1B7563447C29}" type="pres">
      <dgm:prSet presAssocID="{C13FB686-CC21-4585-A791-0099B47DED22}" presName="node" presStyleLbl="node1" presStyleIdx="3" presStyleCnt="4" custScaleX="145674" custScaleY="146161">
        <dgm:presLayoutVars>
          <dgm:bulletEnabled val="1"/>
        </dgm:presLayoutVars>
      </dgm:prSet>
      <dgm:spPr/>
    </dgm:pt>
    <dgm:pt modelId="{0638C77D-A72D-4194-B003-9DE5C80EFCB7}" type="pres">
      <dgm:prSet presAssocID="{C13FB686-CC21-4585-A791-0099B47DED22}" presName="spNode" presStyleCnt="0"/>
      <dgm:spPr/>
    </dgm:pt>
    <dgm:pt modelId="{0D1C209A-9A5D-4887-A1B4-463A6EEC6D5A}" type="pres">
      <dgm:prSet presAssocID="{D06A732A-4E7E-49DB-87BE-B2C9CF9F82B9}" presName="sibTrans" presStyleLbl="sibTrans1D1" presStyleIdx="3" presStyleCnt="4"/>
      <dgm:spPr/>
    </dgm:pt>
  </dgm:ptLst>
  <dgm:cxnLst>
    <dgm:cxn modelId="{B4EB940C-3857-460B-85EB-90CC49F6F43B}" type="presOf" srcId="{B2417F59-2A10-46D7-8764-E0912E66A2CE}" destId="{40E864BE-E680-47AA-A753-EFE5E39FEBB6}" srcOrd="0" destOrd="0" presId="urn:microsoft.com/office/officeart/2005/8/layout/cycle5"/>
    <dgm:cxn modelId="{79CA1A12-28C1-4C1A-B527-B83851BC2DCC}" type="presOf" srcId="{D42CDDEC-4283-4B1F-A943-B34436FBBADA}" destId="{60A25A17-41A0-4FC0-A8EF-2A1C5DF5ED46}" srcOrd="0" destOrd="0" presId="urn:microsoft.com/office/officeart/2005/8/layout/cycle5"/>
    <dgm:cxn modelId="{6CC7B526-E192-45D6-AB73-A33C2B5E67CF}" srcId="{75FF3312-153C-4A84-9E00-79EC557F7BC0}" destId="{1EE39800-B941-4203-98E9-B38929C44D84}" srcOrd="1" destOrd="0" parTransId="{6B5B2C8C-FAA6-4792-8595-5567556FB6CA}" sibTransId="{66F24D9A-7FF6-496F-9F96-9B3E7A08C7C4}"/>
    <dgm:cxn modelId="{9A0E0F37-4D65-44C1-AD3F-73BA54C69C5D}" type="presOf" srcId="{77D36B0F-8E66-48F0-A22A-430E7E3613CC}" destId="{E6534D41-244F-4DC7-90FF-334D9BA8D55E}" srcOrd="0" destOrd="0" presId="urn:microsoft.com/office/officeart/2005/8/layout/cycle5"/>
    <dgm:cxn modelId="{DF21384C-0CEA-4534-A12F-8E70BF8850AA}" type="presOf" srcId="{D06A732A-4E7E-49DB-87BE-B2C9CF9F82B9}" destId="{0D1C209A-9A5D-4887-A1B4-463A6EEC6D5A}" srcOrd="0" destOrd="0" presId="urn:microsoft.com/office/officeart/2005/8/layout/cycle5"/>
    <dgm:cxn modelId="{D615B452-5D92-485E-BA3D-24C7135E16DB}" srcId="{75FF3312-153C-4A84-9E00-79EC557F7BC0}" destId="{C13FB686-CC21-4585-A791-0099B47DED22}" srcOrd="3" destOrd="0" parTransId="{30C83638-680B-4A73-85CB-BCBA331DCE46}" sibTransId="{D06A732A-4E7E-49DB-87BE-B2C9CF9F82B9}"/>
    <dgm:cxn modelId="{62CC7153-2B20-4C6D-9FC3-12A6AA0F77E2}" type="presOf" srcId="{C13FB686-CC21-4585-A791-0099B47DED22}" destId="{9CDEE20F-0110-4578-8078-1B7563447C29}" srcOrd="0" destOrd="0" presId="urn:microsoft.com/office/officeart/2005/8/layout/cycle5"/>
    <dgm:cxn modelId="{486FA156-B978-4A00-8B3D-76A3D73ABCB8}" type="presOf" srcId="{75FF3312-153C-4A84-9E00-79EC557F7BC0}" destId="{9C726839-728D-493A-B8CC-4CE6C7DC07E8}" srcOrd="0" destOrd="0" presId="urn:microsoft.com/office/officeart/2005/8/layout/cycle5"/>
    <dgm:cxn modelId="{56993659-C46B-499B-A3E9-1B36AC0A56B6}" srcId="{75FF3312-153C-4A84-9E00-79EC557F7BC0}" destId="{DC7FF4E6-C077-4E29-8E9C-D85CB6DA32CB}" srcOrd="2" destOrd="0" parTransId="{F943EA9C-9B09-4254-BEA9-E766264718A5}" sibTransId="{D42CDDEC-4283-4B1F-A943-B34436FBBADA}"/>
    <dgm:cxn modelId="{BFAEA0BF-368D-41AD-90A2-18D38159BFBA}" type="presOf" srcId="{1EE39800-B941-4203-98E9-B38929C44D84}" destId="{2D1547B5-2C0F-4A3D-B252-346CEE54407F}" srcOrd="0" destOrd="0" presId="urn:microsoft.com/office/officeart/2005/8/layout/cycle5"/>
    <dgm:cxn modelId="{A760AEC8-37B4-4FC3-8322-781CC818FE3F}" srcId="{75FF3312-153C-4A84-9E00-79EC557F7BC0}" destId="{B2417F59-2A10-46D7-8764-E0912E66A2CE}" srcOrd="0" destOrd="0" parTransId="{D0344F63-1218-4ACD-BDC5-AD4C712C2032}" sibTransId="{77D36B0F-8E66-48F0-A22A-430E7E3613CC}"/>
    <dgm:cxn modelId="{729D11E3-33EE-47C4-B2C0-04C055F75C52}" type="presOf" srcId="{66F24D9A-7FF6-496F-9F96-9B3E7A08C7C4}" destId="{73DD3C17-3C94-4F6E-8522-503D32301CE7}" srcOrd="0" destOrd="0" presId="urn:microsoft.com/office/officeart/2005/8/layout/cycle5"/>
    <dgm:cxn modelId="{DAF3FEEC-76E9-42E8-B757-1E7A1C261D99}" type="presOf" srcId="{DC7FF4E6-C077-4E29-8E9C-D85CB6DA32CB}" destId="{8D8E7578-48E3-4907-8FB4-A0F42D4E14E2}" srcOrd="0" destOrd="0" presId="urn:microsoft.com/office/officeart/2005/8/layout/cycle5"/>
    <dgm:cxn modelId="{F8AD1AD1-FA7F-4F97-AC21-7156BB8A5CB5}" type="presParOf" srcId="{9C726839-728D-493A-B8CC-4CE6C7DC07E8}" destId="{40E864BE-E680-47AA-A753-EFE5E39FEBB6}" srcOrd="0" destOrd="0" presId="urn:microsoft.com/office/officeart/2005/8/layout/cycle5"/>
    <dgm:cxn modelId="{8B3C0DBB-216C-4885-9906-6CEB07A55167}" type="presParOf" srcId="{9C726839-728D-493A-B8CC-4CE6C7DC07E8}" destId="{38A4A2BA-13AA-4F04-8158-97E7180AF635}" srcOrd="1" destOrd="0" presId="urn:microsoft.com/office/officeart/2005/8/layout/cycle5"/>
    <dgm:cxn modelId="{D79EDDA6-1810-4F1A-81E1-35C358B1054D}" type="presParOf" srcId="{9C726839-728D-493A-B8CC-4CE6C7DC07E8}" destId="{E6534D41-244F-4DC7-90FF-334D9BA8D55E}" srcOrd="2" destOrd="0" presId="urn:microsoft.com/office/officeart/2005/8/layout/cycle5"/>
    <dgm:cxn modelId="{D9128EF3-D1AB-4C49-99AF-034D9C3E3B6D}" type="presParOf" srcId="{9C726839-728D-493A-B8CC-4CE6C7DC07E8}" destId="{2D1547B5-2C0F-4A3D-B252-346CEE54407F}" srcOrd="3" destOrd="0" presId="urn:microsoft.com/office/officeart/2005/8/layout/cycle5"/>
    <dgm:cxn modelId="{D8110731-60CB-4E22-BC8B-3D0FA8B1D0D6}" type="presParOf" srcId="{9C726839-728D-493A-B8CC-4CE6C7DC07E8}" destId="{3376F0EA-E58B-4900-953B-B00B0244C4D0}" srcOrd="4" destOrd="0" presId="urn:microsoft.com/office/officeart/2005/8/layout/cycle5"/>
    <dgm:cxn modelId="{298860F4-EB76-4E97-A934-466BA6F2FF3D}" type="presParOf" srcId="{9C726839-728D-493A-B8CC-4CE6C7DC07E8}" destId="{73DD3C17-3C94-4F6E-8522-503D32301CE7}" srcOrd="5" destOrd="0" presId="urn:microsoft.com/office/officeart/2005/8/layout/cycle5"/>
    <dgm:cxn modelId="{B07DA670-E693-4816-B249-5599EF3E22BE}" type="presParOf" srcId="{9C726839-728D-493A-B8CC-4CE6C7DC07E8}" destId="{8D8E7578-48E3-4907-8FB4-A0F42D4E14E2}" srcOrd="6" destOrd="0" presId="urn:microsoft.com/office/officeart/2005/8/layout/cycle5"/>
    <dgm:cxn modelId="{49CEC525-62FE-42CC-B3EF-40BD06D2FAA9}" type="presParOf" srcId="{9C726839-728D-493A-B8CC-4CE6C7DC07E8}" destId="{CED18346-8B1C-4537-90C2-3B44A804979A}" srcOrd="7" destOrd="0" presId="urn:microsoft.com/office/officeart/2005/8/layout/cycle5"/>
    <dgm:cxn modelId="{C5718A3D-CCA6-44B0-A93E-5EE8167CD986}" type="presParOf" srcId="{9C726839-728D-493A-B8CC-4CE6C7DC07E8}" destId="{60A25A17-41A0-4FC0-A8EF-2A1C5DF5ED46}" srcOrd="8" destOrd="0" presId="urn:microsoft.com/office/officeart/2005/8/layout/cycle5"/>
    <dgm:cxn modelId="{CDA72EA5-384D-47D7-BD75-F19D3C57C454}" type="presParOf" srcId="{9C726839-728D-493A-B8CC-4CE6C7DC07E8}" destId="{9CDEE20F-0110-4578-8078-1B7563447C29}" srcOrd="9" destOrd="0" presId="urn:microsoft.com/office/officeart/2005/8/layout/cycle5"/>
    <dgm:cxn modelId="{DC2DFF17-B8CE-47B4-8ECF-AA80FF2A4933}" type="presParOf" srcId="{9C726839-728D-493A-B8CC-4CE6C7DC07E8}" destId="{0638C77D-A72D-4194-B003-9DE5C80EFCB7}" srcOrd="10" destOrd="0" presId="urn:microsoft.com/office/officeart/2005/8/layout/cycle5"/>
    <dgm:cxn modelId="{0DB72AE8-3FEF-4A54-9A03-DC23790668C4}" type="presParOf" srcId="{9C726839-728D-493A-B8CC-4CE6C7DC07E8}" destId="{0D1C209A-9A5D-4887-A1B4-463A6EEC6D5A}" srcOrd="11" destOrd="0" presId="urn:microsoft.com/office/officeart/2005/8/layout/cycle5"/>
  </dgm:cxnLst>
  <dgm:bg/>
  <dgm:whole>
    <a:ln w="57150"/>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8C708C-E282-43B3-A8F8-4ED02F2BE059}" type="doc">
      <dgm:prSet loTypeId="urn:microsoft.com/office/officeart/2005/8/layout/cycle2" loCatId="cycle" qsTypeId="urn:microsoft.com/office/officeart/2005/8/quickstyle/simple1" qsCatId="simple" csTypeId="urn:microsoft.com/office/officeart/2005/8/colors/colorful1#1" csCatId="colorful" phldr="1"/>
      <dgm:spPr/>
      <dgm:t>
        <a:bodyPr/>
        <a:lstStyle/>
        <a:p>
          <a:endParaRPr lang="en-US"/>
        </a:p>
      </dgm:t>
    </dgm:pt>
    <dgm:pt modelId="{13023AA9-23B6-428F-8091-1FD0EB1CAEA5}">
      <dgm:prSet phldrT="[Text]"/>
      <dgm:spPr/>
      <dgm:t>
        <a:bodyPr/>
        <a:lstStyle/>
        <a:p>
          <a:r>
            <a:rPr lang="en-US" b="1" dirty="0"/>
            <a:t>P</a:t>
          </a:r>
        </a:p>
      </dgm:t>
    </dgm:pt>
    <dgm:pt modelId="{2A951F11-FCEB-46E5-AA57-0C7C01A31523}" type="parTrans" cxnId="{B277266B-2E29-4753-82AF-BB3A36695C4C}">
      <dgm:prSet/>
      <dgm:spPr/>
      <dgm:t>
        <a:bodyPr/>
        <a:lstStyle/>
        <a:p>
          <a:endParaRPr lang="en-US" b="1"/>
        </a:p>
      </dgm:t>
    </dgm:pt>
    <dgm:pt modelId="{66D3F586-1653-4FE3-A382-6803A2AA600A}" type="sibTrans" cxnId="{B277266B-2E29-4753-82AF-BB3A36695C4C}">
      <dgm:prSet/>
      <dgm:spPr>
        <a:solidFill>
          <a:srgbClr val="FFC000"/>
        </a:solidFill>
      </dgm:spPr>
      <dgm:t>
        <a:bodyPr/>
        <a:lstStyle/>
        <a:p>
          <a:endParaRPr lang="en-US" b="1"/>
        </a:p>
      </dgm:t>
    </dgm:pt>
    <dgm:pt modelId="{ECA4CCEC-B294-46C1-900D-6EC5EC5B2878}">
      <dgm:prSet phldrT="[Text]"/>
      <dgm:spPr>
        <a:solidFill>
          <a:srgbClr val="7030A0"/>
        </a:solidFill>
      </dgm:spPr>
      <dgm:t>
        <a:bodyPr/>
        <a:lstStyle/>
        <a:p>
          <a:r>
            <a:rPr lang="en-US" b="1" dirty="0"/>
            <a:t>D</a:t>
          </a:r>
        </a:p>
      </dgm:t>
    </dgm:pt>
    <dgm:pt modelId="{948F049F-7188-47A6-AD64-186187977061}" type="parTrans" cxnId="{8590C94A-5222-4A40-9057-699D4B476893}">
      <dgm:prSet/>
      <dgm:spPr/>
      <dgm:t>
        <a:bodyPr/>
        <a:lstStyle/>
        <a:p>
          <a:endParaRPr lang="en-US" b="1"/>
        </a:p>
      </dgm:t>
    </dgm:pt>
    <dgm:pt modelId="{B0010E5D-A090-4D6D-994A-96024FF50F18}" type="sibTrans" cxnId="{8590C94A-5222-4A40-9057-699D4B476893}">
      <dgm:prSet/>
      <dgm:spPr>
        <a:solidFill>
          <a:srgbClr val="FFFF00"/>
        </a:solidFill>
      </dgm:spPr>
      <dgm:t>
        <a:bodyPr/>
        <a:lstStyle/>
        <a:p>
          <a:endParaRPr lang="en-US" b="1"/>
        </a:p>
      </dgm:t>
    </dgm:pt>
    <dgm:pt modelId="{12BA8BDF-2410-4311-88CD-F5BC837F1435}">
      <dgm:prSet phldrT="[Text]"/>
      <dgm:spPr/>
      <dgm:t>
        <a:bodyPr/>
        <a:lstStyle/>
        <a:p>
          <a:r>
            <a:rPr lang="en-US" b="1" dirty="0"/>
            <a:t>S</a:t>
          </a:r>
        </a:p>
      </dgm:t>
    </dgm:pt>
    <dgm:pt modelId="{43C6B6EE-90DE-4C7D-9642-1031AC500775}" type="parTrans" cxnId="{5C95B371-0137-41B8-9304-ECCF7E44955E}">
      <dgm:prSet/>
      <dgm:spPr/>
      <dgm:t>
        <a:bodyPr/>
        <a:lstStyle/>
        <a:p>
          <a:endParaRPr lang="en-US" b="1"/>
        </a:p>
      </dgm:t>
    </dgm:pt>
    <dgm:pt modelId="{B370CFC4-BC0A-4809-AA1C-BAFC12A71894}" type="sibTrans" cxnId="{5C95B371-0137-41B8-9304-ECCF7E44955E}">
      <dgm:prSet/>
      <dgm:spPr/>
      <dgm:t>
        <a:bodyPr/>
        <a:lstStyle/>
        <a:p>
          <a:endParaRPr lang="en-US" b="1"/>
        </a:p>
      </dgm:t>
    </dgm:pt>
    <dgm:pt modelId="{918F9C31-5371-4A79-8AD8-65C7871CA23E}">
      <dgm:prSet phldrT="[Text]"/>
      <dgm:spPr>
        <a:solidFill>
          <a:srgbClr val="92D050"/>
        </a:solidFill>
      </dgm:spPr>
      <dgm:t>
        <a:bodyPr/>
        <a:lstStyle/>
        <a:p>
          <a:r>
            <a:rPr lang="en-US" b="1" dirty="0"/>
            <a:t>A</a:t>
          </a:r>
        </a:p>
      </dgm:t>
    </dgm:pt>
    <dgm:pt modelId="{5804A864-7CD5-4B98-ACC7-9CE95FD34AA2}" type="parTrans" cxnId="{8EA19651-2653-4F4B-B616-9D8FC08C3537}">
      <dgm:prSet/>
      <dgm:spPr/>
      <dgm:t>
        <a:bodyPr/>
        <a:lstStyle/>
        <a:p>
          <a:endParaRPr lang="en-US" b="1"/>
        </a:p>
      </dgm:t>
    </dgm:pt>
    <dgm:pt modelId="{0226791A-1DFF-4553-BABC-AA0ED7801AC4}" type="sibTrans" cxnId="{8EA19651-2653-4F4B-B616-9D8FC08C3537}">
      <dgm:prSet/>
      <dgm:spPr>
        <a:solidFill>
          <a:srgbClr val="FFFF00"/>
        </a:solidFill>
      </dgm:spPr>
      <dgm:t>
        <a:bodyPr/>
        <a:lstStyle/>
        <a:p>
          <a:endParaRPr lang="en-US" b="1"/>
        </a:p>
      </dgm:t>
    </dgm:pt>
    <dgm:pt modelId="{2EF17217-A4AE-4ED6-BB51-1D91839A1F29}" type="pres">
      <dgm:prSet presAssocID="{A48C708C-E282-43B3-A8F8-4ED02F2BE059}" presName="cycle" presStyleCnt="0">
        <dgm:presLayoutVars>
          <dgm:dir/>
          <dgm:resizeHandles val="exact"/>
        </dgm:presLayoutVars>
      </dgm:prSet>
      <dgm:spPr/>
    </dgm:pt>
    <dgm:pt modelId="{01C28509-4AD6-4DD1-B2E4-429D7FC84C5C}" type="pres">
      <dgm:prSet presAssocID="{13023AA9-23B6-428F-8091-1FD0EB1CAEA5}" presName="node" presStyleLbl="node1" presStyleIdx="0" presStyleCnt="4">
        <dgm:presLayoutVars>
          <dgm:bulletEnabled val="1"/>
        </dgm:presLayoutVars>
      </dgm:prSet>
      <dgm:spPr/>
    </dgm:pt>
    <dgm:pt modelId="{E7F1ECDD-B98D-4298-9C8C-103741F2829B}" type="pres">
      <dgm:prSet presAssocID="{66D3F586-1653-4FE3-A382-6803A2AA600A}" presName="sibTrans" presStyleLbl="sibTrans2D1" presStyleIdx="0" presStyleCnt="4"/>
      <dgm:spPr/>
    </dgm:pt>
    <dgm:pt modelId="{43A580AA-DA76-4E10-A6D9-6001340D452C}" type="pres">
      <dgm:prSet presAssocID="{66D3F586-1653-4FE3-A382-6803A2AA600A}" presName="connectorText" presStyleLbl="sibTrans2D1" presStyleIdx="0" presStyleCnt="4"/>
      <dgm:spPr/>
    </dgm:pt>
    <dgm:pt modelId="{CEC1CE94-8993-4A48-BE70-23674A5C638D}" type="pres">
      <dgm:prSet presAssocID="{ECA4CCEC-B294-46C1-900D-6EC5EC5B2878}" presName="node" presStyleLbl="node1" presStyleIdx="1" presStyleCnt="4">
        <dgm:presLayoutVars>
          <dgm:bulletEnabled val="1"/>
        </dgm:presLayoutVars>
      </dgm:prSet>
      <dgm:spPr/>
    </dgm:pt>
    <dgm:pt modelId="{2727BC06-B008-4F25-BF04-0EA18570F674}" type="pres">
      <dgm:prSet presAssocID="{B0010E5D-A090-4D6D-994A-96024FF50F18}" presName="sibTrans" presStyleLbl="sibTrans2D1" presStyleIdx="1" presStyleCnt="4"/>
      <dgm:spPr/>
    </dgm:pt>
    <dgm:pt modelId="{A5C06907-F684-47C2-A809-9517161BEC15}" type="pres">
      <dgm:prSet presAssocID="{B0010E5D-A090-4D6D-994A-96024FF50F18}" presName="connectorText" presStyleLbl="sibTrans2D1" presStyleIdx="1" presStyleCnt="4"/>
      <dgm:spPr/>
    </dgm:pt>
    <dgm:pt modelId="{C71770AB-CF8F-494F-A532-B4DF2910C039}" type="pres">
      <dgm:prSet presAssocID="{12BA8BDF-2410-4311-88CD-F5BC837F1435}" presName="node" presStyleLbl="node1" presStyleIdx="2" presStyleCnt="4">
        <dgm:presLayoutVars>
          <dgm:bulletEnabled val="1"/>
        </dgm:presLayoutVars>
      </dgm:prSet>
      <dgm:spPr/>
    </dgm:pt>
    <dgm:pt modelId="{E8FB28E2-781B-4693-9043-15838D55481B}" type="pres">
      <dgm:prSet presAssocID="{B370CFC4-BC0A-4809-AA1C-BAFC12A71894}" presName="sibTrans" presStyleLbl="sibTrans2D1" presStyleIdx="2" presStyleCnt="4"/>
      <dgm:spPr/>
    </dgm:pt>
    <dgm:pt modelId="{D0431849-DA52-4CDA-8D7C-F0EEABB459A1}" type="pres">
      <dgm:prSet presAssocID="{B370CFC4-BC0A-4809-AA1C-BAFC12A71894}" presName="connectorText" presStyleLbl="sibTrans2D1" presStyleIdx="2" presStyleCnt="4"/>
      <dgm:spPr/>
    </dgm:pt>
    <dgm:pt modelId="{D4071402-AAD1-43AA-A704-0CF48F624B53}" type="pres">
      <dgm:prSet presAssocID="{918F9C31-5371-4A79-8AD8-65C7871CA23E}" presName="node" presStyleLbl="node1" presStyleIdx="3" presStyleCnt="4">
        <dgm:presLayoutVars>
          <dgm:bulletEnabled val="1"/>
        </dgm:presLayoutVars>
      </dgm:prSet>
      <dgm:spPr/>
    </dgm:pt>
    <dgm:pt modelId="{B1342268-510F-45D4-B199-9E83AA51E57D}" type="pres">
      <dgm:prSet presAssocID="{0226791A-1DFF-4553-BABC-AA0ED7801AC4}" presName="sibTrans" presStyleLbl="sibTrans2D1" presStyleIdx="3" presStyleCnt="4"/>
      <dgm:spPr/>
    </dgm:pt>
    <dgm:pt modelId="{4A25983E-33B3-4469-B855-34F5FF6FF1F0}" type="pres">
      <dgm:prSet presAssocID="{0226791A-1DFF-4553-BABC-AA0ED7801AC4}" presName="connectorText" presStyleLbl="sibTrans2D1" presStyleIdx="3" presStyleCnt="4"/>
      <dgm:spPr/>
    </dgm:pt>
  </dgm:ptLst>
  <dgm:cxnLst>
    <dgm:cxn modelId="{08F60427-998A-4190-B9FA-7657294DC0ED}" type="presOf" srcId="{66D3F586-1653-4FE3-A382-6803A2AA600A}" destId="{E7F1ECDD-B98D-4298-9C8C-103741F2829B}" srcOrd="0" destOrd="0" presId="urn:microsoft.com/office/officeart/2005/8/layout/cycle2"/>
    <dgm:cxn modelId="{C7CD2D3A-252E-4BA2-B3C8-09367B310961}" type="presOf" srcId="{918F9C31-5371-4A79-8AD8-65C7871CA23E}" destId="{D4071402-AAD1-43AA-A704-0CF48F624B53}" srcOrd="0" destOrd="0" presId="urn:microsoft.com/office/officeart/2005/8/layout/cycle2"/>
    <dgm:cxn modelId="{A5E67F63-7D52-4142-B305-6F1CD8C10FCB}" type="presOf" srcId="{B0010E5D-A090-4D6D-994A-96024FF50F18}" destId="{A5C06907-F684-47C2-A809-9517161BEC15}" srcOrd="1" destOrd="0" presId="urn:microsoft.com/office/officeart/2005/8/layout/cycle2"/>
    <dgm:cxn modelId="{8590C94A-5222-4A40-9057-699D4B476893}" srcId="{A48C708C-E282-43B3-A8F8-4ED02F2BE059}" destId="{ECA4CCEC-B294-46C1-900D-6EC5EC5B2878}" srcOrd="1" destOrd="0" parTransId="{948F049F-7188-47A6-AD64-186187977061}" sibTransId="{B0010E5D-A090-4D6D-994A-96024FF50F18}"/>
    <dgm:cxn modelId="{B277266B-2E29-4753-82AF-BB3A36695C4C}" srcId="{A48C708C-E282-43B3-A8F8-4ED02F2BE059}" destId="{13023AA9-23B6-428F-8091-1FD0EB1CAEA5}" srcOrd="0" destOrd="0" parTransId="{2A951F11-FCEB-46E5-AA57-0C7C01A31523}" sibTransId="{66D3F586-1653-4FE3-A382-6803A2AA600A}"/>
    <dgm:cxn modelId="{625DBB4D-F00B-405C-8870-975BF29B32C8}" type="presOf" srcId="{13023AA9-23B6-428F-8091-1FD0EB1CAEA5}" destId="{01C28509-4AD6-4DD1-B2E4-429D7FC84C5C}" srcOrd="0" destOrd="0" presId="urn:microsoft.com/office/officeart/2005/8/layout/cycle2"/>
    <dgm:cxn modelId="{8EA19651-2653-4F4B-B616-9D8FC08C3537}" srcId="{A48C708C-E282-43B3-A8F8-4ED02F2BE059}" destId="{918F9C31-5371-4A79-8AD8-65C7871CA23E}" srcOrd="3" destOrd="0" parTransId="{5804A864-7CD5-4B98-ACC7-9CE95FD34AA2}" sibTransId="{0226791A-1DFF-4553-BABC-AA0ED7801AC4}"/>
    <dgm:cxn modelId="{5C95B371-0137-41B8-9304-ECCF7E44955E}" srcId="{A48C708C-E282-43B3-A8F8-4ED02F2BE059}" destId="{12BA8BDF-2410-4311-88CD-F5BC837F1435}" srcOrd="2" destOrd="0" parTransId="{43C6B6EE-90DE-4C7D-9642-1031AC500775}" sibTransId="{B370CFC4-BC0A-4809-AA1C-BAFC12A71894}"/>
    <dgm:cxn modelId="{00F3FE80-EEA8-4336-A498-DFEA9A838188}" type="presOf" srcId="{ECA4CCEC-B294-46C1-900D-6EC5EC5B2878}" destId="{CEC1CE94-8993-4A48-BE70-23674A5C638D}" srcOrd="0" destOrd="0" presId="urn:microsoft.com/office/officeart/2005/8/layout/cycle2"/>
    <dgm:cxn modelId="{848F9186-F109-4F25-8732-B3F9C1546653}" type="presOf" srcId="{B370CFC4-BC0A-4809-AA1C-BAFC12A71894}" destId="{E8FB28E2-781B-4693-9043-15838D55481B}" srcOrd="0" destOrd="0" presId="urn:microsoft.com/office/officeart/2005/8/layout/cycle2"/>
    <dgm:cxn modelId="{59D04598-A875-4834-891F-D3FC8B717967}" type="presOf" srcId="{0226791A-1DFF-4553-BABC-AA0ED7801AC4}" destId="{4A25983E-33B3-4469-B855-34F5FF6FF1F0}" srcOrd="1" destOrd="0" presId="urn:microsoft.com/office/officeart/2005/8/layout/cycle2"/>
    <dgm:cxn modelId="{E1EF7699-70F4-4330-A7A9-5E4570596CD5}" type="presOf" srcId="{B0010E5D-A090-4D6D-994A-96024FF50F18}" destId="{2727BC06-B008-4F25-BF04-0EA18570F674}" srcOrd="0" destOrd="0" presId="urn:microsoft.com/office/officeart/2005/8/layout/cycle2"/>
    <dgm:cxn modelId="{743C58A3-E2C6-408C-80F0-454A46C1B47E}" type="presOf" srcId="{66D3F586-1653-4FE3-A382-6803A2AA600A}" destId="{43A580AA-DA76-4E10-A6D9-6001340D452C}" srcOrd="1" destOrd="0" presId="urn:microsoft.com/office/officeart/2005/8/layout/cycle2"/>
    <dgm:cxn modelId="{C3767CB1-3D98-417D-B604-57E607D3EBAF}" type="presOf" srcId="{A48C708C-E282-43B3-A8F8-4ED02F2BE059}" destId="{2EF17217-A4AE-4ED6-BB51-1D91839A1F29}" srcOrd="0" destOrd="0" presId="urn:microsoft.com/office/officeart/2005/8/layout/cycle2"/>
    <dgm:cxn modelId="{6DA1EDC3-B442-412A-9318-FAEDB4D306C3}" type="presOf" srcId="{B370CFC4-BC0A-4809-AA1C-BAFC12A71894}" destId="{D0431849-DA52-4CDA-8D7C-F0EEABB459A1}" srcOrd="1" destOrd="0" presId="urn:microsoft.com/office/officeart/2005/8/layout/cycle2"/>
    <dgm:cxn modelId="{2A11D6D7-61E5-48A0-B541-6704C9DAAF89}" type="presOf" srcId="{12BA8BDF-2410-4311-88CD-F5BC837F1435}" destId="{C71770AB-CF8F-494F-A532-B4DF2910C039}" srcOrd="0" destOrd="0" presId="urn:microsoft.com/office/officeart/2005/8/layout/cycle2"/>
    <dgm:cxn modelId="{D7108AF3-63A1-43BE-A8B7-B66AAA88404A}" type="presOf" srcId="{0226791A-1DFF-4553-BABC-AA0ED7801AC4}" destId="{B1342268-510F-45D4-B199-9E83AA51E57D}" srcOrd="0" destOrd="0" presId="urn:microsoft.com/office/officeart/2005/8/layout/cycle2"/>
    <dgm:cxn modelId="{29B0430A-F285-474E-B29A-644DCCFFE8C3}" type="presParOf" srcId="{2EF17217-A4AE-4ED6-BB51-1D91839A1F29}" destId="{01C28509-4AD6-4DD1-B2E4-429D7FC84C5C}" srcOrd="0" destOrd="0" presId="urn:microsoft.com/office/officeart/2005/8/layout/cycle2"/>
    <dgm:cxn modelId="{E60B4A02-82F1-432A-9C6E-E1E38F1D2B49}" type="presParOf" srcId="{2EF17217-A4AE-4ED6-BB51-1D91839A1F29}" destId="{E7F1ECDD-B98D-4298-9C8C-103741F2829B}" srcOrd="1" destOrd="0" presId="urn:microsoft.com/office/officeart/2005/8/layout/cycle2"/>
    <dgm:cxn modelId="{820507F8-5B9D-4298-9F1E-2A996C1EC866}" type="presParOf" srcId="{E7F1ECDD-B98D-4298-9C8C-103741F2829B}" destId="{43A580AA-DA76-4E10-A6D9-6001340D452C}" srcOrd="0" destOrd="0" presId="urn:microsoft.com/office/officeart/2005/8/layout/cycle2"/>
    <dgm:cxn modelId="{009FE750-23BC-4968-B8FB-7FFB92E4CA22}" type="presParOf" srcId="{2EF17217-A4AE-4ED6-BB51-1D91839A1F29}" destId="{CEC1CE94-8993-4A48-BE70-23674A5C638D}" srcOrd="2" destOrd="0" presId="urn:microsoft.com/office/officeart/2005/8/layout/cycle2"/>
    <dgm:cxn modelId="{86221E5F-86DA-4E19-B7EE-371C5FE91183}" type="presParOf" srcId="{2EF17217-A4AE-4ED6-BB51-1D91839A1F29}" destId="{2727BC06-B008-4F25-BF04-0EA18570F674}" srcOrd="3" destOrd="0" presId="urn:microsoft.com/office/officeart/2005/8/layout/cycle2"/>
    <dgm:cxn modelId="{36F2B6C0-6266-4D1E-9BB2-2F7A95750CD0}" type="presParOf" srcId="{2727BC06-B008-4F25-BF04-0EA18570F674}" destId="{A5C06907-F684-47C2-A809-9517161BEC15}" srcOrd="0" destOrd="0" presId="urn:microsoft.com/office/officeart/2005/8/layout/cycle2"/>
    <dgm:cxn modelId="{34B6949D-F20D-4BD8-A1A4-F116E638CCDA}" type="presParOf" srcId="{2EF17217-A4AE-4ED6-BB51-1D91839A1F29}" destId="{C71770AB-CF8F-494F-A532-B4DF2910C039}" srcOrd="4" destOrd="0" presId="urn:microsoft.com/office/officeart/2005/8/layout/cycle2"/>
    <dgm:cxn modelId="{7FA0A599-6E76-41A8-996C-09A7F3BB1C41}" type="presParOf" srcId="{2EF17217-A4AE-4ED6-BB51-1D91839A1F29}" destId="{E8FB28E2-781B-4693-9043-15838D55481B}" srcOrd="5" destOrd="0" presId="urn:microsoft.com/office/officeart/2005/8/layout/cycle2"/>
    <dgm:cxn modelId="{1E91BAE4-3053-46EF-B3AC-21C15805246B}" type="presParOf" srcId="{E8FB28E2-781B-4693-9043-15838D55481B}" destId="{D0431849-DA52-4CDA-8D7C-F0EEABB459A1}" srcOrd="0" destOrd="0" presId="urn:microsoft.com/office/officeart/2005/8/layout/cycle2"/>
    <dgm:cxn modelId="{30E63F06-0746-48E5-8AE6-1448C31D0A0D}" type="presParOf" srcId="{2EF17217-A4AE-4ED6-BB51-1D91839A1F29}" destId="{D4071402-AAD1-43AA-A704-0CF48F624B53}" srcOrd="6" destOrd="0" presId="urn:microsoft.com/office/officeart/2005/8/layout/cycle2"/>
    <dgm:cxn modelId="{DF2C2C47-32CC-41AD-A4ED-FA8BEC83E5D8}" type="presParOf" srcId="{2EF17217-A4AE-4ED6-BB51-1D91839A1F29}" destId="{B1342268-510F-45D4-B199-9E83AA51E57D}" srcOrd="7" destOrd="0" presId="urn:microsoft.com/office/officeart/2005/8/layout/cycle2"/>
    <dgm:cxn modelId="{2A10BBD6-1373-446C-A12B-8E7EEACEB3E9}" type="presParOf" srcId="{B1342268-510F-45D4-B199-9E83AA51E57D}" destId="{4A25983E-33B3-4469-B855-34F5FF6FF1F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8C708C-E282-43B3-A8F8-4ED02F2BE059}" type="doc">
      <dgm:prSet loTypeId="urn:microsoft.com/office/officeart/2005/8/layout/cycle2" loCatId="cycle" qsTypeId="urn:microsoft.com/office/officeart/2005/8/quickstyle/simple1" qsCatId="simple" csTypeId="urn:microsoft.com/office/officeart/2005/8/colors/colorful1#2" csCatId="colorful" phldr="1"/>
      <dgm:spPr/>
      <dgm:t>
        <a:bodyPr/>
        <a:lstStyle/>
        <a:p>
          <a:endParaRPr lang="en-US"/>
        </a:p>
      </dgm:t>
    </dgm:pt>
    <dgm:pt modelId="{13023AA9-23B6-428F-8091-1FD0EB1CAEA5}">
      <dgm:prSet phldrT="[Text]"/>
      <dgm:spPr/>
      <dgm:t>
        <a:bodyPr/>
        <a:lstStyle/>
        <a:p>
          <a:r>
            <a:rPr lang="en-US" b="1" dirty="0"/>
            <a:t>P</a:t>
          </a:r>
        </a:p>
      </dgm:t>
    </dgm:pt>
    <dgm:pt modelId="{2A951F11-FCEB-46E5-AA57-0C7C01A31523}" type="parTrans" cxnId="{B277266B-2E29-4753-82AF-BB3A36695C4C}">
      <dgm:prSet/>
      <dgm:spPr/>
      <dgm:t>
        <a:bodyPr/>
        <a:lstStyle/>
        <a:p>
          <a:endParaRPr lang="en-US" b="1"/>
        </a:p>
      </dgm:t>
    </dgm:pt>
    <dgm:pt modelId="{66D3F586-1653-4FE3-A382-6803A2AA600A}" type="sibTrans" cxnId="{B277266B-2E29-4753-82AF-BB3A36695C4C}">
      <dgm:prSet/>
      <dgm:spPr>
        <a:solidFill>
          <a:srgbClr val="FFC000"/>
        </a:solidFill>
      </dgm:spPr>
      <dgm:t>
        <a:bodyPr/>
        <a:lstStyle/>
        <a:p>
          <a:endParaRPr lang="en-US" b="1"/>
        </a:p>
      </dgm:t>
    </dgm:pt>
    <dgm:pt modelId="{ECA4CCEC-B294-46C1-900D-6EC5EC5B2878}">
      <dgm:prSet phldrT="[Text]"/>
      <dgm:spPr>
        <a:solidFill>
          <a:srgbClr val="7030A0"/>
        </a:solidFill>
      </dgm:spPr>
      <dgm:t>
        <a:bodyPr/>
        <a:lstStyle/>
        <a:p>
          <a:r>
            <a:rPr lang="en-US" b="1" dirty="0"/>
            <a:t>D</a:t>
          </a:r>
        </a:p>
      </dgm:t>
    </dgm:pt>
    <dgm:pt modelId="{948F049F-7188-47A6-AD64-186187977061}" type="parTrans" cxnId="{8590C94A-5222-4A40-9057-699D4B476893}">
      <dgm:prSet/>
      <dgm:spPr/>
      <dgm:t>
        <a:bodyPr/>
        <a:lstStyle/>
        <a:p>
          <a:endParaRPr lang="en-US" b="1"/>
        </a:p>
      </dgm:t>
    </dgm:pt>
    <dgm:pt modelId="{B0010E5D-A090-4D6D-994A-96024FF50F18}" type="sibTrans" cxnId="{8590C94A-5222-4A40-9057-699D4B476893}">
      <dgm:prSet/>
      <dgm:spPr>
        <a:solidFill>
          <a:srgbClr val="FFFF00"/>
        </a:solidFill>
      </dgm:spPr>
      <dgm:t>
        <a:bodyPr/>
        <a:lstStyle/>
        <a:p>
          <a:endParaRPr lang="en-US" b="1"/>
        </a:p>
      </dgm:t>
    </dgm:pt>
    <dgm:pt modelId="{12BA8BDF-2410-4311-88CD-F5BC837F1435}">
      <dgm:prSet phldrT="[Text]"/>
      <dgm:spPr/>
      <dgm:t>
        <a:bodyPr/>
        <a:lstStyle/>
        <a:p>
          <a:r>
            <a:rPr lang="en-US" b="1" dirty="0"/>
            <a:t>S</a:t>
          </a:r>
        </a:p>
      </dgm:t>
    </dgm:pt>
    <dgm:pt modelId="{43C6B6EE-90DE-4C7D-9642-1031AC500775}" type="parTrans" cxnId="{5C95B371-0137-41B8-9304-ECCF7E44955E}">
      <dgm:prSet/>
      <dgm:spPr/>
      <dgm:t>
        <a:bodyPr/>
        <a:lstStyle/>
        <a:p>
          <a:endParaRPr lang="en-US" b="1"/>
        </a:p>
      </dgm:t>
    </dgm:pt>
    <dgm:pt modelId="{B370CFC4-BC0A-4809-AA1C-BAFC12A71894}" type="sibTrans" cxnId="{5C95B371-0137-41B8-9304-ECCF7E44955E}">
      <dgm:prSet/>
      <dgm:spPr/>
      <dgm:t>
        <a:bodyPr/>
        <a:lstStyle/>
        <a:p>
          <a:endParaRPr lang="en-US" b="1"/>
        </a:p>
      </dgm:t>
    </dgm:pt>
    <dgm:pt modelId="{918F9C31-5371-4A79-8AD8-65C7871CA23E}">
      <dgm:prSet phldrT="[Text]"/>
      <dgm:spPr>
        <a:solidFill>
          <a:srgbClr val="92D050"/>
        </a:solidFill>
      </dgm:spPr>
      <dgm:t>
        <a:bodyPr/>
        <a:lstStyle/>
        <a:p>
          <a:r>
            <a:rPr lang="en-US" b="1" dirty="0"/>
            <a:t>A</a:t>
          </a:r>
        </a:p>
      </dgm:t>
    </dgm:pt>
    <dgm:pt modelId="{5804A864-7CD5-4B98-ACC7-9CE95FD34AA2}" type="parTrans" cxnId="{8EA19651-2653-4F4B-B616-9D8FC08C3537}">
      <dgm:prSet/>
      <dgm:spPr/>
      <dgm:t>
        <a:bodyPr/>
        <a:lstStyle/>
        <a:p>
          <a:endParaRPr lang="en-US" b="1"/>
        </a:p>
      </dgm:t>
    </dgm:pt>
    <dgm:pt modelId="{0226791A-1DFF-4553-BABC-AA0ED7801AC4}" type="sibTrans" cxnId="{8EA19651-2653-4F4B-B616-9D8FC08C3537}">
      <dgm:prSet/>
      <dgm:spPr>
        <a:solidFill>
          <a:srgbClr val="FFFF00"/>
        </a:solidFill>
      </dgm:spPr>
      <dgm:t>
        <a:bodyPr/>
        <a:lstStyle/>
        <a:p>
          <a:endParaRPr lang="en-US" b="1"/>
        </a:p>
      </dgm:t>
    </dgm:pt>
    <dgm:pt modelId="{2EF17217-A4AE-4ED6-BB51-1D91839A1F29}" type="pres">
      <dgm:prSet presAssocID="{A48C708C-E282-43B3-A8F8-4ED02F2BE059}" presName="cycle" presStyleCnt="0">
        <dgm:presLayoutVars>
          <dgm:dir/>
          <dgm:resizeHandles val="exact"/>
        </dgm:presLayoutVars>
      </dgm:prSet>
      <dgm:spPr/>
    </dgm:pt>
    <dgm:pt modelId="{01C28509-4AD6-4DD1-B2E4-429D7FC84C5C}" type="pres">
      <dgm:prSet presAssocID="{13023AA9-23B6-428F-8091-1FD0EB1CAEA5}" presName="node" presStyleLbl="node1" presStyleIdx="0" presStyleCnt="4">
        <dgm:presLayoutVars>
          <dgm:bulletEnabled val="1"/>
        </dgm:presLayoutVars>
      </dgm:prSet>
      <dgm:spPr/>
    </dgm:pt>
    <dgm:pt modelId="{E7F1ECDD-B98D-4298-9C8C-103741F2829B}" type="pres">
      <dgm:prSet presAssocID="{66D3F586-1653-4FE3-A382-6803A2AA600A}" presName="sibTrans" presStyleLbl="sibTrans2D1" presStyleIdx="0" presStyleCnt="4"/>
      <dgm:spPr/>
    </dgm:pt>
    <dgm:pt modelId="{43A580AA-DA76-4E10-A6D9-6001340D452C}" type="pres">
      <dgm:prSet presAssocID="{66D3F586-1653-4FE3-A382-6803A2AA600A}" presName="connectorText" presStyleLbl="sibTrans2D1" presStyleIdx="0" presStyleCnt="4"/>
      <dgm:spPr/>
    </dgm:pt>
    <dgm:pt modelId="{CEC1CE94-8993-4A48-BE70-23674A5C638D}" type="pres">
      <dgm:prSet presAssocID="{ECA4CCEC-B294-46C1-900D-6EC5EC5B2878}" presName="node" presStyleLbl="node1" presStyleIdx="1" presStyleCnt="4">
        <dgm:presLayoutVars>
          <dgm:bulletEnabled val="1"/>
        </dgm:presLayoutVars>
      </dgm:prSet>
      <dgm:spPr/>
    </dgm:pt>
    <dgm:pt modelId="{2727BC06-B008-4F25-BF04-0EA18570F674}" type="pres">
      <dgm:prSet presAssocID="{B0010E5D-A090-4D6D-994A-96024FF50F18}" presName="sibTrans" presStyleLbl="sibTrans2D1" presStyleIdx="1" presStyleCnt="4"/>
      <dgm:spPr/>
    </dgm:pt>
    <dgm:pt modelId="{A5C06907-F684-47C2-A809-9517161BEC15}" type="pres">
      <dgm:prSet presAssocID="{B0010E5D-A090-4D6D-994A-96024FF50F18}" presName="connectorText" presStyleLbl="sibTrans2D1" presStyleIdx="1" presStyleCnt="4"/>
      <dgm:spPr/>
    </dgm:pt>
    <dgm:pt modelId="{C71770AB-CF8F-494F-A532-B4DF2910C039}" type="pres">
      <dgm:prSet presAssocID="{12BA8BDF-2410-4311-88CD-F5BC837F1435}" presName="node" presStyleLbl="node1" presStyleIdx="2" presStyleCnt="4">
        <dgm:presLayoutVars>
          <dgm:bulletEnabled val="1"/>
        </dgm:presLayoutVars>
      </dgm:prSet>
      <dgm:spPr/>
    </dgm:pt>
    <dgm:pt modelId="{E8FB28E2-781B-4693-9043-15838D55481B}" type="pres">
      <dgm:prSet presAssocID="{B370CFC4-BC0A-4809-AA1C-BAFC12A71894}" presName="sibTrans" presStyleLbl="sibTrans2D1" presStyleIdx="2" presStyleCnt="4"/>
      <dgm:spPr/>
    </dgm:pt>
    <dgm:pt modelId="{D0431849-DA52-4CDA-8D7C-F0EEABB459A1}" type="pres">
      <dgm:prSet presAssocID="{B370CFC4-BC0A-4809-AA1C-BAFC12A71894}" presName="connectorText" presStyleLbl="sibTrans2D1" presStyleIdx="2" presStyleCnt="4"/>
      <dgm:spPr/>
    </dgm:pt>
    <dgm:pt modelId="{D4071402-AAD1-43AA-A704-0CF48F624B53}" type="pres">
      <dgm:prSet presAssocID="{918F9C31-5371-4A79-8AD8-65C7871CA23E}" presName="node" presStyleLbl="node1" presStyleIdx="3" presStyleCnt="4">
        <dgm:presLayoutVars>
          <dgm:bulletEnabled val="1"/>
        </dgm:presLayoutVars>
      </dgm:prSet>
      <dgm:spPr/>
    </dgm:pt>
    <dgm:pt modelId="{B1342268-510F-45D4-B199-9E83AA51E57D}" type="pres">
      <dgm:prSet presAssocID="{0226791A-1DFF-4553-BABC-AA0ED7801AC4}" presName="sibTrans" presStyleLbl="sibTrans2D1" presStyleIdx="3" presStyleCnt="4"/>
      <dgm:spPr/>
    </dgm:pt>
    <dgm:pt modelId="{4A25983E-33B3-4469-B855-34F5FF6FF1F0}" type="pres">
      <dgm:prSet presAssocID="{0226791A-1DFF-4553-BABC-AA0ED7801AC4}" presName="connectorText" presStyleLbl="sibTrans2D1" presStyleIdx="3" presStyleCnt="4"/>
      <dgm:spPr/>
    </dgm:pt>
  </dgm:ptLst>
  <dgm:cxnLst>
    <dgm:cxn modelId="{3D49A502-ACF8-4F1F-8D26-BFF78B50F631}" type="presOf" srcId="{66D3F586-1653-4FE3-A382-6803A2AA600A}" destId="{E7F1ECDD-B98D-4298-9C8C-103741F2829B}" srcOrd="0" destOrd="0" presId="urn:microsoft.com/office/officeart/2005/8/layout/cycle2"/>
    <dgm:cxn modelId="{262A0A05-BE82-4986-A5E7-37A0A537FC0F}" type="presOf" srcId="{13023AA9-23B6-428F-8091-1FD0EB1CAEA5}" destId="{01C28509-4AD6-4DD1-B2E4-429D7FC84C5C}" srcOrd="0" destOrd="0" presId="urn:microsoft.com/office/officeart/2005/8/layout/cycle2"/>
    <dgm:cxn modelId="{6534CE25-6856-4582-88D5-ED52D68EB76F}" type="presOf" srcId="{12BA8BDF-2410-4311-88CD-F5BC837F1435}" destId="{C71770AB-CF8F-494F-A532-B4DF2910C039}" srcOrd="0" destOrd="0" presId="urn:microsoft.com/office/officeart/2005/8/layout/cycle2"/>
    <dgm:cxn modelId="{F2FED12F-AECE-4845-AEB8-8E8121B11B3A}" type="presOf" srcId="{0226791A-1DFF-4553-BABC-AA0ED7801AC4}" destId="{4A25983E-33B3-4469-B855-34F5FF6FF1F0}" srcOrd="1" destOrd="0" presId="urn:microsoft.com/office/officeart/2005/8/layout/cycle2"/>
    <dgm:cxn modelId="{B0AB9C36-34A3-4A33-A347-EE52A4B582AC}" type="presOf" srcId="{B370CFC4-BC0A-4809-AA1C-BAFC12A71894}" destId="{E8FB28E2-781B-4693-9043-15838D55481B}" srcOrd="0" destOrd="0" presId="urn:microsoft.com/office/officeart/2005/8/layout/cycle2"/>
    <dgm:cxn modelId="{404F0D3A-050A-4597-9451-776C06893002}" type="presOf" srcId="{918F9C31-5371-4A79-8AD8-65C7871CA23E}" destId="{D4071402-AAD1-43AA-A704-0CF48F624B53}" srcOrd="0" destOrd="0" presId="urn:microsoft.com/office/officeart/2005/8/layout/cycle2"/>
    <dgm:cxn modelId="{DEF44944-6605-48A8-9FFE-C68CCA97633E}" type="presOf" srcId="{66D3F586-1653-4FE3-A382-6803A2AA600A}" destId="{43A580AA-DA76-4E10-A6D9-6001340D452C}" srcOrd="1" destOrd="0" presId="urn:microsoft.com/office/officeart/2005/8/layout/cycle2"/>
    <dgm:cxn modelId="{1A529045-2989-4268-BD4C-9AC96F199B59}" type="presOf" srcId="{B370CFC4-BC0A-4809-AA1C-BAFC12A71894}" destId="{D0431849-DA52-4CDA-8D7C-F0EEABB459A1}" srcOrd="1" destOrd="0" presId="urn:microsoft.com/office/officeart/2005/8/layout/cycle2"/>
    <dgm:cxn modelId="{8590C94A-5222-4A40-9057-699D4B476893}" srcId="{A48C708C-E282-43B3-A8F8-4ED02F2BE059}" destId="{ECA4CCEC-B294-46C1-900D-6EC5EC5B2878}" srcOrd="1" destOrd="0" parTransId="{948F049F-7188-47A6-AD64-186187977061}" sibTransId="{B0010E5D-A090-4D6D-994A-96024FF50F18}"/>
    <dgm:cxn modelId="{B277266B-2E29-4753-82AF-BB3A36695C4C}" srcId="{A48C708C-E282-43B3-A8F8-4ED02F2BE059}" destId="{13023AA9-23B6-428F-8091-1FD0EB1CAEA5}" srcOrd="0" destOrd="0" parTransId="{2A951F11-FCEB-46E5-AA57-0C7C01A31523}" sibTransId="{66D3F586-1653-4FE3-A382-6803A2AA600A}"/>
    <dgm:cxn modelId="{6870C24B-5630-4AA8-9405-596A69D9F272}" type="presOf" srcId="{B0010E5D-A090-4D6D-994A-96024FF50F18}" destId="{A5C06907-F684-47C2-A809-9517161BEC15}" srcOrd="1" destOrd="0" presId="urn:microsoft.com/office/officeart/2005/8/layout/cycle2"/>
    <dgm:cxn modelId="{8EA19651-2653-4F4B-B616-9D8FC08C3537}" srcId="{A48C708C-E282-43B3-A8F8-4ED02F2BE059}" destId="{918F9C31-5371-4A79-8AD8-65C7871CA23E}" srcOrd="3" destOrd="0" parTransId="{5804A864-7CD5-4B98-ACC7-9CE95FD34AA2}" sibTransId="{0226791A-1DFF-4553-BABC-AA0ED7801AC4}"/>
    <dgm:cxn modelId="{5C95B371-0137-41B8-9304-ECCF7E44955E}" srcId="{A48C708C-E282-43B3-A8F8-4ED02F2BE059}" destId="{12BA8BDF-2410-4311-88CD-F5BC837F1435}" srcOrd="2" destOrd="0" parTransId="{43C6B6EE-90DE-4C7D-9642-1031AC500775}" sibTransId="{B370CFC4-BC0A-4809-AA1C-BAFC12A71894}"/>
    <dgm:cxn modelId="{4A4CFC53-2CFB-4958-9CBB-C1668F2DAA3E}" type="presOf" srcId="{0226791A-1DFF-4553-BABC-AA0ED7801AC4}" destId="{B1342268-510F-45D4-B199-9E83AA51E57D}" srcOrd="0" destOrd="0" presId="urn:microsoft.com/office/officeart/2005/8/layout/cycle2"/>
    <dgm:cxn modelId="{0D0DF182-52D1-42A0-B8DF-184D8068C461}" type="presOf" srcId="{ECA4CCEC-B294-46C1-900D-6EC5EC5B2878}" destId="{CEC1CE94-8993-4A48-BE70-23674A5C638D}" srcOrd="0" destOrd="0" presId="urn:microsoft.com/office/officeart/2005/8/layout/cycle2"/>
    <dgm:cxn modelId="{62350887-7011-4C3C-9AD4-9A8005143BC5}" type="presOf" srcId="{B0010E5D-A090-4D6D-994A-96024FF50F18}" destId="{2727BC06-B008-4F25-BF04-0EA18570F674}" srcOrd="0" destOrd="0" presId="urn:microsoft.com/office/officeart/2005/8/layout/cycle2"/>
    <dgm:cxn modelId="{CA2EC0CF-0EF4-473B-9B36-77C8C880FB52}" type="presOf" srcId="{A48C708C-E282-43B3-A8F8-4ED02F2BE059}" destId="{2EF17217-A4AE-4ED6-BB51-1D91839A1F29}" srcOrd="0" destOrd="0" presId="urn:microsoft.com/office/officeart/2005/8/layout/cycle2"/>
    <dgm:cxn modelId="{E0D1C007-1608-4A89-BB69-37C67FA5D8AE}" type="presParOf" srcId="{2EF17217-A4AE-4ED6-BB51-1D91839A1F29}" destId="{01C28509-4AD6-4DD1-B2E4-429D7FC84C5C}" srcOrd="0" destOrd="0" presId="urn:microsoft.com/office/officeart/2005/8/layout/cycle2"/>
    <dgm:cxn modelId="{884D89F6-06E2-46F5-A32E-CA9FA6D1F14E}" type="presParOf" srcId="{2EF17217-A4AE-4ED6-BB51-1D91839A1F29}" destId="{E7F1ECDD-B98D-4298-9C8C-103741F2829B}" srcOrd="1" destOrd="0" presId="urn:microsoft.com/office/officeart/2005/8/layout/cycle2"/>
    <dgm:cxn modelId="{9D8154E6-5E82-45A3-BA6B-E50D6FDDFADF}" type="presParOf" srcId="{E7F1ECDD-B98D-4298-9C8C-103741F2829B}" destId="{43A580AA-DA76-4E10-A6D9-6001340D452C}" srcOrd="0" destOrd="0" presId="urn:microsoft.com/office/officeart/2005/8/layout/cycle2"/>
    <dgm:cxn modelId="{823ED8AD-6FCD-456F-BB44-0F01443C7A68}" type="presParOf" srcId="{2EF17217-A4AE-4ED6-BB51-1D91839A1F29}" destId="{CEC1CE94-8993-4A48-BE70-23674A5C638D}" srcOrd="2" destOrd="0" presId="urn:microsoft.com/office/officeart/2005/8/layout/cycle2"/>
    <dgm:cxn modelId="{268F93C5-40B7-4FD8-A397-B5EA98FF8065}" type="presParOf" srcId="{2EF17217-A4AE-4ED6-BB51-1D91839A1F29}" destId="{2727BC06-B008-4F25-BF04-0EA18570F674}" srcOrd="3" destOrd="0" presId="urn:microsoft.com/office/officeart/2005/8/layout/cycle2"/>
    <dgm:cxn modelId="{7D9CDAD8-1163-45B4-B5C4-5123414034BE}" type="presParOf" srcId="{2727BC06-B008-4F25-BF04-0EA18570F674}" destId="{A5C06907-F684-47C2-A809-9517161BEC15}" srcOrd="0" destOrd="0" presId="urn:microsoft.com/office/officeart/2005/8/layout/cycle2"/>
    <dgm:cxn modelId="{33EFE2F6-6ADE-4F3F-BCA2-BC5FFADEAD74}" type="presParOf" srcId="{2EF17217-A4AE-4ED6-BB51-1D91839A1F29}" destId="{C71770AB-CF8F-494F-A532-B4DF2910C039}" srcOrd="4" destOrd="0" presId="urn:microsoft.com/office/officeart/2005/8/layout/cycle2"/>
    <dgm:cxn modelId="{CC81AF48-CDE4-40D5-8C09-76D55C008968}" type="presParOf" srcId="{2EF17217-A4AE-4ED6-BB51-1D91839A1F29}" destId="{E8FB28E2-781B-4693-9043-15838D55481B}" srcOrd="5" destOrd="0" presId="urn:microsoft.com/office/officeart/2005/8/layout/cycle2"/>
    <dgm:cxn modelId="{E5CF4E23-CE54-4361-A291-4C4A45E3DF9E}" type="presParOf" srcId="{E8FB28E2-781B-4693-9043-15838D55481B}" destId="{D0431849-DA52-4CDA-8D7C-F0EEABB459A1}" srcOrd="0" destOrd="0" presId="urn:microsoft.com/office/officeart/2005/8/layout/cycle2"/>
    <dgm:cxn modelId="{7AD14F2B-1898-4F1C-B3B5-7D3B0966A1E7}" type="presParOf" srcId="{2EF17217-A4AE-4ED6-BB51-1D91839A1F29}" destId="{D4071402-AAD1-43AA-A704-0CF48F624B53}" srcOrd="6" destOrd="0" presId="urn:microsoft.com/office/officeart/2005/8/layout/cycle2"/>
    <dgm:cxn modelId="{FAAD3B46-281C-41C4-8463-05AE73A0854A}" type="presParOf" srcId="{2EF17217-A4AE-4ED6-BB51-1D91839A1F29}" destId="{B1342268-510F-45D4-B199-9E83AA51E57D}" srcOrd="7" destOrd="0" presId="urn:microsoft.com/office/officeart/2005/8/layout/cycle2"/>
    <dgm:cxn modelId="{C9146D82-684F-4D56-8D3C-45F4E83DC576}" type="presParOf" srcId="{B1342268-510F-45D4-B199-9E83AA51E57D}" destId="{4A25983E-33B3-4469-B855-34F5FF6FF1F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48C708C-E282-43B3-A8F8-4ED02F2BE059}" type="doc">
      <dgm:prSet loTypeId="urn:microsoft.com/office/officeart/2005/8/layout/cycle2" loCatId="cycle" qsTypeId="urn:microsoft.com/office/officeart/2005/8/quickstyle/simple1" qsCatId="simple" csTypeId="urn:microsoft.com/office/officeart/2005/8/colors/colorful1#3" csCatId="colorful" phldr="1"/>
      <dgm:spPr/>
      <dgm:t>
        <a:bodyPr/>
        <a:lstStyle/>
        <a:p>
          <a:endParaRPr lang="en-US"/>
        </a:p>
      </dgm:t>
    </dgm:pt>
    <dgm:pt modelId="{13023AA9-23B6-428F-8091-1FD0EB1CAEA5}">
      <dgm:prSet phldrT="[Text]"/>
      <dgm:spPr/>
      <dgm:t>
        <a:bodyPr/>
        <a:lstStyle/>
        <a:p>
          <a:r>
            <a:rPr lang="en-US" b="1" dirty="0"/>
            <a:t>P</a:t>
          </a:r>
        </a:p>
      </dgm:t>
    </dgm:pt>
    <dgm:pt modelId="{2A951F11-FCEB-46E5-AA57-0C7C01A31523}" type="parTrans" cxnId="{B277266B-2E29-4753-82AF-BB3A36695C4C}">
      <dgm:prSet/>
      <dgm:spPr/>
      <dgm:t>
        <a:bodyPr/>
        <a:lstStyle/>
        <a:p>
          <a:endParaRPr lang="en-US" b="1"/>
        </a:p>
      </dgm:t>
    </dgm:pt>
    <dgm:pt modelId="{66D3F586-1653-4FE3-A382-6803A2AA600A}" type="sibTrans" cxnId="{B277266B-2E29-4753-82AF-BB3A36695C4C}">
      <dgm:prSet/>
      <dgm:spPr>
        <a:solidFill>
          <a:srgbClr val="FFC000"/>
        </a:solidFill>
      </dgm:spPr>
      <dgm:t>
        <a:bodyPr/>
        <a:lstStyle/>
        <a:p>
          <a:endParaRPr lang="en-US" b="1"/>
        </a:p>
      </dgm:t>
    </dgm:pt>
    <dgm:pt modelId="{ECA4CCEC-B294-46C1-900D-6EC5EC5B2878}">
      <dgm:prSet phldrT="[Text]"/>
      <dgm:spPr>
        <a:solidFill>
          <a:srgbClr val="7030A0"/>
        </a:solidFill>
      </dgm:spPr>
      <dgm:t>
        <a:bodyPr/>
        <a:lstStyle/>
        <a:p>
          <a:r>
            <a:rPr lang="en-US" b="1" dirty="0"/>
            <a:t>D</a:t>
          </a:r>
        </a:p>
      </dgm:t>
    </dgm:pt>
    <dgm:pt modelId="{948F049F-7188-47A6-AD64-186187977061}" type="parTrans" cxnId="{8590C94A-5222-4A40-9057-699D4B476893}">
      <dgm:prSet/>
      <dgm:spPr/>
      <dgm:t>
        <a:bodyPr/>
        <a:lstStyle/>
        <a:p>
          <a:endParaRPr lang="en-US" b="1"/>
        </a:p>
      </dgm:t>
    </dgm:pt>
    <dgm:pt modelId="{B0010E5D-A090-4D6D-994A-96024FF50F18}" type="sibTrans" cxnId="{8590C94A-5222-4A40-9057-699D4B476893}">
      <dgm:prSet/>
      <dgm:spPr>
        <a:solidFill>
          <a:srgbClr val="FFFF00"/>
        </a:solidFill>
      </dgm:spPr>
      <dgm:t>
        <a:bodyPr/>
        <a:lstStyle/>
        <a:p>
          <a:endParaRPr lang="en-US" b="1"/>
        </a:p>
      </dgm:t>
    </dgm:pt>
    <dgm:pt modelId="{12BA8BDF-2410-4311-88CD-F5BC837F1435}">
      <dgm:prSet phldrT="[Text]"/>
      <dgm:spPr/>
      <dgm:t>
        <a:bodyPr/>
        <a:lstStyle/>
        <a:p>
          <a:r>
            <a:rPr lang="en-US" b="1" dirty="0"/>
            <a:t>S</a:t>
          </a:r>
        </a:p>
      </dgm:t>
    </dgm:pt>
    <dgm:pt modelId="{43C6B6EE-90DE-4C7D-9642-1031AC500775}" type="parTrans" cxnId="{5C95B371-0137-41B8-9304-ECCF7E44955E}">
      <dgm:prSet/>
      <dgm:spPr/>
      <dgm:t>
        <a:bodyPr/>
        <a:lstStyle/>
        <a:p>
          <a:endParaRPr lang="en-US" b="1"/>
        </a:p>
      </dgm:t>
    </dgm:pt>
    <dgm:pt modelId="{B370CFC4-BC0A-4809-AA1C-BAFC12A71894}" type="sibTrans" cxnId="{5C95B371-0137-41B8-9304-ECCF7E44955E}">
      <dgm:prSet/>
      <dgm:spPr/>
      <dgm:t>
        <a:bodyPr/>
        <a:lstStyle/>
        <a:p>
          <a:endParaRPr lang="en-US" b="1"/>
        </a:p>
      </dgm:t>
    </dgm:pt>
    <dgm:pt modelId="{918F9C31-5371-4A79-8AD8-65C7871CA23E}">
      <dgm:prSet phldrT="[Text]"/>
      <dgm:spPr>
        <a:solidFill>
          <a:srgbClr val="92D050"/>
        </a:solidFill>
      </dgm:spPr>
      <dgm:t>
        <a:bodyPr/>
        <a:lstStyle/>
        <a:p>
          <a:r>
            <a:rPr lang="en-US" b="1" dirty="0"/>
            <a:t>A</a:t>
          </a:r>
        </a:p>
      </dgm:t>
    </dgm:pt>
    <dgm:pt modelId="{5804A864-7CD5-4B98-ACC7-9CE95FD34AA2}" type="parTrans" cxnId="{8EA19651-2653-4F4B-B616-9D8FC08C3537}">
      <dgm:prSet/>
      <dgm:spPr/>
      <dgm:t>
        <a:bodyPr/>
        <a:lstStyle/>
        <a:p>
          <a:endParaRPr lang="en-US" b="1"/>
        </a:p>
      </dgm:t>
    </dgm:pt>
    <dgm:pt modelId="{0226791A-1DFF-4553-BABC-AA0ED7801AC4}" type="sibTrans" cxnId="{8EA19651-2653-4F4B-B616-9D8FC08C3537}">
      <dgm:prSet/>
      <dgm:spPr>
        <a:solidFill>
          <a:srgbClr val="FFFF00"/>
        </a:solidFill>
      </dgm:spPr>
      <dgm:t>
        <a:bodyPr/>
        <a:lstStyle/>
        <a:p>
          <a:endParaRPr lang="en-US" b="1"/>
        </a:p>
      </dgm:t>
    </dgm:pt>
    <dgm:pt modelId="{2EF17217-A4AE-4ED6-BB51-1D91839A1F29}" type="pres">
      <dgm:prSet presAssocID="{A48C708C-E282-43B3-A8F8-4ED02F2BE059}" presName="cycle" presStyleCnt="0">
        <dgm:presLayoutVars>
          <dgm:dir/>
          <dgm:resizeHandles val="exact"/>
        </dgm:presLayoutVars>
      </dgm:prSet>
      <dgm:spPr/>
    </dgm:pt>
    <dgm:pt modelId="{01C28509-4AD6-4DD1-B2E4-429D7FC84C5C}" type="pres">
      <dgm:prSet presAssocID="{13023AA9-23B6-428F-8091-1FD0EB1CAEA5}" presName="node" presStyleLbl="node1" presStyleIdx="0" presStyleCnt="4">
        <dgm:presLayoutVars>
          <dgm:bulletEnabled val="1"/>
        </dgm:presLayoutVars>
      </dgm:prSet>
      <dgm:spPr/>
    </dgm:pt>
    <dgm:pt modelId="{E7F1ECDD-B98D-4298-9C8C-103741F2829B}" type="pres">
      <dgm:prSet presAssocID="{66D3F586-1653-4FE3-A382-6803A2AA600A}" presName="sibTrans" presStyleLbl="sibTrans2D1" presStyleIdx="0" presStyleCnt="4"/>
      <dgm:spPr/>
    </dgm:pt>
    <dgm:pt modelId="{43A580AA-DA76-4E10-A6D9-6001340D452C}" type="pres">
      <dgm:prSet presAssocID="{66D3F586-1653-4FE3-A382-6803A2AA600A}" presName="connectorText" presStyleLbl="sibTrans2D1" presStyleIdx="0" presStyleCnt="4"/>
      <dgm:spPr/>
    </dgm:pt>
    <dgm:pt modelId="{CEC1CE94-8993-4A48-BE70-23674A5C638D}" type="pres">
      <dgm:prSet presAssocID="{ECA4CCEC-B294-46C1-900D-6EC5EC5B2878}" presName="node" presStyleLbl="node1" presStyleIdx="1" presStyleCnt="4">
        <dgm:presLayoutVars>
          <dgm:bulletEnabled val="1"/>
        </dgm:presLayoutVars>
      </dgm:prSet>
      <dgm:spPr/>
    </dgm:pt>
    <dgm:pt modelId="{2727BC06-B008-4F25-BF04-0EA18570F674}" type="pres">
      <dgm:prSet presAssocID="{B0010E5D-A090-4D6D-994A-96024FF50F18}" presName="sibTrans" presStyleLbl="sibTrans2D1" presStyleIdx="1" presStyleCnt="4"/>
      <dgm:spPr/>
    </dgm:pt>
    <dgm:pt modelId="{A5C06907-F684-47C2-A809-9517161BEC15}" type="pres">
      <dgm:prSet presAssocID="{B0010E5D-A090-4D6D-994A-96024FF50F18}" presName="connectorText" presStyleLbl="sibTrans2D1" presStyleIdx="1" presStyleCnt="4"/>
      <dgm:spPr/>
    </dgm:pt>
    <dgm:pt modelId="{C71770AB-CF8F-494F-A532-B4DF2910C039}" type="pres">
      <dgm:prSet presAssocID="{12BA8BDF-2410-4311-88CD-F5BC837F1435}" presName="node" presStyleLbl="node1" presStyleIdx="2" presStyleCnt="4">
        <dgm:presLayoutVars>
          <dgm:bulletEnabled val="1"/>
        </dgm:presLayoutVars>
      </dgm:prSet>
      <dgm:spPr/>
    </dgm:pt>
    <dgm:pt modelId="{E8FB28E2-781B-4693-9043-15838D55481B}" type="pres">
      <dgm:prSet presAssocID="{B370CFC4-BC0A-4809-AA1C-BAFC12A71894}" presName="sibTrans" presStyleLbl="sibTrans2D1" presStyleIdx="2" presStyleCnt="4"/>
      <dgm:spPr/>
    </dgm:pt>
    <dgm:pt modelId="{D0431849-DA52-4CDA-8D7C-F0EEABB459A1}" type="pres">
      <dgm:prSet presAssocID="{B370CFC4-BC0A-4809-AA1C-BAFC12A71894}" presName="connectorText" presStyleLbl="sibTrans2D1" presStyleIdx="2" presStyleCnt="4"/>
      <dgm:spPr/>
    </dgm:pt>
    <dgm:pt modelId="{D4071402-AAD1-43AA-A704-0CF48F624B53}" type="pres">
      <dgm:prSet presAssocID="{918F9C31-5371-4A79-8AD8-65C7871CA23E}" presName="node" presStyleLbl="node1" presStyleIdx="3" presStyleCnt="4">
        <dgm:presLayoutVars>
          <dgm:bulletEnabled val="1"/>
        </dgm:presLayoutVars>
      </dgm:prSet>
      <dgm:spPr/>
    </dgm:pt>
    <dgm:pt modelId="{B1342268-510F-45D4-B199-9E83AA51E57D}" type="pres">
      <dgm:prSet presAssocID="{0226791A-1DFF-4553-BABC-AA0ED7801AC4}" presName="sibTrans" presStyleLbl="sibTrans2D1" presStyleIdx="3" presStyleCnt="4"/>
      <dgm:spPr/>
    </dgm:pt>
    <dgm:pt modelId="{4A25983E-33B3-4469-B855-34F5FF6FF1F0}" type="pres">
      <dgm:prSet presAssocID="{0226791A-1DFF-4553-BABC-AA0ED7801AC4}" presName="connectorText" presStyleLbl="sibTrans2D1" presStyleIdx="3" presStyleCnt="4"/>
      <dgm:spPr/>
    </dgm:pt>
  </dgm:ptLst>
  <dgm:cxnLst>
    <dgm:cxn modelId="{F017CD60-0510-4603-BBEC-2AE1758F7582}" type="presOf" srcId="{B370CFC4-BC0A-4809-AA1C-BAFC12A71894}" destId="{D0431849-DA52-4CDA-8D7C-F0EEABB459A1}" srcOrd="1" destOrd="0" presId="urn:microsoft.com/office/officeart/2005/8/layout/cycle2"/>
    <dgm:cxn modelId="{8590C94A-5222-4A40-9057-699D4B476893}" srcId="{A48C708C-E282-43B3-A8F8-4ED02F2BE059}" destId="{ECA4CCEC-B294-46C1-900D-6EC5EC5B2878}" srcOrd="1" destOrd="0" parTransId="{948F049F-7188-47A6-AD64-186187977061}" sibTransId="{B0010E5D-A090-4D6D-994A-96024FF50F18}"/>
    <dgm:cxn modelId="{B277266B-2E29-4753-82AF-BB3A36695C4C}" srcId="{A48C708C-E282-43B3-A8F8-4ED02F2BE059}" destId="{13023AA9-23B6-428F-8091-1FD0EB1CAEA5}" srcOrd="0" destOrd="0" parTransId="{2A951F11-FCEB-46E5-AA57-0C7C01A31523}" sibTransId="{66D3F586-1653-4FE3-A382-6803A2AA600A}"/>
    <dgm:cxn modelId="{5304544D-0EE3-48E3-B2A4-C0BBA6A72697}" type="presOf" srcId="{12BA8BDF-2410-4311-88CD-F5BC837F1435}" destId="{C71770AB-CF8F-494F-A532-B4DF2910C039}" srcOrd="0" destOrd="0" presId="urn:microsoft.com/office/officeart/2005/8/layout/cycle2"/>
    <dgm:cxn modelId="{8EA19651-2653-4F4B-B616-9D8FC08C3537}" srcId="{A48C708C-E282-43B3-A8F8-4ED02F2BE059}" destId="{918F9C31-5371-4A79-8AD8-65C7871CA23E}" srcOrd="3" destOrd="0" parTransId="{5804A864-7CD5-4B98-ACC7-9CE95FD34AA2}" sibTransId="{0226791A-1DFF-4553-BABC-AA0ED7801AC4}"/>
    <dgm:cxn modelId="{5C95B371-0137-41B8-9304-ECCF7E44955E}" srcId="{A48C708C-E282-43B3-A8F8-4ED02F2BE059}" destId="{12BA8BDF-2410-4311-88CD-F5BC837F1435}" srcOrd="2" destOrd="0" parTransId="{43C6B6EE-90DE-4C7D-9642-1031AC500775}" sibTransId="{B370CFC4-BC0A-4809-AA1C-BAFC12A71894}"/>
    <dgm:cxn modelId="{7E491355-11BC-45FD-86C1-AE1F73C40511}" type="presOf" srcId="{13023AA9-23B6-428F-8091-1FD0EB1CAEA5}" destId="{01C28509-4AD6-4DD1-B2E4-429D7FC84C5C}" srcOrd="0" destOrd="0" presId="urn:microsoft.com/office/officeart/2005/8/layout/cycle2"/>
    <dgm:cxn modelId="{55193681-43BE-4223-B0E8-C7F9D080F414}" type="presOf" srcId="{918F9C31-5371-4A79-8AD8-65C7871CA23E}" destId="{D4071402-AAD1-43AA-A704-0CF48F624B53}" srcOrd="0" destOrd="0" presId="urn:microsoft.com/office/officeart/2005/8/layout/cycle2"/>
    <dgm:cxn modelId="{330A7E88-397E-4779-B65C-1D310F2C9B36}" type="presOf" srcId="{0226791A-1DFF-4553-BABC-AA0ED7801AC4}" destId="{4A25983E-33B3-4469-B855-34F5FF6FF1F0}" srcOrd="1" destOrd="0" presId="urn:microsoft.com/office/officeart/2005/8/layout/cycle2"/>
    <dgm:cxn modelId="{E5E0DFAB-2E0D-4E09-AEB5-4582DBDDC821}" type="presOf" srcId="{0226791A-1DFF-4553-BABC-AA0ED7801AC4}" destId="{B1342268-510F-45D4-B199-9E83AA51E57D}" srcOrd="0" destOrd="0" presId="urn:microsoft.com/office/officeart/2005/8/layout/cycle2"/>
    <dgm:cxn modelId="{45DEC5AC-3B95-423C-B4A0-E454320C4214}" type="presOf" srcId="{A48C708C-E282-43B3-A8F8-4ED02F2BE059}" destId="{2EF17217-A4AE-4ED6-BB51-1D91839A1F29}" srcOrd="0" destOrd="0" presId="urn:microsoft.com/office/officeart/2005/8/layout/cycle2"/>
    <dgm:cxn modelId="{106323C4-BF94-41C5-A647-BD5883DDAD47}" type="presOf" srcId="{B0010E5D-A090-4D6D-994A-96024FF50F18}" destId="{A5C06907-F684-47C2-A809-9517161BEC15}" srcOrd="1" destOrd="0" presId="urn:microsoft.com/office/officeart/2005/8/layout/cycle2"/>
    <dgm:cxn modelId="{019265CA-3A0A-45D8-97B4-987DDEB96956}" type="presOf" srcId="{ECA4CCEC-B294-46C1-900D-6EC5EC5B2878}" destId="{CEC1CE94-8993-4A48-BE70-23674A5C638D}" srcOrd="0" destOrd="0" presId="urn:microsoft.com/office/officeart/2005/8/layout/cycle2"/>
    <dgm:cxn modelId="{DFAC18CB-AE50-4830-976D-06BA81A3879B}" type="presOf" srcId="{66D3F586-1653-4FE3-A382-6803A2AA600A}" destId="{E7F1ECDD-B98D-4298-9C8C-103741F2829B}" srcOrd="0" destOrd="0" presId="urn:microsoft.com/office/officeart/2005/8/layout/cycle2"/>
    <dgm:cxn modelId="{DF834CE5-2904-4978-B9A7-F572F8F70004}" type="presOf" srcId="{66D3F586-1653-4FE3-A382-6803A2AA600A}" destId="{43A580AA-DA76-4E10-A6D9-6001340D452C}" srcOrd="1" destOrd="0" presId="urn:microsoft.com/office/officeart/2005/8/layout/cycle2"/>
    <dgm:cxn modelId="{D4C03BE8-90E0-40D0-95A7-0E6BA2B5F636}" type="presOf" srcId="{B0010E5D-A090-4D6D-994A-96024FF50F18}" destId="{2727BC06-B008-4F25-BF04-0EA18570F674}" srcOrd="0" destOrd="0" presId="urn:microsoft.com/office/officeart/2005/8/layout/cycle2"/>
    <dgm:cxn modelId="{BD632FFA-11CC-45C4-9499-9EF72C3CB197}" type="presOf" srcId="{B370CFC4-BC0A-4809-AA1C-BAFC12A71894}" destId="{E8FB28E2-781B-4693-9043-15838D55481B}" srcOrd="0" destOrd="0" presId="urn:microsoft.com/office/officeart/2005/8/layout/cycle2"/>
    <dgm:cxn modelId="{01559D30-0B1D-4F58-80EF-1067AB6D94E5}" type="presParOf" srcId="{2EF17217-A4AE-4ED6-BB51-1D91839A1F29}" destId="{01C28509-4AD6-4DD1-B2E4-429D7FC84C5C}" srcOrd="0" destOrd="0" presId="urn:microsoft.com/office/officeart/2005/8/layout/cycle2"/>
    <dgm:cxn modelId="{B0F5A830-B788-4052-94EC-762B8E276F36}" type="presParOf" srcId="{2EF17217-A4AE-4ED6-BB51-1D91839A1F29}" destId="{E7F1ECDD-B98D-4298-9C8C-103741F2829B}" srcOrd="1" destOrd="0" presId="urn:microsoft.com/office/officeart/2005/8/layout/cycle2"/>
    <dgm:cxn modelId="{1B1D2C65-E307-4A39-A9DE-12B759071544}" type="presParOf" srcId="{E7F1ECDD-B98D-4298-9C8C-103741F2829B}" destId="{43A580AA-DA76-4E10-A6D9-6001340D452C}" srcOrd="0" destOrd="0" presId="urn:microsoft.com/office/officeart/2005/8/layout/cycle2"/>
    <dgm:cxn modelId="{172202CC-0F9D-4EFF-A562-BE3222FE34E5}" type="presParOf" srcId="{2EF17217-A4AE-4ED6-BB51-1D91839A1F29}" destId="{CEC1CE94-8993-4A48-BE70-23674A5C638D}" srcOrd="2" destOrd="0" presId="urn:microsoft.com/office/officeart/2005/8/layout/cycle2"/>
    <dgm:cxn modelId="{68B757DE-FA1C-4D32-BC95-761A38E3EA89}" type="presParOf" srcId="{2EF17217-A4AE-4ED6-BB51-1D91839A1F29}" destId="{2727BC06-B008-4F25-BF04-0EA18570F674}" srcOrd="3" destOrd="0" presId="urn:microsoft.com/office/officeart/2005/8/layout/cycle2"/>
    <dgm:cxn modelId="{2B267DC7-D43E-4F50-8C39-D05AAFD249E7}" type="presParOf" srcId="{2727BC06-B008-4F25-BF04-0EA18570F674}" destId="{A5C06907-F684-47C2-A809-9517161BEC15}" srcOrd="0" destOrd="0" presId="urn:microsoft.com/office/officeart/2005/8/layout/cycle2"/>
    <dgm:cxn modelId="{5FBBB37F-898A-4B44-93C0-6634801C43A2}" type="presParOf" srcId="{2EF17217-A4AE-4ED6-BB51-1D91839A1F29}" destId="{C71770AB-CF8F-494F-A532-B4DF2910C039}" srcOrd="4" destOrd="0" presId="urn:microsoft.com/office/officeart/2005/8/layout/cycle2"/>
    <dgm:cxn modelId="{5CE6DD5C-7BFA-497A-B208-2C9B32A3C4E3}" type="presParOf" srcId="{2EF17217-A4AE-4ED6-BB51-1D91839A1F29}" destId="{E8FB28E2-781B-4693-9043-15838D55481B}" srcOrd="5" destOrd="0" presId="urn:microsoft.com/office/officeart/2005/8/layout/cycle2"/>
    <dgm:cxn modelId="{DF630F83-4C55-4FB9-B413-782D49AF74A2}" type="presParOf" srcId="{E8FB28E2-781B-4693-9043-15838D55481B}" destId="{D0431849-DA52-4CDA-8D7C-F0EEABB459A1}" srcOrd="0" destOrd="0" presId="urn:microsoft.com/office/officeart/2005/8/layout/cycle2"/>
    <dgm:cxn modelId="{B2EDF255-1F9E-421B-AEE8-E4FE519666D6}" type="presParOf" srcId="{2EF17217-A4AE-4ED6-BB51-1D91839A1F29}" destId="{D4071402-AAD1-43AA-A704-0CF48F624B53}" srcOrd="6" destOrd="0" presId="urn:microsoft.com/office/officeart/2005/8/layout/cycle2"/>
    <dgm:cxn modelId="{74B27AA7-9C86-4609-8170-2B218A97DD50}" type="presParOf" srcId="{2EF17217-A4AE-4ED6-BB51-1D91839A1F29}" destId="{B1342268-510F-45D4-B199-9E83AA51E57D}" srcOrd="7" destOrd="0" presId="urn:microsoft.com/office/officeart/2005/8/layout/cycle2"/>
    <dgm:cxn modelId="{066C5D27-BDDD-4A95-86DF-0FFE7F752727}" type="presParOf" srcId="{B1342268-510F-45D4-B199-9E83AA51E57D}" destId="{4A25983E-33B3-4469-B855-34F5FF6FF1F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48C708C-E282-43B3-A8F8-4ED02F2BE059}" type="doc">
      <dgm:prSet loTypeId="urn:microsoft.com/office/officeart/2005/8/layout/cycle2" loCatId="cycle" qsTypeId="urn:microsoft.com/office/officeart/2005/8/quickstyle/simple1" qsCatId="simple" csTypeId="urn:microsoft.com/office/officeart/2005/8/colors/colorful1#4" csCatId="colorful" phldr="1"/>
      <dgm:spPr/>
      <dgm:t>
        <a:bodyPr/>
        <a:lstStyle/>
        <a:p>
          <a:endParaRPr lang="en-US"/>
        </a:p>
      </dgm:t>
    </dgm:pt>
    <dgm:pt modelId="{13023AA9-23B6-428F-8091-1FD0EB1CAEA5}">
      <dgm:prSet phldrT="[Text]"/>
      <dgm:spPr/>
      <dgm:t>
        <a:bodyPr/>
        <a:lstStyle/>
        <a:p>
          <a:r>
            <a:rPr lang="en-US" b="1" dirty="0"/>
            <a:t>P</a:t>
          </a:r>
        </a:p>
      </dgm:t>
    </dgm:pt>
    <dgm:pt modelId="{2A951F11-FCEB-46E5-AA57-0C7C01A31523}" type="parTrans" cxnId="{B277266B-2E29-4753-82AF-BB3A36695C4C}">
      <dgm:prSet/>
      <dgm:spPr/>
      <dgm:t>
        <a:bodyPr/>
        <a:lstStyle/>
        <a:p>
          <a:endParaRPr lang="en-US" b="1"/>
        </a:p>
      </dgm:t>
    </dgm:pt>
    <dgm:pt modelId="{66D3F586-1653-4FE3-A382-6803A2AA600A}" type="sibTrans" cxnId="{B277266B-2E29-4753-82AF-BB3A36695C4C}">
      <dgm:prSet/>
      <dgm:spPr>
        <a:solidFill>
          <a:srgbClr val="FFC000"/>
        </a:solidFill>
      </dgm:spPr>
      <dgm:t>
        <a:bodyPr/>
        <a:lstStyle/>
        <a:p>
          <a:endParaRPr lang="en-US" b="1"/>
        </a:p>
      </dgm:t>
    </dgm:pt>
    <dgm:pt modelId="{ECA4CCEC-B294-46C1-900D-6EC5EC5B2878}">
      <dgm:prSet phldrT="[Text]"/>
      <dgm:spPr>
        <a:solidFill>
          <a:srgbClr val="7030A0"/>
        </a:solidFill>
      </dgm:spPr>
      <dgm:t>
        <a:bodyPr/>
        <a:lstStyle/>
        <a:p>
          <a:r>
            <a:rPr lang="en-US" b="1" dirty="0"/>
            <a:t>D</a:t>
          </a:r>
        </a:p>
      </dgm:t>
    </dgm:pt>
    <dgm:pt modelId="{948F049F-7188-47A6-AD64-186187977061}" type="parTrans" cxnId="{8590C94A-5222-4A40-9057-699D4B476893}">
      <dgm:prSet/>
      <dgm:spPr/>
      <dgm:t>
        <a:bodyPr/>
        <a:lstStyle/>
        <a:p>
          <a:endParaRPr lang="en-US" b="1"/>
        </a:p>
      </dgm:t>
    </dgm:pt>
    <dgm:pt modelId="{B0010E5D-A090-4D6D-994A-96024FF50F18}" type="sibTrans" cxnId="{8590C94A-5222-4A40-9057-699D4B476893}">
      <dgm:prSet/>
      <dgm:spPr>
        <a:solidFill>
          <a:srgbClr val="FFFF00"/>
        </a:solidFill>
      </dgm:spPr>
      <dgm:t>
        <a:bodyPr/>
        <a:lstStyle/>
        <a:p>
          <a:endParaRPr lang="en-US" b="1"/>
        </a:p>
      </dgm:t>
    </dgm:pt>
    <dgm:pt modelId="{12BA8BDF-2410-4311-88CD-F5BC837F1435}">
      <dgm:prSet phldrT="[Text]"/>
      <dgm:spPr/>
      <dgm:t>
        <a:bodyPr/>
        <a:lstStyle/>
        <a:p>
          <a:r>
            <a:rPr lang="en-US" b="1" dirty="0"/>
            <a:t>S</a:t>
          </a:r>
        </a:p>
      </dgm:t>
    </dgm:pt>
    <dgm:pt modelId="{43C6B6EE-90DE-4C7D-9642-1031AC500775}" type="parTrans" cxnId="{5C95B371-0137-41B8-9304-ECCF7E44955E}">
      <dgm:prSet/>
      <dgm:spPr/>
      <dgm:t>
        <a:bodyPr/>
        <a:lstStyle/>
        <a:p>
          <a:endParaRPr lang="en-US" b="1"/>
        </a:p>
      </dgm:t>
    </dgm:pt>
    <dgm:pt modelId="{B370CFC4-BC0A-4809-AA1C-BAFC12A71894}" type="sibTrans" cxnId="{5C95B371-0137-41B8-9304-ECCF7E44955E}">
      <dgm:prSet/>
      <dgm:spPr/>
      <dgm:t>
        <a:bodyPr/>
        <a:lstStyle/>
        <a:p>
          <a:endParaRPr lang="en-US" b="1"/>
        </a:p>
      </dgm:t>
    </dgm:pt>
    <dgm:pt modelId="{918F9C31-5371-4A79-8AD8-65C7871CA23E}">
      <dgm:prSet phldrT="[Text]"/>
      <dgm:spPr>
        <a:solidFill>
          <a:srgbClr val="92D050"/>
        </a:solidFill>
      </dgm:spPr>
      <dgm:t>
        <a:bodyPr/>
        <a:lstStyle/>
        <a:p>
          <a:r>
            <a:rPr lang="en-US" b="1" dirty="0"/>
            <a:t>A</a:t>
          </a:r>
        </a:p>
      </dgm:t>
    </dgm:pt>
    <dgm:pt modelId="{5804A864-7CD5-4B98-ACC7-9CE95FD34AA2}" type="parTrans" cxnId="{8EA19651-2653-4F4B-B616-9D8FC08C3537}">
      <dgm:prSet/>
      <dgm:spPr/>
      <dgm:t>
        <a:bodyPr/>
        <a:lstStyle/>
        <a:p>
          <a:endParaRPr lang="en-US" b="1"/>
        </a:p>
      </dgm:t>
    </dgm:pt>
    <dgm:pt modelId="{0226791A-1DFF-4553-BABC-AA0ED7801AC4}" type="sibTrans" cxnId="{8EA19651-2653-4F4B-B616-9D8FC08C3537}">
      <dgm:prSet/>
      <dgm:spPr>
        <a:solidFill>
          <a:srgbClr val="FFFF00"/>
        </a:solidFill>
      </dgm:spPr>
      <dgm:t>
        <a:bodyPr/>
        <a:lstStyle/>
        <a:p>
          <a:endParaRPr lang="en-US" b="1"/>
        </a:p>
      </dgm:t>
    </dgm:pt>
    <dgm:pt modelId="{2EF17217-A4AE-4ED6-BB51-1D91839A1F29}" type="pres">
      <dgm:prSet presAssocID="{A48C708C-E282-43B3-A8F8-4ED02F2BE059}" presName="cycle" presStyleCnt="0">
        <dgm:presLayoutVars>
          <dgm:dir/>
          <dgm:resizeHandles val="exact"/>
        </dgm:presLayoutVars>
      </dgm:prSet>
      <dgm:spPr/>
    </dgm:pt>
    <dgm:pt modelId="{01C28509-4AD6-4DD1-B2E4-429D7FC84C5C}" type="pres">
      <dgm:prSet presAssocID="{13023AA9-23B6-428F-8091-1FD0EB1CAEA5}" presName="node" presStyleLbl="node1" presStyleIdx="0" presStyleCnt="4">
        <dgm:presLayoutVars>
          <dgm:bulletEnabled val="1"/>
        </dgm:presLayoutVars>
      </dgm:prSet>
      <dgm:spPr/>
    </dgm:pt>
    <dgm:pt modelId="{E7F1ECDD-B98D-4298-9C8C-103741F2829B}" type="pres">
      <dgm:prSet presAssocID="{66D3F586-1653-4FE3-A382-6803A2AA600A}" presName="sibTrans" presStyleLbl="sibTrans2D1" presStyleIdx="0" presStyleCnt="4"/>
      <dgm:spPr/>
    </dgm:pt>
    <dgm:pt modelId="{43A580AA-DA76-4E10-A6D9-6001340D452C}" type="pres">
      <dgm:prSet presAssocID="{66D3F586-1653-4FE3-A382-6803A2AA600A}" presName="connectorText" presStyleLbl="sibTrans2D1" presStyleIdx="0" presStyleCnt="4"/>
      <dgm:spPr/>
    </dgm:pt>
    <dgm:pt modelId="{CEC1CE94-8993-4A48-BE70-23674A5C638D}" type="pres">
      <dgm:prSet presAssocID="{ECA4CCEC-B294-46C1-900D-6EC5EC5B2878}" presName="node" presStyleLbl="node1" presStyleIdx="1" presStyleCnt="4">
        <dgm:presLayoutVars>
          <dgm:bulletEnabled val="1"/>
        </dgm:presLayoutVars>
      </dgm:prSet>
      <dgm:spPr/>
    </dgm:pt>
    <dgm:pt modelId="{2727BC06-B008-4F25-BF04-0EA18570F674}" type="pres">
      <dgm:prSet presAssocID="{B0010E5D-A090-4D6D-994A-96024FF50F18}" presName="sibTrans" presStyleLbl="sibTrans2D1" presStyleIdx="1" presStyleCnt="4"/>
      <dgm:spPr/>
    </dgm:pt>
    <dgm:pt modelId="{A5C06907-F684-47C2-A809-9517161BEC15}" type="pres">
      <dgm:prSet presAssocID="{B0010E5D-A090-4D6D-994A-96024FF50F18}" presName="connectorText" presStyleLbl="sibTrans2D1" presStyleIdx="1" presStyleCnt="4"/>
      <dgm:spPr/>
    </dgm:pt>
    <dgm:pt modelId="{C71770AB-CF8F-494F-A532-B4DF2910C039}" type="pres">
      <dgm:prSet presAssocID="{12BA8BDF-2410-4311-88CD-F5BC837F1435}" presName="node" presStyleLbl="node1" presStyleIdx="2" presStyleCnt="4">
        <dgm:presLayoutVars>
          <dgm:bulletEnabled val="1"/>
        </dgm:presLayoutVars>
      </dgm:prSet>
      <dgm:spPr/>
    </dgm:pt>
    <dgm:pt modelId="{E8FB28E2-781B-4693-9043-15838D55481B}" type="pres">
      <dgm:prSet presAssocID="{B370CFC4-BC0A-4809-AA1C-BAFC12A71894}" presName="sibTrans" presStyleLbl="sibTrans2D1" presStyleIdx="2" presStyleCnt="4"/>
      <dgm:spPr/>
    </dgm:pt>
    <dgm:pt modelId="{D0431849-DA52-4CDA-8D7C-F0EEABB459A1}" type="pres">
      <dgm:prSet presAssocID="{B370CFC4-BC0A-4809-AA1C-BAFC12A71894}" presName="connectorText" presStyleLbl="sibTrans2D1" presStyleIdx="2" presStyleCnt="4"/>
      <dgm:spPr/>
    </dgm:pt>
    <dgm:pt modelId="{D4071402-AAD1-43AA-A704-0CF48F624B53}" type="pres">
      <dgm:prSet presAssocID="{918F9C31-5371-4A79-8AD8-65C7871CA23E}" presName="node" presStyleLbl="node1" presStyleIdx="3" presStyleCnt="4">
        <dgm:presLayoutVars>
          <dgm:bulletEnabled val="1"/>
        </dgm:presLayoutVars>
      </dgm:prSet>
      <dgm:spPr/>
    </dgm:pt>
    <dgm:pt modelId="{B1342268-510F-45D4-B199-9E83AA51E57D}" type="pres">
      <dgm:prSet presAssocID="{0226791A-1DFF-4553-BABC-AA0ED7801AC4}" presName="sibTrans" presStyleLbl="sibTrans2D1" presStyleIdx="3" presStyleCnt="4"/>
      <dgm:spPr/>
    </dgm:pt>
    <dgm:pt modelId="{4A25983E-33B3-4469-B855-34F5FF6FF1F0}" type="pres">
      <dgm:prSet presAssocID="{0226791A-1DFF-4553-BABC-AA0ED7801AC4}" presName="connectorText" presStyleLbl="sibTrans2D1" presStyleIdx="3" presStyleCnt="4"/>
      <dgm:spPr/>
    </dgm:pt>
  </dgm:ptLst>
  <dgm:cxnLst>
    <dgm:cxn modelId="{8E056D00-AC07-4E26-817C-CF9432E43A5D}" type="presOf" srcId="{13023AA9-23B6-428F-8091-1FD0EB1CAEA5}" destId="{01C28509-4AD6-4DD1-B2E4-429D7FC84C5C}" srcOrd="0" destOrd="0" presId="urn:microsoft.com/office/officeart/2005/8/layout/cycle2"/>
    <dgm:cxn modelId="{A1F64130-A672-472E-9F14-095120C16D4F}" type="presOf" srcId="{66D3F586-1653-4FE3-A382-6803A2AA600A}" destId="{43A580AA-DA76-4E10-A6D9-6001340D452C}" srcOrd="1" destOrd="0" presId="urn:microsoft.com/office/officeart/2005/8/layout/cycle2"/>
    <dgm:cxn modelId="{2357B936-16E1-439C-A49D-83DEB264C796}" type="presOf" srcId="{12BA8BDF-2410-4311-88CD-F5BC837F1435}" destId="{C71770AB-CF8F-494F-A532-B4DF2910C039}" srcOrd="0" destOrd="0" presId="urn:microsoft.com/office/officeart/2005/8/layout/cycle2"/>
    <dgm:cxn modelId="{BE861741-6FB6-447A-BAFF-24B557679A4E}" type="presOf" srcId="{B370CFC4-BC0A-4809-AA1C-BAFC12A71894}" destId="{D0431849-DA52-4CDA-8D7C-F0EEABB459A1}" srcOrd="1" destOrd="0" presId="urn:microsoft.com/office/officeart/2005/8/layout/cycle2"/>
    <dgm:cxn modelId="{8590C94A-5222-4A40-9057-699D4B476893}" srcId="{A48C708C-E282-43B3-A8F8-4ED02F2BE059}" destId="{ECA4CCEC-B294-46C1-900D-6EC5EC5B2878}" srcOrd="1" destOrd="0" parTransId="{948F049F-7188-47A6-AD64-186187977061}" sibTransId="{B0010E5D-A090-4D6D-994A-96024FF50F18}"/>
    <dgm:cxn modelId="{B277266B-2E29-4753-82AF-BB3A36695C4C}" srcId="{A48C708C-E282-43B3-A8F8-4ED02F2BE059}" destId="{13023AA9-23B6-428F-8091-1FD0EB1CAEA5}" srcOrd="0" destOrd="0" parTransId="{2A951F11-FCEB-46E5-AA57-0C7C01A31523}" sibTransId="{66D3F586-1653-4FE3-A382-6803A2AA600A}"/>
    <dgm:cxn modelId="{D3E8716B-5F5F-489F-A3A5-3F5CA0C6FEC8}" type="presOf" srcId="{B370CFC4-BC0A-4809-AA1C-BAFC12A71894}" destId="{E8FB28E2-781B-4693-9043-15838D55481B}" srcOrd="0" destOrd="0" presId="urn:microsoft.com/office/officeart/2005/8/layout/cycle2"/>
    <dgm:cxn modelId="{EB19766F-6057-4275-98F5-97726C8AD835}" type="presOf" srcId="{0226791A-1DFF-4553-BABC-AA0ED7801AC4}" destId="{4A25983E-33B3-4469-B855-34F5FF6FF1F0}" srcOrd="1" destOrd="0" presId="urn:microsoft.com/office/officeart/2005/8/layout/cycle2"/>
    <dgm:cxn modelId="{F0429E70-821D-4166-B5E3-DA9A541CFF0A}" type="presOf" srcId="{0226791A-1DFF-4553-BABC-AA0ED7801AC4}" destId="{B1342268-510F-45D4-B199-9E83AA51E57D}" srcOrd="0" destOrd="0" presId="urn:microsoft.com/office/officeart/2005/8/layout/cycle2"/>
    <dgm:cxn modelId="{8EA19651-2653-4F4B-B616-9D8FC08C3537}" srcId="{A48C708C-E282-43B3-A8F8-4ED02F2BE059}" destId="{918F9C31-5371-4A79-8AD8-65C7871CA23E}" srcOrd="3" destOrd="0" parTransId="{5804A864-7CD5-4B98-ACC7-9CE95FD34AA2}" sibTransId="{0226791A-1DFF-4553-BABC-AA0ED7801AC4}"/>
    <dgm:cxn modelId="{5C95B371-0137-41B8-9304-ECCF7E44955E}" srcId="{A48C708C-E282-43B3-A8F8-4ED02F2BE059}" destId="{12BA8BDF-2410-4311-88CD-F5BC837F1435}" srcOrd="2" destOrd="0" parTransId="{43C6B6EE-90DE-4C7D-9642-1031AC500775}" sibTransId="{B370CFC4-BC0A-4809-AA1C-BAFC12A71894}"/>
    <dgm:cxn modelId="{8C056097-8241-45AF-B88B-4208AED99966}" type="presOf" srcId="{A48C708C-E282-43B3-A8F8-4ED02F2BE059}" destId="{2EF17217-A4AE-4ED6-BB51-1D91839A1F29}" srcOrd="0" destOrd="0" presId="urn:microsoft.com/office/officeart/2005/8/layout/cycle2"/>
    <dgm:cxn modelId="{8DD01BC5-CE81-463F-BD77-BC397D78EAF7}" type="presOf" srcId="{B0010E5D-A090-4D6D-994A-96024FF50F18}" destId="{2727BC06-B008-4F25-BF04-0EA18570F674}" srcOrd="0" destOrd="0" presId="urn:microsoft.com/office/officeart/2005/8/layout/cycle2"/>
    <dgm:cxn modelId="{F35387C5-01C3-45C3-9812-B06AF83959FC}" type="presOf" srcId="{B0010E5D-A090-4D6D-994A-96024FF50F18}" destId="{A5C06907-F684-47C2-A809-9517161BEC15}" srcOrd="1" destOrd="0" presId="urn:microsoft.com/office/officeart/2005/8/layout/cycle2"/>
    <dgm:cxn modelId="{844393D8-C0E4-415A-9F17-A333D1A6C6D9}" type="presOf" srcId="{66D3F586-1653-4FE3-A382-6803A2AA600A}" destId="{E7F1ECDD-B98D-4298-9C8C-103741F2829B}" srcOrd="0" destOrd="0" presId="urn:microsoft.com/office/officeart/2005/8/layout/cycle2"/>
    <dgm:cxn modelId="{44990AEB-B750-41D6-B8D3-FCEB4DA09061}" type="presOf" srcId="{ECA4CCEC-B294-46C1-900D-6EC5EC5B2878}" destId="{CEC1CE94-8993-4A48-BE70-23674A5C638D}" srcOrd="0" destOrd="0" presId="urn:microsoft.com/office/officeart/2005/8/layout/cycle2"/>
    <dgm:cxn modelId="{97F720F4-C2C0-4641-B2A3-81075ACB86C2}" type="presOf" srcId="{918F9C31-5371-4A79-8AD8-65C7871CA23E}" destId="{D4071402-AAD1-43AA-A704-0CF48F624B53}" srcOrd="0" destOrd="0" presId="urn:microsoft.com/office/officeart/2005/8/layout/cycle2"/>
    <dgm:cxn modelId="{8AE0922C-39CB-4A19-8931-C2ECC3842885}" type="presParOf" srcId="{2EF17217-A4AE-4ED6-BB51-1D91839A1F29}" destId="{01C28509-4AD6-4DD1-B2E4-429D7FC84C5C}" srcOrd="0" destOrd="0" presId="urn:microsoft.com/office/officeart/2005/8/layout/cycle2"/>
    <dgm:cxn modelId="{D539EF2A-E945-4A04-9C98-0FD65E366CD5}" type="presParOf" srcId="{2EF17217-A4AE-4ED6-BB51-1D91839A1F29}" destId="{E7F1ECDD-B98D-4298-9C8C-103741F2829B}" srcOrd="1" destOrd="0" presId="urn:microsoft.com/office/officeart/2005/8/layout/cycle2"/>
    <dgm:cxn modelId="{B244297A-9208-430F-BF43-31E93F38BA91}" type="presParOf" srcId="{E7F1ECDD-B98D-4298-9C8C-103741F2829B}" destId="{43A580AA-DA76-4E10-A6D9-6001340D452C}" srcOrd="0" destOrd="0" presId="urn:microsoft.com/office/officeart/2005/8/layout/cycle2"/>
    <dgm:cxn modelId="{C403170E-26D5-45CC-8373-2866B4821965}" type="presParOf" srcId="{2EF17217-A4AE-4ED6-BB51-1D91839A1F29}" destId="{CEC1CE94-8993-4A48-BE70-23674A5C638D}" srcOrd="2" destOrd="0" presId="urn:microsoft.com/office/officeart/2005/8/layout/cycle2"/>
    <dgm:cxn modelId="{1D1A6955-B58B-4743-96DF-1F8C4BDBC596}" type="presParOf" srcId="{2EF17217-A4AE-4ED6-BB51-1D91839A1F29}" destId="{2727BC06-B008-4F25-BF04-0EA18570F674}" srcOrd="3" destOrd="0" presId="urn:microsoft.com/office/officeart/2005/8/layout/cycle2"/>
    <dgm:cxn modelId="{B62C8F95-CAB5-412F-9535-8BF23E586B29}" type="presParOf" srcId="{2727BC06-B008-4F25-BF04-0EA18570F674}" destId="{A5C06907-F684-47C2-A809-9517161BEC15}" srcOrd="0" destOrd="0" presId="urn:microsoft.com/office/officeart/2005/8/layout/cycle2"/>
    <dgm:cxn modelId="{712D83F6-DF33-4FD7-96E7-C86A317960C5}" type="presParOf" srcId="{2EF17217-A4AE-4ED6-BB51-1D91839A1F29}" destId="{C71770AB-CF8F-494F-A532-B4DF2910C039}" srcOrd="4" destOrd="0" presId="urn:microsoft.com/office/officeart/2005/8/layout/cycle2"/>
    <dgm:cxn modelId="{4D73D29D-7070-4463-8FDC-245E9C4B1FB5}" type="presParOf" srcId="{2EF17217-A4AE-4ED6-BB51-1D91839A1F29}" destId="{E8FB28E2-781B-4693-9043-15838D55481B}" srcOrd="5" destOrd="0" presId="urn:microsoft.com/office/officeart/2005/8/layout/cycle2"/>
    <dgm:cxn modelId="{6FBA1893-0E33-4D03-9717-ED230C660A92}" type="presParOf" srcId="{E8FB28E2-781B-4693-9043-15838D55481B}" destId="{D0431849-DA52-4CDA-8D7C-F0EEABB459A1}" srcOrd="0" destOrd="0" presId="urn:microsoft.com/office/officeart/2005/8/layout/cycle2"/>
    <dgm:cxn modelId="{7B78AC98-86BB-4895-B715-511877BC5297}" type="presParOf" srcId="{2EF17217-A4AE-4ED6-BB51-1D91839A1F29}" destId="{D4071402-AAD1-43AA-A704-0CF48F624B53}" srcOrd="6" destOrd="0" presId="urn:microsoft.com/office/officeart/2005/8/layout/cycle2"/>
    <dgm:cxn modelId="{CAF8E323-021E-4D7F-8011-51B07F3F009E}" type="presParOf" srcId="{2EF17217-A4AE-4ED6-BB51-1D91839A1F29}" destId="{B1342268-510F-45D4-B199-9E83AA51E57D}" srcOrd="7" destOrd="0" presId="urn:microsoft.com/office/officeart/2005/8/layout/cycle2"/>
    <dgm:cxn modelId="{C1C5485D-46EB-4333-B87F-B7079AD89A69}" type="presParOf" srcId="{B1342268-510F-45D4-B199-9E83AA51E57D}" destId="{4A25983E-33B3-4469-B855-34F5FF6FF1F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7024F-FE16-49AA-A8B0-CF9EE749F2F5}">
      <dsp:nvSpPr>
        <dsp:cNvPr id="0" name=""/>
        <dsp:cNvSpPr/>
      </dsp:nvSpPr>
      <dsp:spPr>
        <a:xfrm>
          <a:off x="0" y="176429"/>
          <a:ext cx="9090060" cy="1216800"/>
        </a:xfrm>
        <a:prstGeom prst="roundRect">
          <a:avLst/>
        </a:prstGeom>
        <a:solidFill>
          <a:srgbClr val="A53010">
            <a:shade val="50000"/>
            <a:hueOff val="0"/>
            <a:satOff val="0"/>
            <a:lumOff val="0"/>
            <a:alphaOff val="0"/>
          </a:srgbClr>
        </a:solidFill>
        <a:ln w="15875" cap="rnd"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b="1" kern="1200" dirty="0">
              <a:solidFill>
                <a:sysClr val="window" lastClr="FFFFFF"/>
              </a:solidFill>
              <a:latin typeface="Century Gothic"/>
              <a:ea typeface="+mn-ea"/>
              <a:cs typeface="+mn-cs"/>
            </a:rPr>
            <a:t>To establish skin to skin contact after delivery in low risk mothers admitted in </a:t>
          </a:r>
          <a:r>
            <a:rPr lang="en-US" sz="2300" b="1" kern="1200" dirty="0" err="1">
              <a:solidFill>
                <a:sysClr val="window" lastClr="FFFFFF"/>
              </a:solidFill>
              <a:latin typeface="Century Gothic"/>
              <a:ea typeface="+mn-ea"/>
              <a:cs typeface="+mn-cs"/>
            </a:rPr>
            <a:t>Labour</a:t>
          </a:r>
          <a:r>
            <a:rPr lang="en-US" sz="2300" b="1" kern="1200" dirty="0">
              <a:solidFill>
                <a:sysClr val="window" lastClr="FFFFFF"/>
              </a:solidFill>
              <a:latin typeface="Century Gothic"/>
              <a:ea typeface="+mn-ea"/>
              <a:cs typeface="+mn-cs"/>
            </a:rPr>
            <a:t> Room</a:t>
          </a:r>
          <a:endParaRPr lang="en-IN" sz="2300" b="1" kern="1200" dirty="0">
            <a:solidFill>
              <a:sysClr val="window" lastClr="FFFFFF"/>
            </a:solidFill>
            <a:latin typeface="Century Gothic"/>
            <a:ea typeface="+mn-ea"/>
            <a:cs typeface="+mn-cs"/>
          </a:endParaRPr>
        </a:p>
      </dsp:txBody>
      <dsp:txXfrm>
        <a:off x="59399" y="235828"/>
        <a:ext cx="897126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8F834-E8CA-49B5-8F49-76B9E481340B}">
      <dsp:nvSpPr>
        <dsp:cNvPr id="0" name=""/>
        <dsp:cNvSpPr/>
      </dsp:nvSpPr>
      <dsp:spPr>
        <a:xfrm>
          <a:off x="0" y="340633"/>
          <a:ext cx="9131071" cy="1635075"/>
        </a:xfrm>
        <a:prstGeom prst="roundRect">
          <a:avLst/>
        </a:prstGeom>
        <a:solidFill>
          <a:srgbClr val="DE7E18">
            <a:hueOff val="0"/>
            <a:satOff val="0"/>
            <a:lumOff val="0"/>
            <a:alphaOff val="0"/>
          </a:srgbClr>
        </a:solidFill>
        <a:ln w="15875" cap="rnd"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b="1" kern="1200" dirty="0">
              <a:solidFill>
                <a:sysClr val="window" lastClr="FFFFFF"/>
              </a:solidFill>
              <a:latin typeface="Century Gothic"/>
              <a:ea typeface="+mn-ea"/>
              <a:cs typeface="+mn-cs"/>
            </a:rPr>
            <a:t>To establish skin to skin contact immediately after delivery for at least one hour from 0% to 50% within four weeks (Jan 1</a:t>
          </a:r>
          <a:r>
            <a:rPr lang="en-US" sz="2300" b="1" kern="1200" baseline="30000" dirty="0">
              <a:solidFill>
                <a:sysClr val="window" lastClr="FFFFFF"/>
              </a:solidFill>
              <a:latin typeface="Century Gothic"/>
              <a:ea typeface="+mn-ea"/>
              <a:cs typeface="+mn-cs"/>
            </a:rPr>
            <a:t>st</a:t>
          </a:r>
          <a:r>
            <a:rPr lang="en-US" sz="2300" b="1" kern="1200" dirty="0">
              <a:solidFill>
                <a:sysClr val="window" lastClr="FFFFFF"/>
              </a:solidFill>
              <a:latin typeface="Century Gothic"/>
              <a:ea typeface="+mn-ea"/>
              <a:cs typeface="+mn-cs"/>
            </a:rPr>
            <a:t> to Feb 1</a:t>
          </a:r>
          <a:r>
            <a:rPr lang="en-US" sz="2300" b="1" kern="1200" baseline="30000" dirty="0">
              <a:solidFill>
                <a:sysClr val="window" lastClr="FFFFFF"/>
              </a:solidFill>
              <a:latin typeface="Century Gothic"/>
              <a:ea typeface="+mn-ea"/>
              <a:cs typeface="+mn-cs"/>
            </a:rPr>
            <a:t>st) </a:t>
          </a:r>
          <a:r>
            <a:rPr lang="en-US" sz="2300" b="1" kern="1200" dirty="0">
              <a:solidFill>
                <a:sysClr val="window" lastClr="FFFFFF"/>
              </a:solidFill>
              <a:latin typeface="Century Gothic"/>
              <a:ea typeface="+mn-ea"/>
              <a:cs typeface="+mn-cs"/>
            </a:rPr>
            <a:t>for newborns of low risk mothers admitted in </a:t>
          </a:r>
          <a:r>
            <a:rPr lang="en-US" sz="2300" b="1" kern="1200" dirty="0" err="1">
              <a:solidFill>
                <a:sysClr val="window" lastClr="FFFFFF"/>
              </a:solidFill>
              <a:latin typeface="Century Gothic"/>
              <a:ea typeface="+mn-ea"/>
              <a:cs typeface="+mn-cs"/>
            </a:rPr>
            <a:t>Labour</a:t>
          </a:r>
          <a:r>
            <a:rPr lang="en-US" sz="2300" b="1" kern="1200" dirty="0">
              <a:solidFill>
                <a:sysClr val="window" lastClr="FFFFFF"/>
              </a:solidFill>
              <a:latin typeface="Century Gothic"/>
              <a:ea typeface="+mn-ea"/>
              <a:cs typeface="+mn-cs"/>
            </a:rPr>
            <a:t> Room</a:t>
          </a:r>
          <a:endParaRPr lang="en-IN" sz="2300" b="1" kern="1200" dirty="0">
            <a:solidFill>
              <a:sysClr val="window" lastClr="FFFFFF"/>
            </a:solidFill>
            <a:latin typeface="Century Gothic"/>
            <a:ea typeface="+mn-ea"/>
            <a:cs typeface="+mn-cs"/>
          </a:endParaRPr>
        </a:p>
      </dsp:txBody>
      <dsp:txXfrm>
        <a:off x="79818" y="420451"/>
        <a:ext cx="8971435" cy="14754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4CA0E-518B-4168-B6DC-A7706D9B2D63}">
      <dsp:nvSpPr>
        <dsp:cNvPr id="0" name=""/>
        <dsp:cNvSpPr/>
      </dsp:nvSpPr>
      <dsp:spPr>
        <a:xfrm>
          <a:off x="5515" y="46599"/>
          <a:ext cx="2507925" cy="133919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t>DENOMINATOR</a:t>
          </a:r>
          <a:endParaRPr lang="en-US" sz="2000" b="1" kern="1200" dirty="0"/>
        </a:p>
      </dsp:txBody>
      <dsp:txXfrm>
        <a:off x="5515" y="46599"/>
        <a:ext cx="2507925" cy="892800"/>
      </dsp:txXfrm>
    </dsp:sp>
    <dsp:sp modelId="{D41A2CF3-E8A7-4E48-A274-2A483E964608}">
      <dsp:nvSpPr>
        <dsp:cNvPr id="0" name=""/>
        <dsp:cNvSpPr/>
      </dsp:nvSpPr>
      <dsp:spPr>
        <a:xfrm>
          <a:off x="519187" y="622044"/>
          <a:ext cx="2507925" cy="24203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a:t>Number of women delivering in hospital</a:t>
          </a:r>
          <a:endParaRPr lang="en-US" sz="2000" b="1" kern="1200" dirty="0"/>
        </a:p>
      </dsp:txBody>
      <dsp:txXfrm>
        <a:off x="590075" y="692932"/>
        <a:ext cx="2366149" cy="2278533"/>
      </dsp:txXfrm>
    </dsp:sp>
    <dsp:sp modelId="{121D0C9F-30F1-49B6-A8CD-84525172C137}">
      <dsp:nvSpPr>
        <dsp:cNvPr id="0" name=""/>
        <dsp:cNvSpPr/>
      </dsp:nvSpPr>
      <dsp:spPr>
        <a:xfrm>
          <a:off x="2893633" y="180799"/>
          <a:ext cx="806007" cy="624400"/>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b="1" kern="1200">
            <a:solidFill>
              <a:schemeClr val="tx1"/>
            </a:solidFill>
          </a:endParaRPr>
        </a:p>
      </dsp:txBody>
      <dsp:txXfrm>
        <a:off x="2893633" y="305679"/>
        <a:ext cx="618687" cy="374640"/>
      </dsp:txXfrm>
    </dsp:sp>
    <dsp:sp modelId="{727CFC90-4A3A-4520-A28F-9A708D744F94}">
      <dsp:nvSpPr>
        <dsp:cNvPr id="0" name=""/>
        <dsp:cNvSpPr/>
      </dsp:nvSpPr>
      <dsp:spPr>
        <a:xfrm>
          <a:off x="4034211" y="46599"/>
          <a:ext cx="2507925" cy="133919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a:t>PROCESS</a:t>
          </a:r>
          <a:endParaRPr lang="en-US" sz="2000" b="1" kern="1200" dirty="0"/>
        </a:p>
      </dsp:txBody>
      <dsp:txXfrm>
        <a:off x="4034211" y="46599"/>
        <a:ext cx="2507925" cy="892800"/>
      </dsp:txXfrm>
    </dsp:sp>
    <dsp:sp modelId="{51F93646-B3EC-4DD7-ACED-E579EA47A2C7}">
      <dsp:nvSpPr>
        <dsp:cNvPr id="0" name=""/>
        <dsp:cNvSpPr/>
      </dsp:nvSpPr>
      <dsp:spPr>
        <a:xfrm>
          <a:off x="4547882" y="622044"/>
          <a:ext cx="2507925" cy="24203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a:t>Percentage of women receiving Inj. Oxytocin within 1 min of delivery</a:t>
          </a:r>
          <a:endParaRPr lang="en-US" sz="2000" b="1" kern="1200" dirty="0"/>
        </a:p>
      </dsp:txBody>
      <dsp:txXfrm>
        <a:off x="4618770" y="692932"/>
        <a:ext cx="2366149" cy="2278533"/>
      </dsp:txXfrm>
    </dsp:sp>
    <dsp:sp modelId="{57B1921B-CA1F-4EAB-97D0-33134ED66FD3}">
      <dsp:nvSpPr>
        <dsp:cNvPr id="0" name=""/>
        <dsp:cNvSpPr/>
      </dsp:nvSpPr>
      <dsp:spPr>
        <a:xfrm>
          <a:off x="6922328" y="180799"/>
          <a:ext cx="806007" cy="624400"/>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b="1" kern="1200">
            <a:solidFill>
              <a:schemeClr val="tx1"/>
            </a:solidFill>
          </a:endParaRPr>
        </a:p>
      </dsp:txBody>
      <dsp:txXfrm>
        <a:off x="6922328" y="305679"/>
        <a:ext cx="618687" cy="374640"/>
      </dsp:txXfrm>
    </dsp:sp>
    <dsp:sp modelId="{F86B5665-F4F8-4E1A-A08A-FA68A81E54B7}">
      <dsp:nvSpPr>
        <dsp:cNvPr id="0" name=""/>
        <dsp:cNvSpPr/>
      </dsp:nvSpPr>
      <dsp:spPr>
        <a:xfrm>
          <a:off x="8062906" y="46599"/>
          <a:ext cx="2507925" cy="133919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a:t>OUTCOME</a:t>
          </a:r>
          <a:endParaRPr lang="en-US" sz="2000" b="1" kern="1200" dirty="0"/>
        </a:p>
      </dsp:txBody>
      <dsp:txXfrm>
        <a:off x="8062906" y="46599"/>
        <a:ext cx="2507925" cy="892800"/>
      </dsp:txXfrm>
    </dsp:sp>
    <dsp:sp modelId="{0B0D4AE4-A1A5-4A0A-8695-DBCF59FC28FE}">
      <dsp:nvSpPr>
        <dsp:cNvPr id="0" name=""/>
        <dsp:cNvSpPr/>
      </dsp:nvSpPr>
      <dsp:spPr>
        <a:xfrm>
          <a:off x="8576577" y="622044"/>
          <a:ext cx="2507925" cy="24203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a:t>Percentage of women with post-partum haemorrhage</a:t>
          </a:r>
          <a:endParaRPr lang="en-US" sz="2000" b="1" kern="1200" dirty="0"/>
        </a:p>
      </dsp:txBody>
      <dsp:txXfrm>
        <a:off x="8647465" y="692932"/>
        <a:ext cx="2366149" cy="22785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4CA0E-518B-4168-B6DC-A7706D9B2D63}">
      <dsp:nvSpPr>
        <dsp:cNvPr id="0" name=""/>
        <dsp:cNvSpPr/>
      </dsp:nvSpPr>
      <dsp:spPr>
        <a:xfrm>
          <a:off x="5456" y="4916"/>
          <a:ext cx="2481005" cy="1252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a:solidFill>
                <a:schemeClr val="tx1"/>
              </a:solidFill>
            </a:rPr>
            <a:t>DENOMINATOR</a:t>
          </a:r>
          <a:endParaRPr lang="en-US" sz="2400" b="1" kern="1200" dirty="0">
            <a:solidFill>
              <a:schemeClr val="tx1"/>
            </a:solidFill>
          </a:endParaRPr>
        </a:p>
      </dsp:txBody>
      <dsp:txXfrm>
        <a:off x="5456" y="4916"/>
        <a:ext cx="2481005" cy="835200"/>
      </dsp:txXfrm>
    </dsp:sp>
    <dsp:sp modelId="{D41A2CF3-E8A7-4E48-A274-2A483E964608}">
      <dsp:nvSpPr>
        <dsp:cNvPr id="0" name=""/>
        <dsp:cNvSpPr/>
      </dsp:nvSpPr>
      <dsp:spPr>
        <a:xfrm>
          <a:off x="513614" y="840116"/>
          <a:ext cx="2481005" cy="26622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b="1" kern="1200" dirty="0">
              <a:solidFill>
                <a:schemeClr val="tx1"/>
              </a:solidFill>
            </a:rPr>
            <a:t>Number of live babies born in facility </a:t>
          </a:r>
        </a:p>
      </dsp:txBody>
      <dsp:txXfrm>
        <a:off x="586280" y="912782"/>
        <a:ext cx="2335673" cy="2516868"/>
      </dsp:txXfrm>
    </dsp:sp>
    <dsp:sp modelId="{121D0C9F-30F1-49B6-A8CD-84525172C137}">
      <dsp:nvSpPr>
        <dsp:cNvPr id="0" name=""/>
        <dsp:cNvSpPr/>
      </dsp:nvSpPr>
      <dsp:spPr>
        <a:xfrm>
          <a:off x="2862574" y="113667"/>
          <a:ext cx="797356" cy="6176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solidFill>
              <a:schemeClr val="tx1"/>
            </a:solidFill>
          </a:endParaRPr>
        </a:p>
      </dsp:txBody>
      <dsp:txXfrm>
        <a:off x="2862574" y="237207"/>
        <a:ext cx="612047" cy="370618"/>
      </dsp:txXfrm>
    </dsp:sp>
    <dsp:sp modelId="{F22E7503-39AE-49FF-9E97-7FD669720DEB}">
      <dsp:nvSpPr>
        <dsp:cNvPr id="0" name=""/>
        <dsp:cNvSpPr/>
      </dsp:nvSpPr>
      <dsp:spPr>
        <a:xfrm>
          <a:off x="3990908" y="4916"/>
          <a:ext cx="2481005" cy="1252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PROCESS</a:t>
          </a:r>
        </a:p>
      </dsp:txBody>
      <dsp:txXfrm>
        <a:off x="3990908" y="4916"/>
        <a:ext cx="2481005" cy="835200"/>
      </dsp:txXfrm>
    </dsp:sp>
    <dsp:sp modelId="{9BD4340F-F797-4127-B7DA-2B8075801219}">
      <dsp:nvSpPr>
        <dsp:cNvPr id="0" name=""/>
        <dsp:cNvSpPr/>
      </dsp:nvSpPr>
      <dsp:spPr>
        <a:xfrm>
          <a:off x="4499066" y="840116"/>
          <a:ext cx="2481005" cy="26622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b="1" kern="1200" dirty="0">
              <a:solidFill>
                <a:schemeClr val="tx1"/>
              </a:solidFill>
            </a:rPr>
            <a:t>Percentage of babies dried immediately</a:t>
          </a:r>
        </a:p>
        <a:p>
          <a:pPr marL="228600" lvl="1" indent="-228600" algn="l" defTabSz="977900">
            <a:lnSpc>
              <a:spcPct val="90000"/>
            </a:lnSpc>
            <a:spcBef>
              <a:spcPct val="0"/>
            </a:spcBef>
            <a:spcAft>
              <a:spcPct val="15000"/>
            </a:spcAft>
            <a:buChar char="•"/>
          </a:pPr>
          <a:r>
            <a:rPr lang="en-US" sz="2200" b="1" kern="1200" dirty="0">
              <a:solidFill>
                <a:schemeClr val="tx1"/>
              </a:solidFill>
            </a:rPr>
            <a:t>% of babies getting </a:t>
          </a:r>
          <a:r>
            <a:rPr lang="en-US" sz="2200" b="1" kern="1200" baseline="0" dirty="0">
              <a:solidFill>
                <a:schemeClr val="tx1"/>
              </a:solidFill>
            </a:rPr>
            <a:t>skin to skin care at birth</a:t>
          </a:r>
          <a:endParaRPr lang="en-US" sz="2200" b="1" kern="1200" dirty="0">
            <a:solidFill>
              <a:schemeClr val="tx1"/>
            </a:solidFill>
          </a:endParaRPr>
        </a:p>
      </dsp:txBody>
      <dsp:txXfrm>
        <a:off x="4571732" y="912782"/>
        <a:ext cx="2335673" cy="2516868"/>
      </dsp:txXfrm>
    </dsp:sp>
    <dsp:sp modelId="{9F2302D6-3C04-4A2F-BEA9-2A1093E12A40}">
      <dsp:nvSpPr>
        <dsp:cNvPr id="0" name=""/>
        <dsp:cNvSpPr/>
      </dsp:nvSpPr>
      <dsp:spPr>
        <a:xfrm>
          <a:off x="6848026" y="113667"/>
          <a:ext cx="797356" cy="6176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b="1" kern="1200">
            <a:solidFill>
              <a:schemeClr val="tx1"/>
            </a:solidFill>
          </a:endParaRPr>
        </a:p>
      </dsp:txBody>
      <dsp:txXfrm>
        <a:off x="6848026" y="237207"/>
        <a:ext cx="612047" cy="370618"/>
      </dsp:txXfrm>
    </dsp:sp>
    <dsp:sp modelId="{27E11CBC-D7ED-4237-90C4-4385D9D03F15}">
      <dsp:nvSpPr>
        <dsp:cNvPr id="0" name=""/>
        <dsp:cNvSpPr/>
      </dsp:nvSpPr>
      <dsp:spPr>
        <a:xfrm>
          <a:off x="7976360" y="4916"/>
          <a:ext cx="2481005" cy="1252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OUTCOME</a:t>
          </a:r>
        </a:p>
      </dsp:txBody>
      <dsp:txXfrm>
        <a:off x="7976360" y="4916"/>
        <a:ext cx="2481005" cy="835200"/>
      </dsp:txXfrm>
    </dsp:sp>
    <dsp:sp modelId="{6E3D0C24-36E0-4E65-8738-21F4F9B0E2E6}">
      <dsp:nvSpPr>
        <dsp:cNvPr id="0" name=""/>
        <dsp:cNvSpPr/>
      </dsp:nvSpPr>
      <dsp:spPr>
        <a:xfrm>
          <a:off x="8484518" y="840116"/>
          <a:ext cx="2481005" cy="26622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b="1" kern="1200" baseline="0" dirty="0">
              <a:solidFill>
                <a:schemeClr val="tx1"/>
              </a:solidFill>
            </a:rPr>
            <a:t>Percentage of babies hypothermic at 60 minutes after birth</a:t>
          </a:r>
          <a:endParaRPr lang="en-US" sz="2200" b="1" kern="1200" dirty="0">
            <a:solidFill>
              <a:schemeClr val="tx1"/>
            </a:solidFill>
          </a:endParaRPr>
        </a:p>
      </dsp:txBody>
      <dsp:txXfrm>
        <a:off x="8557184" y="912782"/>
        <a:ext cx="2335673" cy="25168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864BE-E680-47AA-A753-EFE5E39FEBB6}">
      <dsp:nvSpPr>
        <dsp:cNvPr id="0" name=""/>
        <dsp:cNvSpPr/>
      </dsp:nvSpPr>
      <dsp:spPr>
        <a:xfrm>
          <a:off x="4745718" y="-210561"/>
          <a:ext cx="2052861" cy="133882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prstClr val="black"/>
              </a:solidFill>
              <a:latin typeface="Century Gothic"/>
            </a:rPr>
            <a:t>PLAN</a:t>
          </a:r>
        </a:p>
        <a:p>
          <a:pPr marL="0" lvl="0" indent="0" algn="ctr" defTabSz="800100">
            <a:lnSpc>
              <a:spcPct val="90000"/>
            </a:lnSpc>
            <a:spcBef>
              <a:spcPct val="0"/>
            </a:spcBef>
            <a:spcAft>
              <a:spcPct val="35000"/>
            </a:spcAft>
            <a:buNone/>
          </a:pPr>
          <a:r>
            <a:rPr lang="en-US" sz="1800" kern="1200" dirty="0">
              <a:solidFill>
                <a:prstClr val="black"/>
              </a:solidFill>
              <a:latin typeface="Century Gothic"/>
            </a:rPr>
            <a:t>Plan the change </a:t>
          </a:r>
          <a:endParaRPr lang="en-US" sz="1800" kern="1200" dirty="0"/>
        </a:p>
      </dsp:txBody>
      <dsp:txXfrm>
        <a:off x="4811074" y="-145205"/>
        <a:ext cx="1922149" cy="1208108"/>
      </dsp:txXfrm>
    </dsp:sp>
    <dsp:sp modelId="{E6534D41-244F-4DC7-90FF-334D9BA8D55E}">
      <dsp:nvSpPr>
        <dsp:cNvPr id="0" name=""/>
        <dsp:cNvSpPr/>
      </dsp:nvSpPr>
      <dsp:spPr>
        <a:xfrm>
          <a:off x="4259336" y="458848"/>
          <a:ext cx="3025625" cy="3025625"/>
        </a:xfrm>
        <a:custGeom>
          <a:avLst/>
          <a:gdLst/>
          <a:ahLst/>
          <a:cxnLst/>
          <a:rect l="0" t="0" r="0" b="0"/>
          <a:pathLst>
            <a:path>
              <a:moveTo>
                <a:pt x="2617494" y="479235"/>
              </a:moveTo>
              <a:arcTo wR="1512812" hR="1512812" stAng="19014275" swAng="759217"/>
            </a:path>
          </a:pathLst>
        </a:custGeom>
        <a:noFill/>
        <a:ln w="6350" cap="flat" cmpd="sng" algn="ctr">
          <a:solidFill>
            <a:srgbClr val="C00000"/>
          </a:solidFill>
          <a:prstDash val="solid"/>
          <a:miter lim="800000"/>
          <a:tailEnd type="arrow"/>
        </a:ln>
        <a:effectLst/>
      </dsp:spPr>
      <dsp:style>
        <a:lnRef idx="1">
          <a:scrgbClr r="0" g="0" b="0"/>
        </a:lnRef>
        <a:fillRef idx="0">
          <a:scrgbClr r="0" g="0" b="0"/>
        </a:fillRef>
        <a:effectRef idx="0">
          <a:scrgbClr r="0" g="0" b="0"/>
        </a:effectRef>
        <a:fontRef idx="minor"/>
      </dsp:style>
    </dsp:sp>
    <dsp:sp modelId="{2D1547B5-2C0F-4A3D-B252-346CEE54407F}">
      <dsp:nvSpPr>
        <dsp:cNvPr id="0" name=""/>
        <dsp:cNvSpPr/>
      </dsp:nvSpPr>
      <dsp:spPr>
        <a:xfrm>
          <a:off x="6258531" y="1302251"/>
          <a:ext cx="2052861" cy="133882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prstClr val="black"/>
              </a:solidFill>
              <a:latin typeface="Century Gothic"/>
            </a:rPr>
            <a:t>DO</a:t>
          </a:r>
          <a:br>
            <a:rPr lang="en-US" sz="1800" b="1" kern="1200" dirty="0">
              <a:solidFill>
                <a:prstClr val="black"/>
              </a:solidFill>
              <a:latin typeface="Century Gothic"/>
            </a:rPr>
          </a:br>
          <a:r>
            <a:rPr lang="en-US" sz="1800" kern="1200" dirty="0">
              <a:solidFill>
                <a:prstClr val="black"/>
              </a:solidFill>
              <a:latin typeface="Century Gothic"/>
            </a:rPr>
            <a:t>Test the change</a:t>
          </a:r>
          <a:endParaRPr lang="en-US" sz="1800" kern="1200" dirty="0"/>
        </a:p>
      </dsp:txBody>
      <dsp:txXfrm>
        <a:off x="6323887" y="1367607"/>
        <a:ext cx="1922149" cy="1208108"/>
      </dsp:txXfrm>
    </dsp:sp>
    <dsp:sp modelId="{73DD3C17-3C94-4F6E-8522-503D32301CE7}">
      <dsp:nvSpPr>
        <dsp:cNvPr id="0" name=""/>
        <dsp:cNvSpPr/>
      </dsp:nvSpPr>
      <dsp:spPr>
        <a:xfrm>
          <a:off x="4259336" y="458848"/>
          <a:ext cx="3025625" cy="3025625"/>
        </a:xfrm>
        <a:custGeom>
          <a:avLst/>
          <a:gdLst/>
          <a:ahLst/>
          <a:cxnLst/>
          <a:rect l="0" t="0" r="0" b="0"/>
          <a:pathLst>
            <a:path>
              <a:moveTo>
                <a:pt x="2817075" y="2279298"/>
              </a:moveTo>
              <a:arcTo wR="1512812" hR="1512812" stAng="1826508" swAng="759217"/>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D8E7578-48E3-4907-8FB4-A0F42D4E14E2}">
      <dsp:nvSpPr>
        <dsp:cNvPr id="0" name=""/>
        <dsp:cNvSpPr/>
      </dsp:nvSpPr>
      <dsp:spPr>
        <a:xfrm>
          <a:off x="4745718" y="2815063"/>
          <a:ext cx="2052861" cy="133882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prstClr val="black"/>
              </a:solidFill>
              <a:latin typeface="Century Gothic"/>
            </a:rPr>
            <a:t>STUDY</a:t>
          </a:r>
          <a:br>
            <a:rPr lang="en-US" sz="1800" b="1" kern="1200" dirty="0">
              <a:solidFill>
                <a:prstClr val="black"/>
              </a:solidFill>
              <a:latin typeface="Century Gothic"/>
            </a:rPr>
          </a:br>
          <a:r>
            <a:rPr lang="en-US" sz="1800" kern="1200" dirty="0">
              <a:solidFill>
                <a:prstClr val="black"/>
              </a:solidFill>
              <a:latin typeface="Century Gothic"/>
            </a:rPr>
            <a:t>What did you learn? </a:t>
          </a:r>
          <a:endParaRPr lang="en-US" sz="1800" kern="1200" dirty="0"/>
        </a:p>
      </dsp:txBody>
      <dsp:txXfrm>
        <a:off x="4811074" y="2880419"/>
        <a:ext cx="1922149" cy="1208108"/>
      </dsp:txXfrm>
    </dsp:sp>
    <dsp:sp modelId="{60A25A17-41A0-4FC0-A8EF-2A1C5DF5ED46}">
      <dsp:nvSpPr>
        <dsp:cNvPr id="0" name=""/>
        <dsp:cNvSpPr/>
      </dsp:nvSpPr>
      <dsp:spPr>
        <a:xfrm>
          <a:off x="4259336" y="458848"/>
          <a:ext cx="3025625" cy="3025625"/>
        </a:xfrm>
        <a:custGeom>
          <a:avLst/>
          <a:gdLst/>
          <a:ahLst/>
          <a:cxnLst/>
          <a:rect l="0" t="0" r="0" b="0"/>
          <a:pathLst>
            <a:path>
              <a:moveTo>
                <a:pt x="408131" y="2546389"/>
              </a:moveTo>
              <a:arcTo wR="1512812" hR="1512812" stAng="8214275" swAng="759217"/>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9CDEE20F-0110-4578-8078-1B7563447C29}">
      <dsp:nvSpPr>
        <dsp:cNvPr id="0" name=""/>
        <dsp:cNvSpPr/>
      </dsp:nvSpPr>
      <dsp:spPr>
        <a:xfrm>
          <a:off x="3232905" y="1302251"/>
          <a:ext cx="2052861" cy="133882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prstClr val="black"/>
              </a:solidFill>
              <a:latin typeface="Century Gothic"/>
            </a:rPr>
            <a:t>ACT</a:t>
          </a:r>
          <a:br>
            <a:rPr lang="en-US" sz="1800" b="1" kern="1200" dirty="0">
              <a:solidFill>
                <a:prstClr val="black"/>
              </a:solidFill>
              <a:latin typeface="Century Gothic"/>
            </a:rPr>
          </a:br>
          <a:r>
            <a:rPr lang="en-US" sz="1800" kern="1200" dirty="0">
              <a:solidFill>
                <a:prstClr val="black"/>
              </a:solidFill>
              <a:latin typeface="Century Gothic"/>
            </a:rPr>
            <a:t>Next steps on the basis of the test</a:t>
          </a:r>
          <a:endParaRPr lang="en-US" sz="1800" kern="1200" dirty="0"/>
        </a:p>
      </dsp:txBody>
      <dsp:txXfrm>
        <a:off x="3298261" y="1367607"/>
        <a:ext cx="1922149" cy="1208108"/>
      </dsp:txXfrm>
    </dsp:sp>
    <dsp:sp modelId="{0D1C209A-9A5D-4887-A1B4-463A6EEC6D5A}">
      <dsp:nvSpPr>
        <dsp:cNvPr id="0" name=""/>
        <dsp:cNvSpPr/>
      </dsp:nvSpPr>
      <dsp:spPr>
        <a:xfrm>
          <a:off x="4259336" y="458848"/>
          <a:ext cx="3025625" cy="3025625"/>
        </a:xfrm>
        <a:custGeom>
          <a:avLst/>
          <a:gdLst/>
          <a:ahLst/>
          <a:cxnLst/>
          <a:rect l="0" t="0" r="0" b="0"/>
          <a:pathLst>
            <a:path>
              <a:moveTo>
                <a:pt x="208549" y="746326"/>
              </a:moveTo>
              <a:arcTo wR="1512812" hR="1512812" stAng="12626508" swAng="759217"/>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28509-4AD6-4DD1-B2E4-429D7FC84C5C}">
      <dsp:nvSpPr>
        <dsp:cNvPr id="0" name=""/>
        <dsp:cNvSpPr/>
      </dsp:nvSpPr>
      <dsp:spPr>
        <a:xfrm>
          <a:off x="1306003" y="391"/>
          <a:ext cx="583566" cy="58356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P</a:t>
          </a:r>
        </a:p>
      </dsp:txBody>
      <dsp:txXfrm>
        <a:off x="1391464" y="85852"/>
        <a:ext cx="412644" cy="412644"/>
      </dsp:txXfrm>
    </dsp:sp>
    <dsp:sp modelId="{E7F1ECDD-B98D-4298-9C8C-103741F2829B}">
      <dsp:nvSpPr>
        <dsp:cNvPr id="0" name=""/>
        <dsp:cNvSpPr/>
      </dsp:nvSpPr>
      <dsp:spPr>
        <a:xfrm rot="2700000">
          <a:off x="1826907" y="500330"/>
          <a:ext cx="155023" cy="196953"/>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833718" y="523278"/>
        <a:ext cx="108516" cy="118171"/>
      </dsp:txXfrm>
    </dsp:sp>
    <dsp:sp modelId="{CEC1CE94-8993-4A48-BE70-23674A5C638D}">
      <dsp:nvSpPr>
        <dsp:cNvPr id="0" name=""/>
        <dsp:cNvSpPr/>
      </dsp:nvSpPr>
      <dsp:spPr>
        <a:xfrm>
          <a:off x="1925473" y="619861"/>
          <a:ext cx="583566" cy="58356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D</a:t>
          </a:r>
        </a:p>
      </dsp:txBody>
      <dsp:txXfrm>
        <a:off x="2010934" y="705322"/>
        <a:ext cx="412644" cy="412644"/>
      </dsp:txXfrm>
    </dsp:sp>
    <dsp:sp modelId="{2727BC06-B008-4F25-BF04-0EA18570F674}">
      <dsp:nvSpPr>
        <dsp:cNvPr id="0" name=""/>
        <dsp:cNvSpPr/>
      </dsp:nvSpPr>
      <dsp:spPr>
        <a:xfrm rot="8100000">
          <a:off x="1833112" y="1119800"/>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872808" y="1142748"/>
        <a:ext cx="108516" cy="118171"/>
      </dsp:txXfrm>
    </dsp:sp>
    <dsp:sp modelId="{C71770AB-CF8F-494F-A532-B4DF2910C039}">
      <dsp:nvSpPr>
        <dsp:cNvPr id="0" name=""/>
        <dsp:cNvSpPr/>
      </dsp:nvSpPr>
      <dsp:spPr>
        <a:xfrm>
          <a:off x="1306003" y="1239331"/>
          <a:ext cx="583566" cy="58356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S</a:t>
          </a:r>
        </a:p>
      </dsp:txBody>
      <dsp:txXfrm>
        <a:off x="1391464" y="1324792"/>
        <a:ext cx="412644" cy="412644"/>
      </dsp:txXfrm>
    </dsp:sp>
    <dsp:sp modelId="{E8FB28E2-781B-4693-9043-15838D55481B}">
      <dsp:nvSpPr>
        <dsp:cNvPr id="0" name=""/>
        <dsp:cNvSpPr/>
      </dsp:nvSpPr>
      <dsp:spPr>
        <a:xfrm rot="13500000">
          <a:off x="1213642" y="1126005"/>
          <a:ext cx="155023" cy="19695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253338" y="1181839"/>
        <a:ext cx="108516" cy="118171"/>
      </dsp:txXfrm>
    </dsp:sp>
    <dsp:sp modelId="{D4071402-AAD1-43AA-A704-0CF48F624B53}">
      <dsp:nvSpPr>
        <dsp:cNvPr id="0" name=""/>
        <dsp:cNvSpPr/>
      </dsp:nvSpPr>
      <dsp:spPr>
        <a:xfrm>
          <a:off x="686533" y="619861"/>
          <a:ext cx="583566" cy="583566"/>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A</a:t>
          </a:r>
        </a:p>
      </dsp:txBody>
      <dsp:txXfrm>
        <a:off x="771994" y="705322"/>
        <a:ext cx="412644" cy="412644"/>
      </dsp:txXfrm>
    </dsp:sp>
    <dsp:sp modelId="{B1342268-510F-45D4-B199-9E83AA51E57D}">
      <dsp:nvSpPr>
        <dsp:cNvPr id="0" name=""/>
        <dsp:cNvSpPr/>
      </dsp:nvSpPr>
      <dsp:spPr>
        <a:xfrm rot="18900000">
          <a:off x="1207437" y="506535"/>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214248" y="562369"/>
        <a:ext cx="108516" cy="1181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28509-4AD6-4DD1-B2E4-429D7FC84C5C}">
      <dsp:nvSpPr>
        <dsp:cNvPr id="0" name=""/>
        <dsp:cNvSpPr/>
      </dsp:nvSpPr>
      <dsp:spPr>
        <a:xfrm>
          <a:off x="1306003" y="391"/>
          <a:ext cx="583566" cy="58356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P</a:t>
          </a:r>
        </a:p>
      </dsp:txBody>
      <dsp:txXfrm>
        <a:off x="1391464" y="85852"/>
        <a:ext cx="412644" cy="412644"/>
      </dsp:txXfrm>
    </dsp:sp>
    <dsp:sp modelId="{E7F1ECDD-B98D-4298-9C8C-103741F2829B}">
      <dsp:nvSpPr>
        <dsp:cNvPr id="0" name=""/>
        <dsp:cNvSpPr/>
      </dsp:nvSpPr>
      <dsp:spPr>
        <a:xfrm rot="2700000">
          <a:off x="1826907" y="500330"/>
          <a:ext cx="155023" cy="196953"/>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833718" y="523278"/>
        <a:ext cx="108516" cy="118171"/>
      </dsp:txXfrm>
    </dsp:sp>
    <dsp:sp modelId="{CEC1CE94-8993-4A48-BE70-23674A5C638D}">
      <dsp:nvSpPr>
        <dsp:cNvPr id="0" name=""/>
        <dsp:cNvSpPr/>
      </dsp:nvSpPr>
      <dsp:spPr>
        <a:xfrm>
          <a:off x="1925473" y="619861"/>
          <a:ext cx="583566" cy="58356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D</a:t>
          </a:r>
        </a:p>
      </dsp:txBody>
      <dsp:txXfrm>
        <a:off x="2010934" y="705322"/>
        <a:ext cx="412644" cy="412644"/>
      </dsp:txXfrm>
    </dsp:sp>
    <dsp:sp modelId="{2727BC06-B008-4F25-BF04-0EA18570F674}">
      <dsp:nvSpPr>
        <dsp:cNvPr id="0" name=""/>
        <dsp:cNvSpPr/>
      </dsp:nvSpPr>
      <dsp:spPr>
        <a:xfrm rot="8100000">
          <a:off x="1833112" y="1119800"/>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872808" y="1142748"/>
        <a:ext cx="108516" cy="118171"/>
      </dsp:txXfrm>
    </dsp:sp>
    <dsp:sp modelId="{C71770AB-CF8F-494F-A532-B4DF2910C039}">
      <dsp:nvSpPr>
        <dsp:cNvPr id="0" name=""/>
        <dsp:cNvSpPr/>
      </dsp:nvSpPr>
      <dsp:spPr>
        <a:xfrm>
          <a:off x="1306003" y="1239331"/>
          <a:ext cx="583566" cy="58356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S</a:t>
          </a:r>
        </a:p>
      </dsp:txBody>
      <dsp:txXfrm>
        <a:off x="1391464" y="1324792"/>
        <a:ext cx="412644" cy="412644"/>
      </dsp:txXfrm>
    </dsp:sp>
    <dsp:sp modelId="{E8FB28E2-781B-4693-9043-15838D55481B}">
      <dsp:nvSpPr>
        <dsp:cNvPr id="0" name=""/>
        <dsp:cNvSpPr/>
      </dsp:nvSpPr>
      <dsp:spPr>
        <a:xfrm rot="13500000">
          <a:off x="1213642" y="1126005"/>
          <a:ext cx="155023" cy="19695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253338" y="1181839"/>
        <a:ext cx="108516" cy="118171"/>
      </dsp:txXfrm>
    </dsp:sp>
    <dsp:sp modelId="{D4071402-AAD1-43AA-A704-0CF48F624B53}">
      <dsp:nvSpPr>
        <dsp:cNvPr id="0" name=""/>
        <dsp:cNvSpPr/>
      </dsp:nvSpPr>
      <dsp:spPr>
        <a:xfrm>
          <a:off x="686533" y="619861"/>
          <a:ext cx="583566" cy="583566"/>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A</a:t>
          </a:r>
        </a:p>
      </dsp:txBody>
      <dsp:txXfrm>
        <a:off x="771994" y="705322"/>
        <a:ext cx="412644" cy="412644"/>
      </dsp:txXfrm>
    </dsp:sp>
    <dsp:sp modelId="{B1342268-510F-45D4-B199-9E83AA51E57D}">
      <dsp:nvSpPr>
        <dsp:cNvPr id="0" name=""/>
        <dsp:cNvSpPr/>
      </dsp:nvSpPr>
      <dsp:spPr>
        <a:xfrm rot="18900000">
          <a:off x="1207437" y="506535"/>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214248" y="562369"/>
        <a:ext cx="108516" cy="1181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28509-4AD6-4DD1-B2E4-429D7FC84C5C}">
      <dsp:nvSpPr>
        <dsp:cNvPr id="0" name=""/>
        <dsp:cNvSpPr/>
      </dsp:nvSpPr>
      <dsp:spPr>
        <a:xfrm>
          <a:off x="1306003" y="391"/>
          <a:ext cx="583566" cy="58356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P</a:t>
          </a:r>
        </a:p>
      </dsp:txBody>
      <dsp:txXfrm>
        <a:off x="1391464" y="85852"/>
        <a:ext cx="412644" cy="412644"/>
      </dsp:txXfrm>
    </dsp:sp>
    <dsp:sp modelId="{E7F1ECDD-B98D-4298-9C8C-103741F2829B}">
      <dsp:nvSpPr>
        <dsp:cNvPr id="0" name=""/>
        <dsp:cNvSpPr/>
      </dsp:nvSpPr>
      <dsp:spPr>
        <a:xfrm rot="2700000">
          <a:off x="1826907" y="500330"/>
          <a:ext cx="155023" cy="196953"/>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833718" y="523278"/>
        <a:ext cx="108516" cy="118171"/>
      </dsp:txXfrm>
    </dsp:sp>
    <dsp:sp modelId="{CEC1CE94-8993-4A48-BE70-23674A5C638D}">
      <dsp:nvSpPr>
        <dsp:cNvPr id="0" name=""/>
        <dsp:cNvSpPr/>
      </dsp:nvSpPr>
      <dsp:spPr>
        <a:xfrm>
          <a:off x="1925473" y="619861"/>
          <a:ext cx="583566" cy="58356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D</a:t>
          </a:r>
        </a:p>
      </dsp:txBody>
      <dsp:txXfrm>
        <a:off x="2010934" y="705322"/>
        <a:ext cx="412644" cy="412644"/>
      </dsp:txXfrm>
    </dsp:sp>
    <dsp:sp modelId="{2727BC06-B008-4F25-BF04-0EA18570F674}">
      <dsp:nvSpPr>
        <dsp:cNvPr id="0" name=""/>
        <dsp:cNvSpPr/>
      </dsp:nvSpPr>
      <dsp:spPr>
        <a:xfrm rot="8100000">
          <a:off x="1833112" y="1119800"/>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872808" y="1142748"/>
        <a:ext cx="108516" cy="118171"/>
      </dsp:txXfrm>
    </dsp:sp>
    <dsp:sp modelId="{C71770AB-CF8F-494F-A532-B4DF2910C039}">
      <dsp:nvSpPr>
        <dsp:cNvPr id="0" name=""/>
        <dsp:cNvSpPr/>
      </dsp:nvSpPr>
      <dsp:spPr>
        <a:xfrm>
          <a:off x="1306003" y="1239331"/>
          <a:ext cx="583566" cy="58356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S</a:t>
          </a:r>
        </a:p>
      </dsp:txBody>
      <dsp:txXfrm>
        <a:off x="1391464" y="1324792"/>
        <a:ext cx="412644" cy="412644"/>
      </dsp:txXfrm>
    </dsp:sp>
    <dsp:sp modelId="{E8FB28E2-781B-4693-9043-15838D55481B}">
      <dsp:nvSpPr>
        <dsp:cNvPr id="0" name=""/>
        <dsp:cNvSpPr/>
      </dsp:nvSpPr>
      <dsp:spPr>
        <a:xfrm rot="13500000">
          <a:off x="1213642" y="1126005"/>
          <a:ext cx="155023" cy="19695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253338" y="1181839"/>
        <a:ext cx="108516" cy="118171"/>
      </dsp:txXfrm>
    </dsp:sp>
    <dsp:sp modelId="{D4071402-AAD1-43AA-A704-0CF48F624B53}">
      <dsp:nvSpPr>
        <dsp:cNvPr id="0" name=""/>
        <dsp:cNvSpPr/>
      </dsp:nvSpPr>
      <dsp:spPr>
        <a:xfrm>
          <a:off x="686533" y="619861"/>
          <a:ext cx="583566" cy="583566"/>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A</a:t>
          </a:r>
        </a:p>
      </dsp:txBody>
      <dsp:txXfrm>
        <a:off x="771994" y="705322"/>
        <a:ext cx="412644" cy="412644"/>
      </dsp:txXfrm>
    </dsp:sp>
    <dsp:sp modelId="{B1342268-510F-45D4-B199-9E83AA51E57D}">
      <dsp:nvSpPr>
        <dsp:cNvPr id="0" name=""/>
        <dsp:cNvSpPr/>
      </dsp:nvSpPr>
      <dsp:spPr>
        <a:xfrm rot="18900000">
          <a:off x="1207437" y="506535"/>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214248" y="562369"/>
        <a:ext cx="108516" cy="1181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C28509-4AD6-4DD1-B2E4-429D7FC84C5C}">
      <dsp:nvSpPr>
        <dsp:cNvPr id="0" name=""/>
        <dsp:cNvSpPr/>
      </dsp:nvSpPr>
      <dsp:spPr>
        <a:xfrm>
          <a:off x="1306003" y="391"/>
          <a:ext cx="583566" cy="58356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P</a:t>
          </a:r>
        </a:p>
      </dsp:txBody>
      <dsp:txXfrm>
        <a:off x="1391464" y="85852"/>
        <a:ext cx="412644" cy="412644"/>
      </dsp:txXfrm>
    </dsp:sp>
    <dsp:sp modelId="{E7F1ECDD-B98D-4298-9C8C-103741F2829B}">
      <dsp:nvSpPr>
        <dsp:cNvPr id="0" name=""/>
        <dsp:cNvSpPr/>
      </dsp:nvSpPr>
      <dsp:spPr>
        <a:xfrm rot="2700000">
          <a:off x="1826907" y="500330"/>
          <a:ext cx="155023" cy="196953"/>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833718" y="523278"/>
        <a:ext cx="108516" cy="118171"/>
      </dsp:txXfrm>
    </dsp:sp>
    <dsp:sp modelId="{CEC1CE94-8993-4A48-BE70-23674A5C638D}">
      <dsp:nvSpPr>
        <dsp:cNvPr id="0" name=""/>
        <dsp:cNvSpPr/>
      </dsp:nvSpPr>
      <dsp:spPr>
        <a:xfrm>
          <a:off x="1925473" y="619861"/>
          <a:ext cx="583566" cy="58356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D</a:t>
          </a:r>
        </a:p>
      </dsp:txBody>
      <dsp:txXfrm>
        <a:off x="2010934" y="705322"/>
        <a:ext cx="412644" cy="412644"/>
      </dsp:txXfrm>
    </dsp:sp>
    <dsp:sp modelId="{2727BC06-B008-4F25-BF04-0EA18570F674}">
      <dsp:nvSpPr>
        <dsp:cNvPr id="0" name=""/>
        <dsp:cNvSpPr/>
      </dsp:nvSpPr>
      <dsp:spPr>
        <a:xfrm rot="8100000">
          <a:off x="1833112" y="1119800"/>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872808" y="1142748"/>
        <a:ext cx="108516" cy="118171"/>
      </dsp:txXfrm>
    </dsp:sp>
    <dsp:sp modelId="{C71770AB-CF8F-494F-A532-B4DF2910C039}">
      <dsp:nvSpPr>
        <dsp:cNvPr id="0" name=""/>
        <dsp:cNvSpPr/>
      </dsp:nvSpPr>
      <dsp:spPr>
        <a:xfrm>
          <a:off x="1306003" y="1239331"/>
          <a:ext cx="583566" cy="58356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S</a:t>
          </a:r>
        </a:p>
      </dsp:txBody>
      <dsp:txXfrm>
        <a:off x="1391464" y="1324792"/>
        <a:ext cx="412644" cy="412644"/>
      </dsp:txXfrm>
    </dsp:sp>
    <dsp:sp modelId="{E8FB28E2-781B-4693-9043-15838D55481B}">
      <dsp:nvSpPr>
        <dsp:cNvPr id="0" name=""/>
        <dsp:cNvSpPr/>
      </dsp:nvSpPr>
      <dsp:spPr>
        <a:xfrm rot="13500000">
          <a:off x="1213642" y="1126005"/>
          <a:ext cx="155023" cy="19695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rot="10800000">
        <a:off x="1253338" y="1181839"/>
        <a:ext cx="108516" cy="118171"/>
      </dsp:txXfrm>
    </dsp:sp>
    <dsp:sp modelId="{D4071402-AAD1-43AA-A704-0CF48F624B53}">
      <dsp:nvSpPr>
        <dsp:cNvPr id="0" name=""/>
        <dsp:cNvSpPr/>
      </dsp:nvSpPr>
      <dsp:spPr>
        <a:xfrm>
          <a:off x="686533" y="619861"/>
          <a:ext cx="583566" cy="583566"/>
        </a:xfrm>
        <a:prstGeom prst="ellips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b="1" kern="1200" dirty="0"/>
            <a:t>A</a:t>
          </a:r>
        </a:p>
      </dsp:txBody>
      <dsp:txXfrm>
        <a:off x="771994" y="705322"/>
        <a:ext cx="412644" cy="412644"/>
      </dsp:txXfrm>
    </dsp:sp>
    <dsp:sp modelId="{B1342268-510F-45D4-B199-9E83AA51E57D}">
      <dsp:nvSpPr>
        <dsp:cNvPr id="0" name=""/>
        <dsp:cNvSpPr/>
      </dsp:nvSpPr>
      <dsp:spPr>
        <a:xfrm rot="18900000">
          <a:off x="1207437" y="506535"/>
          <a:ext cx="155023" cy="196953"/>
        </a:xfrm>
        <a:prstGeom prst="rightArrow">
          <a:avLst>
            <a:gd name="adj1" fmla="val 60000"/>
            <a:gd name="adj2" fmla="val 50000"/>
          </a:avLst>
        </a:prstGeom>
        <a:solidFill>
          <a:srgbClr val="FFFF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p>
      </dsp:txBody>
      <dsp:txXfrm>
        <a:off x="1214248" y="562369"/>
        <a:ext cx="108516" cy="11817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9EAC3242-F05E-4CFA-B1FA-52890567A51D}" type="slidenum">
              <a:rPr lang="en-US" smtClean="0"/>
              <a:pPr/>
              <a:t>‹#›</a:t>
            </a:fld>
            <a:endParaRPr lang="en-US"/>
          </a:p>
        </p:txBody>
      </p:sp>
    </p:spTree>
    <p:extLst>
      <p:ext uri="{BB962C8B-B14F-4D97-AF65-F5344CB8AC3E}">
        <p14:creationId xmlns:p14="http://schemas.microsoft.com/office/powerpoint/2010/main" val="633467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347" cy="498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1"/>
            <a:ext cx="2946347" cy="498215"/>
          </a:xfrm>
          <a:prstGeom prst="rect">
            <a:avLst/>
          </a:prstGeom>
        </p:spPr>
        <p:txBody>
          <a:bodyPr vert="horz" lIns="91440" tIns="45720" rIns="91440" bIns="45720" rtlCol="0"/>
          <a:lstStyle>
            <a:lvl1pPr algn="r">
              <a:defRPr sz="1200"/>
            </a:lvl1pPr>
          </a:lstStyle>
          <a:p>
            <a:fld id="{21059CF1-41B4-45E7-87B5-366A92F81598}" type="datetimeFigureOut">
              <a:rPr lang="en-US" smtClean="0"/>
              <a:pPr/>
              <a:t>11/1/2021</a:t>
            </a:fld>
            <a:endParaRPr lang="en-US"/>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78722"/>
            <a:ext cx="5439410" cy="390986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455CE8B7-3E68-4A74-9D63-08D69F6F55E6}" type="slidenum">
              <a:rPr lang="en-US" smtClean="0"/>
              <a:pPr/>
              <a:t>‹#›</a:t>
            </a:fld>
            <a:endParaRPr lang="en-US"/>
          </a:p>
        </p:txBody>
      </p:sp>
    </p:spTree>
    <p:extLst>
      <p:ext uri="{BB962C8B-B14F-4D97-AF65-F5344CB8AC3E}">
        <p14:creationId xmlns:p14="http://schemas.microsoft.com/office/powerpoint/2010/main" val="453112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Highlight that this course is designed to teach a new skill – how to use quality improvement methods to</a:t>
            </a:r>
            <a:r>
              <a:rPr lang="en-US" sz="1600" dirty="0">
                <a:effectLst/>
              </a:rPr>
              <a:t> </a:t>
            </a:r>
            <a:r>
              <a:rPr lang="en-US" sz="1600" kern="1200" dirty="0">
                <a:solidFill>
                  <a:schemeClr val="tx1"/>
                </a:solidFill>
                <a:effectLst/>
              </a:rPr>
              <a:t>improve service delivery at the point of care in your health</a:t>
            </a:r>
            <a:r>
              <a:rPr lang="en-US" sz="1600" kern="1200" baseline="0" dirty="0">
                <a:solidFill>
                  <a:schemeClr val="tx1"/>
                </a:solidFill>
                <a:effectLst/>
              </a:rPr>
              <a:t> </a:t>
            </a:r>
            <a:r>
              <a:rPr lang="en-US" sz="1600" kern="1200" dirty="0">
                <a:solidFill>
                  <a:schemeClr val="tx1"/>
                </a:solidFill>
                <a:effectLst/>
              </a:rPr>
              <a:t>facility</a:t>
            </a:r>
            <a:br>
              <a:rPr lang="en-US" sz="1600" kern="1200" dirty="0">
                <a:solidFill>
                  <a:schemeClr val="tx1"/>
                </a:solidFill>
                <a:effectLst/>
              </a:rPr>
            </a:br>
            <a:endParaRPr lang="en-US" sz="1600" kern="1200" dirty="0">
              <a:solidFill>
                <a:schemeClr val="tx1"/>
              </a:solidFill>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We will spend Day 1 working through the </a:t>
            </a:r>
            <a:r>
              <a:rPr lang="en-US" sz="1600" b="1" kern="1200" dirty="0">
                <a:solidFill>
                  <a:schemeClr val="tx1"/>
                </a:solidFill>
                <a:effectLst/>
              </a:rPr>
              <a:t>four steps of QI </a:t>
            </a:r>
            <a:r>
              <a:rPr lang="en-US" sz="1600" kern="1200" dirty="0">
                <a:solidFill>
                  <a:schemeClr val="tx1"/>
                </a:solidFill>
                <a:effectLst/>
              </a:rPr>
              <a:t>using a hypothetical example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On Day 2 we will help plan an initial QI project that you can carry out in your facility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The first step is to pick something specific to work on, form a team and develop a precise aim statement to guide your efforts.</a:t>
            </a:r>
          </a:p>
        </p:txBody>
      </p:sp>
      <p:sp>
        <p:nvSpPr>
          <p:cNvPr id="4" name="Slide Number Placeholder 3"/>
          <p:cNvSpPr>
            <a:spLocks noGrp="1"/>
          </p:cNvSpPr>
          <p:nvPr>
            <p:ph type="sldNum" sz="quarter" idx="10"/>
          </p:nvPr>
        </p:nvSpPr>
        <p:spPr/>
        <p:txBody>
          <a:bodyPr/>
          <a:lstStyle/>
          <a:p>
            <a:fld id="{455CE8B7-3E68-4A74-9D63-08D69F6F55E6}" type="slidenum">
              <a:rPr lang="en-US" smtClean="0"/>
              <a:pPr/>
              <a:t>1</a:t>
            </a:fld>
            <a:endParaRPr lang="en-US" dirty="0"/>
          </a:p>
        </p:txBody>
      </p:sp>
    </p:spTree>
    <p:extLst>
      <p:ext uri="{BB962C8B-B14F-4D97-AF65-F5344CB8AC3E}">
        <p14:creationId xmlns:p14="http://schemas.microsoft.com/office/powerpoint/2010/main" val="2905443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Example 2: Go through the example of the aim statement and highlight how it has all the essential elements</a:t>
            </a:r>
            <a:r>
              <a:rPr lang="en-US" sz="1600" dirty="0">
                <a:effectLst/>
              </a:rPr>
              <a:t> </a:t>
            </a:r>
            <a:endParaRPr lang="en-US" sz="1600" dirty="0"/>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10</a:t>
            </a:fld>
            <a:endParaRPr lang="en-US"/>
          </a:p>
        </p:txBody>
      </p:sp>
    </p:spTree>
    <p:extLst>
      <p:ext uri="{BB962C8B-B14F-4D97-AF65-F5344CB8AC3E}">
        <p14:creationId xmlns:p14="http://schemas.microsoft.com/office/powerpoint/2010/main" val="4106891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Discuss how the first aim statement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tx1"/>
                </a:solidFill>
                <a:effectLst/>
                <a:latin typeface="+mn-lt"/>
                <a:ea typeface="+mn-ea"/>
                <a:cs typeface="+mn-cs"/>
              </a:rPr>
              <a:t>is not specific</a:t>
            </a:r>
            <a:r>
              <a:rPr lang="en-US" sz="1600" dirty="0">
                <a:effectLst/>
              </a:rPr>
              <a:t> </a:t>
            </a:r>
            <a:r>
              <a:rPr lang="en-US" sz="1600" kern="1200" dirty="0">
                <a:solidFill>
                  <a:schemeClr val="tx1"/>
                </a:solidFill>
                <a:effectLst/>
              </a:rPr>
              <a:t>(does not define what is</a:t>
            </a:r>
            <a:r>
              <a:rPr lang="en-US" sz="1600" kern="1200" baseline="0" dirty="0">
                <a:solidFill>
                  <a:schemeClr val="tx1"/>
                </a:solidFill>
                <a:effectLst/>
              </a:rPr>
              <a:t> </a:t>
            </a:r>
            <a:r>
              <a:rPr lang="en-US" sz="1600" kern="1200" dirty="0">
                <a:solidFill>
                  <a:schemeClr val="tx1"/>
                </a:solidFill>
                <a:effectLst/>
              </a:rPr>
              <a:t>meant by skin-to-skin contact)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is not measurable (does not have a target) and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does not have a timeline.</a:t>
            </a:r>
            <a:br>
              <a:rPr lang="en-US" sz="1600" kern="1200" dirty="0">
                <a:solidFill>
                  <a:schemeClr val="tx1"/>
                </a:solidFill>
                <a:effectLst/>
              </a:rPr>
            </a:br>
            <a:endParaRPr lang="en-US" sz="1600" kern="1200" dirty="0">
              <a:solidFill>
                <a:schemeClr val="tx1"/>
              </a:solidFill>
              <a:effectLst/>
            </a:endParaRPr>
          </a:p>
          <a:p>
            <a:pPr lvl="0"/>
            <a:r>
              <a:rPr lang="en-US" sz="1600" kern="1200" dirty="0">
                <a:solidFill>
                  <a:schemeClr val="tx1"/>
                </a:solidFill>
                <a:effectLst/>
              </a:rPr>
              <a:t>The second aim statement is good. It provides:</a:t>
            </a:r>
          </a:p>
          <a:p>
            <a:pPr marL="171450" lvl="0" indent="-171450">
              <a:buFont typeface="Arial" panose="020B0604020202020204" pitchFamily="34" charset="0"/>
              <a:buChar char="•"/>
            </a:pPr>
            <a:r>
              <a:rPr lang="en-US" sz="1600" kern="1200" dirty="0">
                <a:solidFill>
                  <a:schemeClr val="tx1"/>
                </a:solidFill>
                <a:effectLst/>
              </a:rPr>
              <a:t>a clearer definition of what is meant by skin-to-skin contact</a:t>
            </a:r>
          </a:p>
          <a:p>
            <a:pPr marL="171450" lvl="0" indent="-171450">
              <a:buFont typeface="Arial" panose="020B0604020202020204" pitchFamily="34" charset="0"/>
              <a:buChar char="•"/>
            </a:pPr>
            <a:r>
              <a:rPr lang="en-US" sz="1600" kern="1200" dirty="0">
                <a:solidFill>
                  <a:schemeClr val="tx1"/>
                </a:solidFill>
                <a:effectLst/>
              </a:rPr>
              <a:t>a target – “from 0% to 50%”</a:t>
            </a:r>
          </a:p>
          <a:p>
            <a:pPr marL="171450" lvl="0" indent="-171450">
              <a:buFont typeface="Arial" panose="020B0604020202020204" pitchFamily="34" charset="0"/>
              <a:buChar char="•"/>
            </a:pPr>
            <a:r>
              <a:rPr lang="en-US" sz="1600" kern="1200" dirty="0">
                <a:solidFill>
                  <a:schemeClr val="tx1"/>
                </a:solidFill>
                <a:effectLst/>
              </a:rPr>
              <a:t>a timeline – “within 4 weeks”</a:t>
            </a:r>
          </a:p>
          <a:p>
            <a:br>
              <a:rPr lang="en-US" sz="1600" kern="1200" dirty="0">
                <a:solidFill>
                  <a:schemeClr val="tx1"/>
                </a:solidFill>
                <a:effectLst/>
              </a:rPr>
            </a:b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11</a:t>
            </a:fld>
            <a:endParaRPr lang="en-US"/>
          </a:p>
        </p:txBody>
      </p:sp>
    </p:spTree>
    <p:extLst>
      <p:ext uri="{BB962C8B-B14F-4D97-AF65-F5344CB8AC3E}">
        <p14:creationId xmlns:p14="http://schemas.microsoft.com/office/powerpoint/2010/main" val="244520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5CE8B7-3E68-4A74-9D63-08D69F6F55E6}" type="slidenum">
              <a:rPr lang="en-US" smtClean="0"/>
              <a:pPr/>
              <a:t>12</a:t>
            </a:fld>
            <a:endParaRPr lang="en-US"/>
          </a:p>
        </p:txBody>
      </p:sp>
    </p:spTree>
    <p:extLst>
      <p:ext uri="{BB962C8B-B14F-4D97-AF65-F5344CB8AC3E}">
        <p14:creationId xmlns:p14="http://schemas.microsoft.com/office/powerpoint/2010/main" val="2688865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Now that you have selected a problem to work on, formed a team and developed a clear aim statement it is time to move to the second step:</a:t>
            </a:r>
          </a:p>
          <a:p>
            <a:endParaRPr lang="en-US" sz="1600" kern="1200" dirty="0">
              <a:solidFill>
                <a:schemeClr val="tx1"/>
              </a:solidFill>
              <a:effectLst/>
            </a:endParaRPr>
          </a:p>
          <a:p>
            <a:r>
              <a:rPr lang="en-US" sz="1600" kern="1200" dirty="0" err="1">
                <a:solidFill>
                  <a:schemeClr val="tx1"/>
                </a:solidFill>
                <a:effectLst/>
              </a:rPr>
              <a:t>Analysing</a:t>
            </a:r>
            <a:r>
              <a:rPr lang="en-US" sz="1600" kern="1200" dirty="0">
                <a:solidFill>
                  <a:schemeClr val="tx1"/>
                </a:solidFill>
                <a:effectLst/>
              </a:rPr>
              <a:t> the problem and measuring quality of care</a:t>
            </a:r>
          </a:p>
          <a:p>
            <a:br>
              <a:rPr lang="en-US" sz="1600" kern="1200" dirty="0">
                <a:solidFill>
                  <a:schemeClr val="tx1"/>
                </a:solidFill>
                <a:effectLst/>
              </a:rPr>
            </a:b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13</a:t>
            </a:fld>
            <a:endParaRPr lang="en-US"/>
          </a:p>
        </p:txBody>
      </p:sp>
    </p:spTree>
    <p:extLst>
      <p:ext uri="{BB962C8B-B14F-4D97-AF65-F5344CB8AC3E}">
        <p14:creationId xmlns:p14="http://schemas.microsoft.com/office/powerpoint/2010/main" val="41725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In Step 2 you will learn how to identify the causes for the selected problem and to develop indicators to measure progress in reaching your aim.</a:t>
            </a:r>
            <a:r>
              <a:rPr lang="en-US" sz="1600" dirty="0">
                <a:effectLst/>
              </a:rPr>
              <a:t> </a:t>
            </a:r>
          </a:p>
          <a:p>
            <a:endParaRPr lang="en-US" sz="1600" dirty="0">
              <a:effectLst/>
            </a:endParaRPr>
          </a:p>
          <a:p>
            <a:r>
              <a:rPr lang="en-US" sz="1600" kern="1200" dirty="0">
                <a:solidFill>
                  <a:schemeClr val="tx1"/>
                </a:solidFill>
                <a:effectLst/>
              </a:rPr>
              <a:t>Read the four learning objectives from the slide.</a:t>
            </a:r>
          </a:p>
          <a:p>
            <a:br>
              <a:rPr lang="en-US" sz="1600" kern="1200" dirty="0">
                <a:solidFill>
                  <a:schemeClr val="tx1"/>
                </a:solidFill>
                <a:effectLst/>
              </a:rPr>
            </a:b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14</a:t>
            </a:fld>
            <a:endParaRPr lang="en-US"/>
          </a:p>
        </p:txBody>
      </p:sp>
    </p:spTree>
    <p:extLst>
      <p:ext uri="{BB962C8B-B14F-4D97-AF65-F5344CB8AC3E}">
        <p14:creationId xmlns:p14="http://schemas.microsoft.com/office/powerpoint/2010/main" val="2614021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Review some</a:t>
            </a:r>
            <a:r>
              <a:rPr lang="en-US" sz="1600" baseline="0" dirty="0"/>
              <a:t> key reasons why analysis is important in quality improvement. </a:t>
            </a:r>
          </a:p>
          <a:p>
            <a:endParaRPr lang="en-US" sz="1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When you see a patient, you are not interested in just treating the symptoms; you also want to identify the real cause of the symptoms so that you can treat appropriately. The same applies when you</a:t>
            </a:r>
            <a:r>
              <a:rPr lang="en-US" sz="1600" dirty="0">
                <a:effectLst/>
              </a:rPr>
              <a:t> </a:t>
            </a:r>
            <a:r>
              <a:rPr lang="en-US" sz="1600" kern="1200" dirty="0">
                <a:solidFill>
                  <a:schemeClr val="tx1"/>
                </a:solidFill>
                <a:effectLst/>
              </a:rPr>
              <a:t> are working on a problem in the health facility. </a:t>
            </a:r>
          </a:p>
          <a:p>
            <a:r>
              <a:rPr lang="en-US" sz="1600" kern="1200" dirty="0">
                <a:solidFill>
                  <a:schemeClr val="tx1"/>
                </a:solidFill>
                <a:effectLst/>
              </a:rPr>
              <a:t>.</a:t>
            </a:r>
            <a:r>
              <a:rPr lang="en-US" sz="1600" dirty="0">
                <a:effectLst/>
              </a:rPr>
              <a:t>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15</a:t>
            </a:fld>
            <a:endParaRPr lang="en-US"/>
          </a:p>
        </p:txBody>
      </p:sp>
    </p:spTree>
    <p:extLst>
      <p:ext uri="{BB962C8B-B14F-4D97-AF65-F5344CB8AC3E}">
        <p14:creationId xmlns:p14="http://schemas.microsoft.com/office/powerpoint/2010/main" val="908496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We</a:t>
            </a:r>
            <a:r>
              <a:rPr lang="en-US" sz="1600" baseline="0" dirty="0"/>
              <a:t> will cover four tools for problem analysis in this Step. </a:t>
            </a:r>
          </a:p>
          <a:p>
            <a:endParaRPr lang="en-US" sz="1600" kern="1200" baseline="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We are going to discuss options for identifying possible causes of the problem that you have decided work on. By broadening</a:t>
            </a:r>
            <a:r>
              <a:rPr lang="en-US" sz="1600" dirty="0">
                <a:effectLst/>
              </a:rPr>
              <a:t> </a:t>
            </a:r>
            <a:r>
              <a:rPr lang="en-US" sz="1600" kern="1200" dirty="0">
                <a:solidFill>
                  <a:schemeClr val="tx1"/>
                </a:solidFill>
                <a:effectLst/>
              </a:rPr>
              <a:t>the understanding of all underlying main causes you will come up with appropriate solutions that are likely to succeed.</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16</a:t>
            </a:fld>
            <a:endParaRPr lang="en-US"/>
          </a:p>
        </p:txBody>
      </p:sp>
    </p:spTree>
    <p:extLst>
      <p:ext uri="{BB962C8B-B14F-4D97-AF65-F5344CB8AC3E}">
        <p14:creationId xmlns:p14="http://schemas.microsoft.com/office/powerpoint/2010/main" val="1252844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400" dirty="0"/>
              <a:t>One way to determine the possible causes of the problem is to draw the Fishbone Diagram. (a completed diagram looks like the skeleton of a fish!).</a:t>
            </a:r>
            <a:endParaRPr lang="en-US" sz="1400" kern="1200" dirty="0">
              <a:solidFill>
                <a:schemeClr val="tx1"/>
              </a:solidFill>
              <a:effectLst/>
            </a:endParaRPr>
          </a:p>
          <a:p>
            <a:pPr lvl="0"/>
            <a:endParaRPr lang="en-US" sz="1400" dirty="0"/>
          </a:p>
          <a:p>
            <a:pPr lvl="0"/>
            <a:r>
              <a:rPr lang="en-US" sz="1400" kern="1200" dirty="0">
                <a:solidFill>
                  <a:schemeClr val="tx1"/>
                </a:solidFill>
                <a:effectLst/>
              </a:rPr>
              <a:t>In general, there are four broad categories of causes for any observed problem.</a:t>
            </a:r>
          </a:p>
          <a:p>
            <a:pPr lvl="0"/>
            <a:endParaRPr lang="en-US" sz="1400" kern="1200" dirty="0">
              <a:solidFill>
                <a:schemeClr val="tx1"/>
              </a:solidFill>
              <a:effectLst/>
            </a:endParaRPr>
          </a:p>
          <a:p>
            <a:pPr marL="285750" lvl="0" indent="-285750">
              <a:buFont typeface="Arial" panose="020B0604020202020204" pitchFamily="34" charset="0"/>
              <a:buChar char="•"/>
            </a:pPr>
            <a:r>
              <a:rPr lang="en-US" sz="1400" kern="1200" dirty="0">
                <a:solidFill>
                  <a:schemeClr val="tx1"/>
                </a:solidFill>
                <a:effectLst/>
              </a:rPr>
              <a:t>PEOPLE – people may not know what to do or how to do it</a:t>
            </a:r>
          </a:p>
          <a:p>
            <a:pPr marL="285750" lvl="0" indent="-285750">
              <a:buFont typeface="Arial" panose="020B0604020202020204" pitchFamily="34" charset="0"/>
              <a:buChar char="•"/>
            </a:pPr>
            <a:r>
              <a:rPr lang="en-US" sz="1400" kern="1200" dirty="0">
                <a:solidFill>
                  <a:schemeClr val="tx1"/>
                </a:solidFill>
                <a:effectLst/>
              </a:rPr>
              <a:t>PLACE – the place you are doing the work may make  it hard to do the work. For example, there may be no equipment or equipment is kept too far from where it is needed</a:t>
            </a:r>
          </a:p>
          <a:p>
            <a:pPr marL="285750" lvl="0" indent="-285750">
              <a:buFont typeface="Arial" panose="020B0604020202020204" pitchFamily="34" charset="0"/>
              <a:buChar char="•"/>
            </a:pPr>
            <a:r>
              <a:rPr lang="en-US" sz="1400" kern="1200" dirty="0">
                <a:solidFill>
                  <a:schemeClr val="tx1"/>
                </a:solidFill>
                <a:effectLst/>
              </a:rPr>
              <a:t>PROCEDURE – the way work is done may be</a:t>
            </a:r>
            <a:r>
              <a:rPr lang="en-US" sz="1400" kern="1200" baseline="0" dirty="0">
                <a:solidFill>
                  <a:schemeClr val="tx1"/>
                </a:solidFill>
                <a:effectLst/>
              </a:rPr>
              <a:t> </a:t>
            </a:r>
            <a:r>
              <a:rPr lang="en-US" sz="1400" kern="1200" dirty="0">
                <a:solidFill>
                  <a:schemeClr val="tx1"/>
                </a:solidFill>
                <a:effectLst/>
              </a:rPr>
              <a:t>contributing to the problem. For example, tasks are being done in the wrong order or at the wrong time</a:t>
            </a:r>
          </a:p>
          <a:p>
            <a:pPr marL="285750" indent="-285750">
              <a:buFont typeface="Arial" panose="020B0604020202020204" pitchFamily="34" charset="0"/>
              <a:buChar char="•"/>
            </a:pPr>
            <a:r>
              <a:rPr lang="en-US" sz="1400" kern="1200" dirty="0">
                <a:solidFill>
                  <a:schemeClr val="tx1"/>
                </a:solidFill>
                <a:effectLst/>
              </a:rPr>
              <a:t>POLICY – there may be no policies, or policies may be wrong or non-specific</a:t>
            </a:r>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17</a:t>
            </a:fld>
            <a:endParaRPr lang="en-US"/>
          </a:p>
        </p:txBody>
      </p:sp>
    </p:spTree>
    <p:extLst>
      <p:ext uri="{BB962C8B-B14F-4D97-AF65-F5344CB8AC3E}">
        <p14:creationId xmlns:p14="http://schemas.microsoft.com/office/powerpoint/2010/main" val="1445927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dirty="0">
                <a:solidFill>
                  <a:schemeClr val="tx1"/>
                </a:solidFill>
                <a:effectLst/>
              </a:rPr>
              <a:t>Steps to draw a fishbone with your team:</a:t>
            </a:r>
          </a:p>
          <a:p>
            <a:pPr marL="228600" indent="-228600">
              <a:buAutoNum type="arabicPeriod"/>
            </a:pPr>
            <a:r>
              <a:rPr lang="en-US" sz="1400" kern="1200" dirty="0">
                <a:solidFill>
                  <a:schemeClr val="tx1"/>
                </a:solidFill>
                <a:effectLst/>
              </a:rPr>
              <a:t>Write the problem in a box on the right-hand side of a large sheet of paper, and draw a line across the paper horizontally from the box so that it looks like the head and spine of a fish.</a:t>
            </a:r>
          </a:p>
          <a:p>
            <a:pPr marL="228600" indent="-228600">
              <a:buAutoNum type="arabicPeriod"/>
            </a:pPr>
            <a:r>
              <a:rPr lang="en-US" sz="1400" kern="1200" dirty="0">
                <a:solidFill>
                  <a:schemeClr val="tx1"/>
                </a:solidFill>
                <a:effectLst/>
              </a:rPr>
              <a:t>Next, draw a line off the “spine” of the fish and write down contributing factors. These may be different levels of the health systems, or building blocks of the system, such as people (staffing), place (equipment), procedure, policies (guidelines) etc.</a:t>
            </a:r>
          </a:p>
          <a:p>
            <a:pPr marL="228600" indent="-228600">
              <a:buAutoNum type="arabicPeriod"/>
            </a:pPr>
            <a:r>
              <a:rPr lang="en-US" sz="1400" kern="1200" dirty="0">
                <a:solidFill>
                  <a:schemeClr val="tx1"/>
                </a:solidFill>
                <a:effectLst/>
              </a:rPr>
              <a:t>Now, for each of the contributing factors, identify possible causes. Show these possible causes as shorter lines coming off the "bones" of the diagram. </a:t>
            </a:r>
            <a:endParaRPr lang="en-US" sz="1400" dirty="0"/>
          </a:p>
          <a:p>
            <a:pPr marL="228600" indent="-228600">
              <a:buAutoNum type="arabicPeriod"/>
            </a:pPr>
            <a:r>
              <a:rPr lang="en-US" sz="1400" kern="1200" dirty="0">
                <a:solidFill>
                  <a:schemeClr val="tx1"/>
                </a:solidFill>
                <a:effectLst/>
              </a:rPr>
              <a:t>Where a cause is large or complex, then it may be best to break it down</a:t>
            </a:r>
            <a:r>
              <a:rPr lang="en-US" sz="1400" kern="1200" baseline="0" dirty="0">
                <a:solidFill>
                  <a:schemeClr val="tx1"/>
                </a:solidFill>
                <a:effectLst/>
              </a:rPr>
              <a:t> </a:t>
            </a:r>
            <a:r>
              <a:rPr lang="en-US" sz="1400" kern="1200" dirty="0">
                <a:solidFill>
                  <a:schemeClr val="tx1"/>
                </a:solidFill>
                <a:effectLst/>
              </a:rPr>
              <a:t>into sub-causes. Show these as lines coming off each cause line.</a:t>
            </a:r>
          </a:p>
          <a:p>
            <a:pPr marL="228600" indent="-228600">
              <a:buAutoNum type="arabicPeriod"/>
            </a:pPr>
            <a:r>
              <a:rPr lang="en-US" sz="1400" kern="1200" dirty="0">
                <a:solidFill>
                  <a:schemeClr val="tx1"/>
                </a:solidFill>
                <a:effectLst/>
              </a:rPr>
              <a:t>By this stage, the fishbone should show several possible causes of the problem.</a:t>
            </a:r>
          </a:p>
          <a:p>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18</a:t>
            </a:fld>
            <a:endParaRPr lang="en-US"/>
          </a:p>
        </p:txBody>
      </p:sp>
    </p:spTree>
    <p:extLst>
      <p:ext uri="{BB962C8B-B14F-4D97-AF65-F5344CB8AC3E}">
        <p14:creationId xmlns:p14="http://schemas.microsoft.com/office/powerpoint/2010/main" val="1170875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400" kern="1200" dirty="0">
                <a:solidFill>
                  <a:schemeClr val="tx1"/>
                </a:solidFill>
                <a:effectLst/>
              </a:rPr>
              <a:t>Another tool is the ‘Five Why’s” -  this is used to identify the root-cause. Doing five whys involves asking ‘why’ a problem exists and then continuing to ask ‘why’ after each answer until you identify a possible way of fixing the problem</a:t>
            </a:r>
          </a:p>
          <a:p>
            <a:pPr lvl="0"/>
            <a:endParaRPr lang="en-US" sz="1400" kern="1200" dirty="0">
              <a:solidFill>
                <a:schemeClr val="tx1"/>
              </a:solidFill>
              <a:effectLst/>
            </a:endParaRPr>
          </a:p>
          <a:p>
            <a:pPr lvl="0"/>
            <a:r>
              <a:rPr lang="en-US" sz="1400" kern="1200" dirty="0">
                <a:solidFill>
                  <a:schemeClr val="tx1"/>
                </a:solidFill>
                <a:effectLst/>
              </a:rPr>
              <a:t>For</a:t>
            </a:r>
            <a:r>
              <a:rPr lang="en-US" sz="1400" kern="1200" baseline="0" dirty="0">
                <a:solidFill>
                  <a:schemeClr val="tx1"/>
                </a:solidFill>
                <a:effectLst/>
              </a:rPr>
              <a:t> </a:t>
            </a:r>
            <a:r>
              <a:rPr lang="en-US" sz="1400" kern="1200" dirty="0">
                <a:solidFill>
                  <a:schemeClr val="tx1"/>
                </a:solidFill>
                <a:effectLst/>
              </a:rPr>
              <a:t>example: A hospital is trying to increase the number of women who start early breastfeeding within the first hour of birth. Using the five whys analysis the team was able to understand that the type of gowns that they are giving the women in </a:t>
            </a:r>
            <a:r>
              <a:rPr lang="en-US" sz="1400" kern="1200" dirty="0" err="1">
                <a:solidFill>
                  <a:schemeClr val="tx1"/>
                </a:solidFill>
                <a:effectLst/>
              </a:rPr>
              <a:t>labour</a:t>
            </a:r>
            <a:r>
              <a:rPr lang="en-US" sz="1400" kern="1200" dirty="0">
                <a:solidFill>
                  <a:schemeClr val="tx1"/>
                </a:solidFill>
                <a:effectLst/>
              </a:rPr>
              <a:t> make it difficult for the women to breastfeed. </a:t>
            </a:r>
          </a:p>
          <a:p>
            <a:pPr lvl="0"/>
            <a:endParaRPr lang="en-US" sz="1400" dirty="0"/>
          </a:p>
          <a:p>
            <a:pPr lvl="0"/>
            <a:r>
              <a:rPr lang="en-US" sz="1400" kern="1200" dirty="0">
                <a:solidFill>
                  <a:schemeClr val="tx1"/>
                </a:solidFill>
                <a:effectLst/>
              </a:rPr>
              <a:t>Continuing to ask ‘why’ helps the team identify why they have that type of gown (because no one had ever asked for a different type of gown) and to come</a:t>
            </a:r>
            <a:r>
              <a:rPr lang="en-US" sz="1400" kern="1200" baseline="0" dirty="0">
                <a:solidFill>
                  <a:schemeClr val="tx1"/>
                </a:solidFill>
                <a:effectLst/>
              </a:rPr>
              <a:t> </a:t>
            </a:r>
            <a:r>
              <a:rPr lang="en-US" sz="1400" kern="1200" dirty="0">
                <a:solidFill>
                  <a:schemeClr val="tx1"/>
                </a:solidFill>
                <a:effectLst/>
              </a:rPr>
              <a:t>up with a solution (ask the store keeper to order another type of gown for breastfeeding mothers)</a:t>
            </a:r>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19</a:t>
            </a:fld>
            <a:endParaRPr lang="en-US"/>
          </a:p>
        </p:txBody>
      </p:sp>
    </p:spTree>
    <p:extLst>
      <p:ext uri="{BB962C8B-B14F-4D97-AF65-F5344CB8AC3E}">
        <p14:creationId xmlns:p14="http://schemas.microsoft.com/office/powerpoint/2010/main" val="259635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latin typeface="+mn-lt"/>
                <a:ea typeface="+mn-ea"/>
                <a:cs typeface="+mn-cs"/>
              </a:rPr>
              <a:t>Review the learning objectives for the first step, together we will learn</a:t>
            </a:r>
            <a:r>
              <a:rPr lang="en-US" sz="1600" dirty="0">
                <a:effectLst/>
              </a:rPr>
              <a:t> </a:t>
            </a:r>
            <a:r>
              <a:rPr lang="en-US" sz="1600" kern="1200" dirty="0">
                <a:solidFill>
                  <a:schemeClr val="tx1"/>
                </a:solidFill>
                <a:effectLst/>
                <a:latin typeface="+mn-lt"/>
                <a:ea typeface="+mn-ea"/>
                <a:cs typeface="+mn-cs"/>
              </a:rPr>
              <a:t>How to review data to identify problems</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How to prioritize which problems to work on</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How to form a team to work on that problem</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How to write a clear ‘aim statement’</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a:t>
            </a:fld>
            <a:endParaRPr lang="en-US"/>
          </a:p>
        </p:txBody>
      </p:sp>
    </p:spTree>
    <p:extLst>
      <p:ext uri="{BB962C8B-B14F-4D97-AF65-F5344CB8AC3E}">
        <p14:creationId xmlns:p14="http://schemas.microsoft.com/office/powerpoint/2010/main" val="3430904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There is no one perfect</a:t>
            </a:r>
            <a:r>
              <a:rPr lang="en-US" sz="1600" baseline="0" dirty="0"/>
              <a:t> answer to a </a:t>
            </a:r>
            <a:r>
              <a:rPr lang="en-US" sz="1600" dirty="0"/>
              <a:t>Five</a:t>
            </a:r>
            <a:r>
              <a:rPr lang="en-US" sz="1600" baseline="0" dirty="0"/>
              <a:t> </a:t>
            </a:r>
            <a:r>
              <a:rPr lang="en-US" sz="1600" dirty="0"/>
              <a:t>W</a:t>
            </a:r>
            <a:r>
              <a:rPr lang="en-US" sz="1600" baseline="0" dirty="0"/>
              <a:t>hy’s analysis. It is not necessary to ask Why 5 times. It can be less or more. </a:t>
            </a:r>
          </a:p>
          <a:p>
            <a:endParaRPr lang="en-US" sz="1600" baseline="0" dirty="0"/>
          </a:p>
          <a:p>
            <a:r>
              <a:rPr lang="en-US" sz="1600" baseline="0" dirty="0"/>
              <a:t>Additionally you might get a different chain of answers depending on the perspective of various people on the team. </a:t>
            </a:r>
          </a:p>
          <a:p>
            <a:endParaRPr lang="en-US" sz="1600" baseline="0" dirty="0"/>
          </a:p>
          <a:p>
            <a:r>
              <a:rPr lang="en-US" sz="1600" baseline="0" dirty="0"/>
              <a:t>The key is to understand better why things are they way they are and reach to an actionable cause for the problem.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20</a:t>
            </a:fld>
            <a:endParaRPr lang="en-US"/>
          </a:p>
        </p:txBody>
      </p:sp>
    </p:spTree>
    <p:extLst>
      <p:ext uri="{BB962C8B-B14F-4D97-AF65-F5344CB8AC3E}">
        <p14:creationId xmlns:p14="http://schemas.microsoft.com/office/powerpoint/2010/main" val="3038483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The Pareto Principle states that 80% of a problem is due to 20% of the causes. This principle helps you to look for the causes that account for most of the problem and to prioritize the ones that you can address efficiently.</a:t>
            </a:r>
            <a:r>
              <a:rPr lang="en-US" sz="16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effectLst/>
              </a:rPr>
              <a:t>Show video on </a:t>
            </a:r>
            <a:r>
              <a:rPr lang="en-US" sz="1600" b="1" dirty="0" err="1">
                <a:effectLst/>
              </a:rPr>
              <a:t>pareto</a:t>
            </a:r>
            <a:r>
              <a:rPr lang="en-US" sz="1600" b="1" dirty="0">
                <a:effectLst/>
              </a:rPr>
              <a:t> chart</a:t>
            </a:r>
            <a:endParaRPr lang="en-US" sz="1600" b="1" dirty="0"/>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21</a:t>
            </a:fld>
            <a:endParaRPr lang="en-US"/>
          </a:p>
        </p:txBody>
      </p:sp>
    </p:spTree>
    <p:extLst>
      <p:ext uri="{BB962C8B-B14F-4D97-AF65-F5344CB8AC3E}">
        <p14:creationId xmlns:p14="http://schemas.microsoft.com/office/powerpoint/2010/main" val="30444050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In this problem of medication errors, there are nine</a:t>
            </a:r>
            <a:r>
              <a:rPr lang="en-US" sz="1600" kern="1200" baseline="0" dirty="0">
                <a:solidFill>
                  <a:schemeClr val="tx1"/>
                </a:solidFill>
                <a:effectLst/>
              </a:rPr>
              <a:t> </a:t>
            </a:r>
            <a:r>
              <a:rPr lang="en-US" sz="1600" kern="1200" dirty="0">
                <a:solidFill>
                  <a:schemeClr val="tx1"/>
                </a:solidFill>
                <a:effectLst/>
              </a:rPr>
              <a:t>reasons for the error but only three causes account for 80% of the</a:t>
            </a:r>
            <a:r>
              <a:rPr lang="en-US" sz="1600" dirty="0">
                <a:effectLst/>
              </a:rPr>
              <a:t> </a:t>
            </a:r>
            <a:r>
              <a:rPr lang="en-US" sz="1600" kern="1200" dirty="0">
                <a:solidFill>
                  <a:schemeClr val="tx1"/>
                </a:solidFill>
                <a:effectLst/>
              </a:rPr>
              <a:t>errors. Working on these three causes will be more efficient than working on the other, less frequent causes.</a:t>
            </a:r>
          </a:p>
          <a:p>
            <a:endParaRPr lang="en-US" sz="1600" dirty="0"/>
          </a:p>
          <a:p>
            <a:br>
              <a:rPr lang="en-US" sz="1600" kern="1200" dirty="0">
                <a:solidFill>
                  <a:schemeClr val="tx1"/>
                </a:solidFill>
                <a:effectLst/>
              </a:rPr>
            </a:b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22</a:t>
            </a:fld>
            <a:endParaRPr lang="en-US"/>
          </a:p>
        </p:txBody>
      </p:sp>
    </p:spTree>
    <p:extLst>
      <p:ext uri="{BB962C8B-B14F-4D97-AF65-F5344CB8AC3E}">
        <p14:creationId xmlns:p14="http://schemas.microsoft.com/office/powerpoint/2010/main" val="4146221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dirty="0">
                <a:solidFill>
                  <a:schemeClr val="tx1"/>
                </a:solidFill>
                <a:effectLst/>
              </a:rPr>
              <a:t>The process flow chart describes all the steps in a process. For example, how essential newborn care</a:t>
            </a:r>
            <a:r>
              <a:rPr lang="en-US" sz="1400" dirty="0">
                <a:effectLst/>
              </a:rPr>
              <a:t> </a:t>
            </a:r>
            <a:r>
              <a:rPr lang="en-US" sz="1400" kern="1200" dirty="0">
                <a:solidFill>
                  <a:schemeClr val="tx1"/>
                </a:solidFill>
                <a:effectLst/>
              </a:rPr>
              <a:t>is provided immediately after the delivery. </a:t>
            </a:r>
          </a:p>
          <a:p>
            <a:endParaRPr lang="en-US" sz="1100" dirty="0"/>
          </a:p>
          <a:p>
            <a:r>
              <a:rPr lang="en-US" sz="1400" kern="1200" dirty="0">
                <a:solidFill>
                  <a:schemeClr val="tx1"/>
                </a:solidFill>
                <a:effectLst/>
              </a:rPr>
              <a:t>Flow charts can help identify problems in the process, e.g.</a:t>
            </a:r>
          </a:p>
          <a:p>
            <a:pPr marL="171450" lvl="0" indent="-171450">
              <a:buFont typeface="Arial" panose="020B0604020202020204" pitchFamily="34" charset="0"/>
              <a:buChar char="•"/>
            </a:pPr>
            <a:r>
              <a:rPr lang="en-US" sz="1400" kern="1200" dirty="0">
                <a:solidFill>
                  <a:schemeClr val="tx1"/>
                </a:solidFill>
                <a:effectLst/>
              </a:rPr>
              <a:t>Steps that are being done in the wrong order</a:t>
            </a:r>
          </a:p>
          <a:p>
            <a:pPr marL="171450" lvl="0" indent="-171450">
              <a:buFont typeface="Arial" panose="020B0604020202020204" pitchFamily="34" charset="0"/>
              <a:buChar char="•"/>
            </a:pPr>
            <a:r>
              <a:rPr lang="en-US" sz="1400" kern="1200" dirty="0">
                <a:solidFill>
                  <a:schemeClr val="tx1"/>
                </a:solidFill>
                <a:effectLst/>
              </a:rPr>
              <a:t>Unnecessary or repetitive steps</a:t>
            </a:r>
          </a:p>
          <a:p>
            <a:pPr marL="171450" lvl="0" indent="-171450">
              <a:buFont typeface="Arial" panose="020B0604020202020204" pitchFamily="34" charset="0"/>
              <a:buChar char="•"/>
            </a:pPr>
            <a:r>
              <a:rPr lang="en-US" sz="1400" kern="1200" dirty="0">
                <a:solidFill>
                  <a:schemeClr val="tx1"/>
                </a:solidFill>
                <a:effectLst/>
              </a:rPr>
              <a:t>Steps that are contributing the most to the problem</a:t>
            </a:r>
          </a:p>
          <a:p>
            <a:pPr lvl="0"/>
            <a:endParaRPr lang="en-US" sz="1100" kern="1200" dirty="0">
              <a:solidFill>
                <a:schemeClr val="tx1"/>
              </a:solidFill>
              <a:effectLst/>
            </a:endParaRPr>
          </a:p>
          <a:p>
            <a:pPr lvl="0"/>
            <a:r>
              <a:rPr lang="en-US" sz="1400" kern="1200" dirty="0">
                <a:solidFill>
                  <a:schemeClr val="tx1"/>
                </a:solidFill>
                <a:effectLst/>
              </a:rPr>
              <a:t>Creating a flow chart involves</a:t>
            </a:r>
          </a:p>
          <a:p>
            <a:pPr marL="171450" lvl="0" indent="-171450">
              <a:buFont typeface="Arial" panose="020B0604020202020204" pitchFamily="34" charset="0"/>
              <a:buChar char="•"/>
            </a:pPr>
            <a:r>
              <a:rPr lang="en-US" sz="1400" kern="1200" dirty="0">
                <a:solidFill>
                  <a:schemeClr val="tx1"/>
                </a:solidFill>
                <a:effectLst/>
              </a:rPr>
              <a:t>Deciding on the beginning and end of the process you are trying</a:t>
            </a:r>
            <a:r>
              <a:rPr lang="en-US" sz="1400" kern="1200" baseline="0" dirty="0">
                <a:solidFill>
                  <a:schemeClr val="tx1"/>
                </a:solidFill>
                <a:effectLst/>
              </a:rPr>
              <a:t> </a:t>
            </a:r>
            <a:r>
              <a:rPr lang="en-US" sz="1400" kern="1200" dirty="0">
                <a:solidFill>
                  <a:schemeClr val="tx1"/>
                </a:solidFill>
                <a:effectLst/>
              </a:rPr>
              <a:t>to explain. For example, delivery of a baby (start) to baby leaving the </a:t>
            </a:r>
            <a:r>
              <a:rPr lang="en-US" sz="1400" kern="1200" dirty="0" err="1">
                <a:solidFill>
                  <a:schemeClr val="tx1"/>
                </a:solidFill>
                <a:effectLst/>
              </a:rPr>
              <a:t>labour</a:t>
            </a:r>
            <a:r>
              <a:rPr lang="en-US" sz="1400" kern="1200" dirty="0">
                <a:solidFill>
                  <a:schemeClr val="tx1"/>
                </a:solidFill>
                <a:effectLst/>
              </a:rPr>
              <a:t> room (end).</a:t>
            </a:r>
          </a:p>
          <a:p>
            <a:pPr marL="171450" lvl="0" indent="-171450">
              <a:buFont typeface="Arial" panose="020B0604020202020204" pitchFamily="34" charset="0"/>
              <a:buChar char="•"/>
            </a:pPr>
            <a:r>
              <a:rPr lang="en-US" sz="1400" kern="1200" dirty="0">
                <a:solidFill>
                  <a:schemeClr val="tx1"/>
                </a:solidFill>
                <a:effectLst/>
              </a:rPr>
              <a:t>All the steps between those points. For example, baby being dried, skin-to- skin care, starting breast- feeding etc.</a:t>
            </a:r>
          </a:p>
          <a:p>
            <a:pPr marL="171450" lvl="0" indent="-171450">
              <a:buFont typeface="Arial" panose="020B0604020202020204" pitchFamily="34" charset="0"/>
              <a:buChar char="•"/>
            </a:pPr>
            <a:r>
              <a:rPr lang="en-US" sz="1400" kern="1200" dirty="0">
                <a:solidFill>
                  <a:schemeClr val="tx1"/>
                </a:solidFill>
                <a:effectLst/>
              </a:rPr>
              <a:t>Linking the steps together with arrows</a:t>
            </a:r>
          </a:p>
          <a:p>
            <a:pPr marL="171450" lvl="0" indent="-171450">
              <a:buFont typeface="Arial" panose="020B0604020202020204" pitchFamily="34" charset="0"/>
              <a:buChar char="•"/>
            </a:pPr>
            <a:r>
              <a:rPr lang="en-US" sz="1400" kern="1200" dirty="0">
                <a:solidFill>
                  <a:schemeClr val="tx1"/>
                </a:solidFill>
                <a:effectLst/>
              </a:rPr>
              <a:t>Reviewing the whole sequence to check if this is really what happens</a:t>
            </a:r>
          </a:p>
        </p:txBody>
      </p:sp>
      <p:sp>
        <p:nvSpPr>
          <p:cNvPr id="4" name="Slide Number Placeholder 3"/>
          <p:cNvSpPr>
            <a:spLocks noGrp="1"/>
          </p:cNvSpPr>
          <p:nvPr>
            <p:ph type="sldNum" sz="quarter" idx="10"/>
          </p:nvPr>
        </p:nvSpPr>
        <p:spPr/>
        <p:txBody>
          <a:bodyPr/>
          <a:lstStyle/>
          <a:p>
            <a:fld id="{455CE8B7-3E68-4A74-9D63-08D69F6F55E6}" type="slidenum">
              <a:rPr lang="en-US" smtClean="0"/>
              <a:pPr/>
              <a:t>23</a:t>
            </a:fld>
            <a:endParaRPr lang="en-US"/>
          </a:p>
        </p:txBody>
      </p:sp>
    </p:spTree>
    <p:extLst>
      <p:ext uri="{BB962C8B-B14F-4D97-AF65-F5344CB8AC3E}">
        <p14:creationId xmlns:p14="http://schemas.microsoft.com/office/powerpoint/2010/main" val="122329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Different shapes are used to visualize the steps of a process (process mapping) in a flow chart:</a:t>
            </a:r>
            <a:r>
              <a:rPr lang="en-US" sz="1600" dirty="0">
                <a:effectLst/>
              </a:rPr>
              <a:t> </a:t>
            </a:r>
          </a:p>
          <a:p>
            <a:pPr lvl="0"/>
            <a:endParaRPr lang="en-US" sz="1100" dirty="0">
              <a:effectLst/>
            </a:endParaRPr>
          </a:p>
          <a:p>
            <a:pPr marL="171450" lvl="0" indent="-171450">
              <a:buFont typeface="Arial" panose="020B0604020202020204" pitchFamily="34" charset="0"/>
              <a:buChar char="•"/>
            </a:pPr>
            <a:r>
              <a:rPr lang="en-US" sz="1600" kern="1200" dirty="0">
                <a:solidFill>
                  <a:schemeClr val="tx1"/>
                </a:solidFill>
                <a:effectLst/>
              </a:rPr>
              <a:t>start and finish (oval)</a:t>
            </a:r>
          </a:p>
          <a:p>
            <a:pPr marL="171450" lvl="0" indent="-171450">
              <a:buFont typeface="Arial" panose="020B0604020202020204" pitchFamily="34" charset="0"/>
              <a:buChar char="•"/>
            </a:pPr>
            <a:r>
              <a:rPr lang="en-US" sz="1600" kern="1200" dirty="0">
                <a:solidFill>
                  <a:schemeClr val="tx1"/>
                </a:solidFill>
                <a:effectLst/>
              </a:rPr>
              <a:t>routine actions that always happen (rectangles)</a:t>
            </a:r>
          </a:p>
          <a:p>
            <a:pPr marL="171450" lvl="0" indent="-171450">
              <a:buFont typeface="Arial" panose="020B0604020202020204" pitchFamily="34" charset="0"/>
              <a:buChar char="•"/>
            </a:pPr>
            <a:r>
              <a:rPr lang="en-US" sz="1600" kern="1200" dirty="0">
                <a:solidFill>
                  <a:schemeClr val="tx1"/>
                </a:solidFill>
                <a:effectLst/>
              </a:rPr>
              <a:t>option points (diamonds) – these are steps that lead to different options:</a:t>
            </a:r>
          </a:p>
          <a:p>
            <a:pPr lvl="1" indent="-171450">
              <a:buFont typeface="Arial" panose="020B0604020202020204" pitchFamily="34" charset="0"/>
              <a:buChar char="•"/>
            </a:pPr>
            <a:r>
              <a:rPr lang="en-US" sz="1600" kern="1200" dirty="0">
                <a:solidFill>
                  <a:schemeClr val="tx1"/>
                </a:solidFill>
                <a:effectLst/>
              </a:rPr>
              <a:t>Either someone makes a decision about what happens next (e.g. a triage step)</a:t>
            </a:r>
          </a:p>
          <a:p>
            <a:pPr lvl="1" indent="-171450">
              <a:buFont typeface="Arial" panose="020B0604020202020204" pitchFamily="34" charset="0"/>
              <a:buChar char="•"/>
            </a:pPr>
            <a:r>
              <a:rPr lang="en-US" sz="1600" kern="1200" dirty="0">
                <a:solidFill>
                  <a:schemeClr val="tx1"/>
                </a:solidFill>
                <a:effectLst/>
              </a:rPr>
              <a:t>Or the care in that step does not always happen (e.g. only 50% of women get oxytocin in the first minute after delivery)</a:t>
            </a:r>
          </a:p>
          <a:p>
            <a:pPr marL="171450" lvl="0" indent="-171450">
              <a:buFont typeface="Arial" panose="020B0604020202020204" pitchFamily="34" charset="0"/>
              <a:buChar char="•"/>
            </a:pPr>
            <a:r>
              <a:rPr lang="en-US" sz="1600" kern="1200" dirty="0">
                <a:solidFill>
                  <a:schemeClr val="tx1"/>
                </a:solidFill>
                <a:effectLst/>
              </a:rPr>
              <a:t>unclear steps (clouds) these are used when you are not sure what happens</a:t>
            </a:r>
            <a:endParaRPr lang="en-US" sz="1600" dirty="0"/>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24</a:t>
            </a:fld>
            <a:endParaRPr lang="en-US"/>
          </a:p>
        </p:txBody>
      </p:sp>
    </p:spTree>
    <p:extLst>
      <p:ext uri="{BB962C8B-B14F-4D97-AF65-F5344CB8AC3E}">
        <p14:creationId xmlns:p14="http://schemas.microsoft.com/office/powerpoint/2010/main" val="38040011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Emphasize that we have learnt four tools – Fish Bone, “Five Whys”, Pareto Principle, and Process flow chart. </a:t>
            </a:r>
          </a:p>
          <a:p>
            <a:endParaRPr lang="en-US" sz="1600" kern="1200" dirty="0">
              <a:solidFill>
                <a:schemeClr val="tx1"/>
              </a:solidFill>
              <a:effectLst/>
            </a:endParaRPr>
          </a:p>
          <a:p>
            <a:r>
              <a:rPr lang="en-US" sz="1600" kern="1200" dirty="0">
                <a:solidFill>
                  <a:schemeClr val="tx1"/>
                </a:solidFill>
                <a:effectLst/>
              </a:rPr>
              <a:t>These  tools  can help identify appropriate solutions to address the</a:t>
            </a:r>
            <a:r>
              <a:rPr lang="en-US" sz="1600" dirty="0">
                <a:effectLst/>
              </a:rPr>
              <a:t> </a:t>
            </a:r>
            <a:r>
              <a:rPr lang="en-US" sz="1600" kern="1200" dirty="0">
                <a:solidFill>
                  <a:schemeClr val="tx1"/>
                </a:solidFill>
                <a:effectLst/>
              </a:rPr>
              <a:t>main causes of the problem that you are trying to solve.</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25</a:t>
            </a:fld>
            <a:endParaRPr lang="en-US"/>
          </a:p>
        </p:txBody>
      </p:sp>
    </p:spTree>
    <p:extLst>
      <p:ext uri="{BB962C8B-B14F-4D97-AF65-F5344CB8AC3E}">
        <p14:creationId xmlns:p14="http://schemas.microsoft.com/office/powerpoint/2010/main" val="17807594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5CE8B7-3E68-4A74-9D63-08D69F6F55E6}" type="slidenum">
              <a:rPr lang="en-US" smtClean="0"/>
              <a:pPr/>
              <a:t>26</a:t>
            </a:fld>
            <a:endParaRPr lang="en-US"/>
          </a:p>
        </p:txBody>
      </p:sp>
    </p:spTree>
    <p:extLst>
      <p:ext uri="{BB962C8B-B14F-4D97-AF65-F5344CB8AC3E}">
        <p14:creationId xmlns:p14="http://schemas.microsoft.com/office/powerpoint/2010/main" val="1914272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We have used the diagnostic tools to learn what the most important causes of the problem are. </a:t>
            </a:r>
          </a:p>
          <a:p>
            <a:endParaRPr lang="en-US" sz="1600" kern="1200" dirty="0">
              <a:solidFill>
                <a:schemeClr val="tx1"/>
              </a:solidFill>
              <a:effectLst/>
            </a:endParaRPr>
          </a:p>
          <a:p>
            <a:r>
              <a:rPr lang="en-US" sz="1600" kern="1200" dirty="0">
                <a:solidFill>
                  <a:schemeClr val="tx1"/>
                </a:solidFill>
                <a:effectLst/>
              </a:rPr>
              <a:t>We now need to develop indicators  so we can learn if we are making progress in solving our problem</a:t>
            </a:r>
            <a:r>
              <a:rPr lang="en-US" sz="1600" dirty="0">
                <a:effectLst/>
              </a:rPr>
              <a:t> </a:t>
            </a:r>
            <a:r>
              <a:rPr lang="en-US" sz="1600" kern="1200" dirty="0">
                <a:solidFill>
                  <a:schemeClr val="tx1"/>
                </a:solidFill>
                <a:effectLst/>
              </a:rPr>
              <a:t> </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27</a:t>
            </a:fld>
            <a:endParaRPr lang="en-US"/>
          </a:p>
        </p:txBody>
      </p:sp>
    </p:spTree>
    <p:extLst>
      <p:ext uri="{BB962C8B-B14F-4D97-AF65-F5344CB8AC3E}">
        <p14:creationId xmlns:p14="http://schemas.microsoft.com/office/powerpoint/2010/main" val="39799476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Discuss the importance of measurement in quality improvement. </a:t>
            </a:r>
          </a:p>
          <a:p>
            <a:endParaRPr lang="en-US" sz="1600" dirty="0"/>
          </a:p>
          <a:p>
            <a:r>
              <a:rPr lang="en-US" sz="1600" kern="1200" dirty="0">
                <a:solidFill>
                  <a:schemeClr val="tx1"/>
                </a:solidFill>
                <a:effectLst/>
              </a:rPr>
              <a:t>Indicators help us to understand how we are currently doing in providing care and help us to plan what to do next</a:t>
            </a:r>
            <a:r>
              <a:rPr lang="en-US" sz="1600" dirty="0">
                <a:effectLst/>
              </a:rPr>
              <a:t> </a:t>
            </a:r>
          </a:p>
          <a:p>
            <a:endParaRPr lang="en-US" sz="1600" kern="1200" dirty="0">
              <a:solidFill>
                <a:schemeClr val="tx1"/>
              </a:solidFill>
              <a:effectLst/>
            </a:endParaRPr>
          </a:p>
          <a:p>
            <a:r>
              <a:rPr lang="en-US" sz="1600" kern="1200" dirty="0">
                <a:solidFill>
                  <a:schemeClr val="tx1"/>
                </a:solidFill>
                <a:effectLst/>
              </a:rPr>
              <a:t>They also allow us to compare our performance with other health facilities that are working on similar problems. </a:t>
            </a:r>
          </a:p>
          <a:p>
            <a:endParaRPr lang="en-US" sz="1600" kern="1200" dirty="0">
              <a:solidFill>
                <a:schemeClr val="tx1"/>
              </a:solidFill>
              <a:effectLst/>
            </a:endParaRPr>
          </a:p>
          <a:p>
            <a:r>
              <a:rPr lang="en-US" sz="1600" kern="1200" dirty="0">
                <a:solidFill>
                  <a:schemeClr val="tx1"/>
                </a:solidFill>
                <a:effectLst/>
              </a:rPr>
              <a:t>This can help to identify lessons that we can take from other facilities.</a:t>
            </a:r>
          </a:p>
          <a:p>
            <a:r>
              <a:rPr lang="en-US" sz="1600" kern="1200" dirty="0">
                <a:solidFill>
                  <a:schemeClr val="tx1"/>
                </a:solidFill>
                <a:effectLst/>
              </a:rPr>
              <a:t> </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28</a:t>
            </a:fld>
            <a:endParaRPr lang="en-US"/>
          </a:p>
        </p:txBody>
      </p:sp>
    </p:spTree>
    <p:extLst>
      <p:ext uri="{BB962C8B-B14F-4D97-AF65-F5344CB8AC3E}">
        <p14:creationId xmlns:p14="http://schemas.microsoft.com/office/powerpoint/2010/main" val="27724648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Review what is a Process and what is an Outcome. For example, a QI team may try to reduce the incidence of infection (an outcome) by improving hand washing (a process)</a:t>
            </a:r>
          </a:p>
          <a:p>
            <a:br>
              <a:rPr lang="en-US" sz="1400" dirty="0">
                <a:effectLst/>
              </a:rPr>
            </a:br>
            <a:r>
              <a:rPr lang="en-US" sz="1400" kern="1200" dirty="0">
                <a:solidFill>
                  <a:schemeClr val="tx1"/>
                </a:solidFill>
                <a:effectLst/>
              </a:rPr>
              <a:t>Process indicators measure actions that health</a:t>
            </a:r>
            <a:r>
              <a:rPr lang="en-US" sz="1400" kern="1200" baseline="0" dirty="0">
                <a:solidFill>
                  <a:schemeClr val="tx1"/>
                </a:solidFill>
                <a:effectLst/>
              </a:rPr>
              <a:t> </a:t>
            </a:r>
            <a:r>
              <a:rPr lang="en-US" sz="1400" kern="1200" dirty="0">
                <a:solidFill>
                  <a:schemeClr val="tx1"/>
                </a:solidFill>
                <a:effectLst/>
              </a:rPr>
              <a:t>workers or others carry</a:t>
            </a:r>
            <a:r>
              <a:rPr lang="en-US" sz="1400" kern="1200" baseline="0" dirty="0">
                <a:solidFill>
                  <a:schemeClr val="tx1"/>
                </a:solidFill>
                <a:effectLst/>
              </a:rPr>
              <a:t> </a:t>
            </a:r>
            <a:r>
              <a:rPr lang="en-US" sz="1400" kern="1200" dirty="0">
                <a:solidFill>
                  <a:schemeClr val="tx1"/>
                </a:solidFill>
                <a:effectLst/>
              </a:rPr>
              <a:t>out to achieve something. </a:t>
            </a:r>
            <a:r>
              <a:rPr lang="en-US" sz="1400" dirty="0"/>
              <a:t>Process measures let you know if you are putting into practice the process or not. </a:t>
            </a:r>
          </a:p>
          <a:p>
            <a:pPr marL="285750" indent="-285750">
              <a:buFont typeface="Arial" panose="020B0604020202020204" pitchFamily="34" charset="0"/>
              <a:buChar char="•"/>
            </a:pPr>
            <a:r>
              <a:rPr lang="en-US" sz="1400" dirty="0"/>
              <a:t>For example, the % of health workers washing their hands tells you how effective the team is at improving hand-washing behavior</a:t>
            </a:r>
          </a:p>
          <a:p>
            <a:endParaRPr lang="en-US" sz="1400" kern="1200" dirty="0">
              <a:solidFill>
                <a:schemeClr val="tx1"/>
              </a:solidFill>
              <a:effectLst/>
            </a:endParaRPr>
          </a:p>
          <a:p>
            <a:r>
              <a:rPr lang="en-US" sz="1400" kern="1200" dirty="0">
                <a:solidFill>
                  <a:schemeClr val="tx1"/>
                </a:solidFill>
                <a:effectLst/>
              </a:rPr>
              <a:t>Outcome indicators measure what health workers are trying to achieve (clinical outcome). </a:t>
            </a:r>
            <a:r>
              <a:rPr lang="en-US" sz="1400" dirty="0"/>
              <a:t>Outcome measures let you know if you are actually getting the result that you want.</a:t>
            </a:r>
          </a:p>
          <a:p>
            <a:pPr marL="285750" indent="-285750">
              <a:buFont typeface="Arial" panose="020B0604020202020204" pitchFamily="34" charset="0"/>
              <a:buChar char="•"/>
            </a:pPr>
            <a:r>
              <a:rPr lang="en-US" sz="1400" dirty="0"/>
              <a:t>For example, the % of newborns with infection tells you if hand washing is working or not.</a:t>
            </a:r>
          </a:p>
        </p:txBody>
      </p:sp>
      <p:sp>
        <p:nvSpPr>
          <p:cNvPr id="4" name="Slide Number Placeholder 3"/>
          <p:cNvSpPr>
            <a:spLocks noGrp="1"/>
          </p:cNvSpPr>
          <p:nvPr>
            <p:ph type="sldNum" sz="quarter" idx="10"/>
          </p:nvPr>
        </p:nvSpPr>
        <p:spPr/>
        <p:txBody>
          <a:bodyPr/>
          <a:lstStyle/>
          <a:p>
            <a:fld id="{455CE8B7-3E68-4A74-9D63-08D69F6F55E6}" type="slidenum">
              <a:rPr lang="en-US" smtClean="0"/>
              <a:pPr/>
              <a:t>29</a:t>
            </a:fld>
            <a:endParaRPr lang="en-US"/>
          </a:p>
        </p:txBody>
      </p:sp>
    </p:spTree>
    <p:extLst>
      <p:ext uri="{BB962C8B-B14F-4D97-AF65-F5344CB8AC3E}">
        <p14:creationId xmlns:p14="http://schemas.microsoft.com/office/powerpoint/2010/main" val="2941316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Use the local data (from your workplace)</a:t>
            </a:r>
            <a:r>
              <a:rPr lang="en-US" sz="1600" kern="1200" baseline="0" dirty="0">
                <a:solidFill>
                  <a:schemeClr val="tx1"/>
                </a:solidFill>
                <a:effectLst/>
                <a:latin typeface="+mn-lt"/>
                <a:ea typeface="+mn-ea"/>
                <a:cs typeface="+mn-cs"/>
              </a:rPr>
              <a:t> to identify </a:t>
            </a:r>
            <a:r>
              <a:rPr lang="en-US" sz="1600" kern="1200" dirty="0">
                <a:solidFill>
                  <a:schemeClr val="tx1"/>
                </a:solidFill>
                <a:effectLst/>
                <a:latin typeface="+mn-lt"/>
                <a:ea typeface="+mn-ea"/>
                <a:cs typeface="+mn-cs"/>
              </a:rPr>
              <a:t>problems related to quality of care. You may be able to identify several problems.</a:t>
            </a:r>
          </a:p>
          <a:p>
            <a:endParaRPr lang="en-US" sz="1600" kern="1200" dirty="0">
              <a:solidFill>
                <a:schemeClr val="tx1"/>
              </a:solidFill>
              <a:effectLst/>
              <a:latin typeface="+mn-lt"/>
              <a:ea typeface="+mn-ea"/>
              <a:cs typeface="+mn-cs"/>
            </a:endParaRPr>
          </a:p>
          <a:p>
            <a:pPr lvl="0"/>
            <a:r>
              <a:rPr lang="en-US" sz="1600" kern="1200" dirty="0">
                <a:solidFill>
                  <a:schemeClr val="tx1"/>
                </a:solidFill>
                <a:effectLst/>
                <a:latin typeface="+mn-lt"/>
                <a:ea typeface="+mn-ea"/>
                <a:cs typeface="+mn-cs"/>
              </a:rPr>
              <a:t>Since QI is a new skill for many people it is important to think of the first improvement project as an opportunity for learning. </a:t>
            </a:r>
          </a:p>
          <a:p>
            <a:pPr lvl="0"/>
            <a:endParaRPr lang="en-US" sz="1600" dirty="0"/>
          </a:p>
          <a:p>
            <a:pPr lvl="0"/>
            <a:r>
              <a:rPr lang="en-US" sz="1400" kern="1200" dirty="0">
                <a:solidFill>
                  <a:schemeClr val="tx1"/>
                </a:solidFill>
                <a:effectLst/>
              </a:rPr>
              <a:t>Because of this, new teams should work on QI problems</a:t>
            </a:r>
            <a:r>
              <a:rPr lang="en-US" sz="1400" kern="1200" baseline="0" dirty="0">
                <a:solidFill>
                  <a:schemeClr val="tx1"/>
                </a:solidFill>
                <a:effectLst/>
              </a:rPr>
              <a:t> </a:t>
            </a:r>
            <a:r>
              <a:rPr lang="en-US" sz="1400" kern="1200" dirty="0">
                <a:solidFill>
                  <a:schemeClr val="tx1"/>
                </a:solidFill>
                <a:effectLst/>
              </a:rPr>
              <a:t>which:</a:t>
            </a:r>
          </a:p>
          <a:p>
            <a:pPr marL="171450" lvl="0" indent="-171450">
              <a:buFont typeface="Arial" panose="020B0604020202020204" pitchFamily="34" charset="0"/>
              <a:buChar char="•"/>
            </a:pPr>
            <a:r>
              <a:rPr lang="en-US" sz="1400" kern="1200" dirty="0">
                <a:solidFill>
                  <a:schemeClr val="tx1"/>
                </a:solidFill>
                <a:effectLst/>
              </a:rPr>
              <a:t>Are easy to solve by themselves </a:t>
            </a:r>
          </a:p>
          <a:p>
            <a:pPr marL="171450" lvl="0" indent="-171450">
              <a:buFont typeface="Arial" panose="020B0604020202020204" pitchFamily="34" charset="0"/>
              <a:buChar char="•"/>
            </a:pPr>
            <a:r>
              <a:rPr lang="en-US" sz="1400" kern="1200" dirty="0">
                <a:solidFill>
                  <a:schemeClr val="tx1"/>
                </a:solidFill>
                <a:effectLst/>
              </a:rPr>
              <a:t>Do not need many additional resources to solve </a:t>
            </a:r>
          </a:p>
          <a:p>
            <a:pPr marL="171450" lvl="0" indent="-171450">
              <a:buFont typeface="Arial" panose="020B0604020202020204" pitchFamily="34" charset="0"/>
              <a:buChar char="•"/>
            </a:pPr>
            <a:r>
              <a:rPr lang="en-US" sz="1400" kern="1200" dirty="0">
                <a:solidFill>
                  <a:schemeClr val="tx1"/>
                </a:solidFill>
                <a:effectLst/>
              </a:rPr>
              <a:t>Have a fast turn-around time (so you can get results quickly)</a:t>
            </a:r>
          </a:p>
          <a:p>
            <a:pPr marL="171450" lvl="0" indent="-171450">
              <a:buFont typeface="Arial" panose="020B0604020202020204" pitchFamily="34" charset="0"/>
              <a:buChar char="•"/>
            </a:pPr>
            <a:r>
              <a:rPr lang="en-US" sz="1400" kern="1200" dirty="0">
                <a:solidFill>
                  <a:schemeClr val="tx1"/>
                </a:solidFill>
                <a:effectLst/>
              </a:rPr>
              <a:t>Is crucial for good outcome of patient care</a:t>
            </a:r>
          </a:p>
          <a:p>
            <a:pPr marL="171450" lvl="0" indent="-171450">
              <a:buFont typeface="Arial" panose="020B0604020202020204" pitchFamily="34" charset="0"/>
              <a:buChar char="•"/>
            </a:pPr>
            <a:r>
              <a:rPr lang="en-US" sz="1400" kern="1200" dirty="0">
                <a:solidFill>
                  <a:schemeClr val="tx1"/>
                </a:solidFill>
                <a:effectLst/>
              </a:rPr>
              <a:t>You can leave more complex, long-term projects for later, when you have built stronger skills in using QI methods</a:t>
            </a:r>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a:t>
            </a:fld>
            <a:endParaRPr lang="en-US"/>
          </a:p>
        </p:txBody>
      </p:sp>
    </p:spTree>
    <p:extLst>
      <p:ext uri="{BB962C8B-B14F-4D97-AF65-F5344CB8AC3E}">
        <p14:creationId xmlns:p14="http://schemas.microsoft.com/office/powerpoint/2010/main" val="35483154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600" dirty="0"/>
              <a:t>Ideally QI projects should measure both process and outcome because they give different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Emphasize that while you want answers to both of these questions on the slide you should look for the </a:t>
            </a:r>
            <a:r>
              <a:rPr lang="en-US" sz="1600" b="1" kern="1200" dirty="0">
                <a:solidFill>
                  <a:schemeClr val="tx1"/>
                </a:solidFill>
                <a:effectLst/>
              </a:rPr>
              <a:t>easiest way </a:t>
            </a:r>
            <a:r>
              <a:rPr lang="en-US" sz="1600" kern="1200" dirty="0">
                <a:solidFill>
                  <a:schemeClr val="tx1"/>
                </a:solidFill>
                <a:effectLst/>
              </a:rPr>
              <a:t>of getting data. It may not always be required</a:t>
            </a:r>
            <a:r>
              <a:rPr lang="en-US" sz="1600" kern="1200" baseline="0" dirty="0">
                <a:solidFill>
                  <a:schemeClr val="tx1"/>
                </a:solidFill>
                <a:effectLst/>
              </a:rPr>
              <a:t> or </a:t>
            </a:r>
            <a:r>
              <a:rPr lang="en-US" sz="1600" kern="1200" dirty="0">
                <a:solidFill>
                  <a:schemeClr val="tx1"/>
                </a:solidFill>
                <a:effectLst/>
              </a:rPr>
              <a:t>feasible</a:t>
            </a:r>
            <a:r>
              <a:rPr lang="en-US" sz="1600" kern="1200" baseline="0" dirty="0">
                <a:solidFill>
                  <a:schemeClr val="tx1"/>
                </a:solidFill>
                <a:effectLst/>
              </a:rPr>
              <a:t> to have both process and outcome indicators for a QI project. </a:t>
            </a: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It is possible that there are more than one processes that need to be addressed. If the hand washing indicator shows good performance and there</a:t>
            </a:r>
            <a:r>
              <a:rPr lang="en-US" sz="1600" kern="1200" baseline="0" dirty="0">
                <a:solidFill>
                  <a:schemeClr val="tx1"/>
                </a:solidFill>
                <a:effectLst/>
              </a:rPr>
              <a:t> </a:t>
            </a:r>
            <a:r>
              <a:rPr lang="en-US" sz="1600" kern="1200" dirty="0">
                <a:solidFill>
                  <a:schemeClr val="tx1"/>
                </a:solidFill>
                <a:effectLst/>
              </a:rPr>
              <a:t>is still a high rate of infection, the team would need to look for other causes of infection.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p:txBody>
      </p:sp>
      <p:sp>
        <p:nvSpPr>
          <p:cNvPr id="4" name="Slide Number Placeholder 3"/>
          <p:cNvSpPr>
            <a:spLocks noGrp="1"/>
          </p:cNvSpPr>
          <p:nvPr>
            <p:ph type="sldNum" sz="quarter" idx="10"/>
          </p:nvPr>
        </p:nvSpPr>
        <p:spPr/>
        <p:txBody>
          <a:bodyPr/>
          <a:lstStyle/>
          <a:p>
            <a:fld id="{455CE8B7-3E68-4A74-9D63-08D69F6F55E6}" type="slidenum">
              <a:rPr lang="en-US" smtClean="0"/>
              <a:pPr/>
              <a:t>30</a:t>
            </a:fld>
            <a:endParaRPr lang="en-US"/>
          </a:p>
        </p:txBody>
      </p:sp>
    </p:spTree>
    <p:extLst>
      <p:ext uri="{BB962C8B-B14F-4D97-AF65-F5344CB8AC3E}">
        <p14:creationId xmlns:p14="http://schemas.microsoft.com/office/powerpoint/2010/main" val="33907142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Indicator has to be clear and precise so that everyone can understand it in the same way and knows how to measure it.</a:t>
            </a:r>
            <a:r>
              <a:rPr lang="en-US" sz="1600" dirty="0">
                <a:effectLst/>
              </a:rPr>
              <a:t> </a:t>
            </a:r>
          </a:p>
          <a:p>
            <a:pPr lvl="0"/>
            <a:endParaRPr lang="en-US" sz="1600" kern="1200" dirty="0">
              <a:solidFill>
                <a:schemeClr val="tx1"/>
              </a:solidFill>
              <a:effectLst/>
            </a:endParaRPr>
          </a:p>
          <a:p>
            <a:pPr lvl="0"/>
            <a:r>
              <a:rPr lang="en-US" sz="1600" kern="1200" dirty="0">
                <a:solidFill>
                  <a:schemeClr val="tx1"/>
                </a:solidFill>
                <a:effectLst/>
              </a:rPr>
              <a:t>This includes having a well-defined numerator and denominator.</a:t>
            </a:r>
          </a:p>
          <a:p>
            <a:endParaRPr lang="en-US" sz="1600" kern="1200" dirty="0">
              <a:solidFill>
                <a:schemeClr val="tx1"/>
              </a:solidFill>
              <a:effectLst/>
            </a:endParaRPr>
          </a:p>
          <a:p>
            <a:r>
              <a:rPr lang="en-US" sz="1600" kern="1200" dirty="0">
                <a:solidFill>
                  <a:schemeClr val="tx1"/>
                </a:solidFill>
                <a:effectLst/>
              </a:rPr>
              <a:t>It is also important to decide as a team who should collect the data, where from and how data will be collected and how often you should collect and review the data</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31</a:t>
            </a:fld>
            <a:endParaRPr lang="en-US"/>
          </a:p>
        </p:txBody>
      </p:sp>
    </p:spTree>
    <p:extLst>
      <p:ext uri="{BB962C8B-B14F-4D97-AF65-F5344CB8AC3E}">
        <p14:creationId xmlns:p14="http://schemas.microsoft.com/office/powerpoint/2010/main" val="35408931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To start developing</a:t>
            </a:r>
            <a:r>
              <a:rPr lang="en-US" sz="1600" baseline="0" dirty="0"/>
              <a:t> an indicator the first step is to understand what is happening in the system.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32</a:t>
            </a:fld>
            <a:endParaRPr lang="en-US"/>
          </a:p>
        </p:txBody>
      </p:sp>
    </p:spTree>
    <p:extLst>
      <p:ext uri="{BB962C8B-B14F-4D97-AF65-F5344CB8AC3E}">
        <p14:creationId xmlns:p14="http://schemas.microsoft.com/office/powerpoint/2010/main" val="35601114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Here is an example of a good indicator. It specifies the numerator, denominator, source, who is responsible for data collection and frequency of data for review.</a:t>
            </a:r>
          </a:p>
          <a:p>
            <a:pPr lvl="0"/>
            <a:endParaRPr lang="en-US" sz="1600" kern="1200" dirty="0">
              <a:solidFill>
                <a:schemeClr val="tx1"/>
              </a:solidFill>
              <a:effectLst/>
            </a:endParaRPr>
          </a:p>
          <a:p>
            <a:pPr lvl="0"/>
            <a:r>
              <a:rPr lang="en-US" sz="1600" kern="1200" dirty="0">
                <a:solidFill>
                  <a:schemeClr val="tx1"/>
                </a:solidFill>
                <a:effectLst/>
              </a:rPr>
              <a:t>It would be good to highlight here that monthly data review is okay for outcome indicators but you should look at process indicators daily or weekly to speed up the learning process.</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33</a:t>
            </a:fld>
            <a:endParaRPr lang="en-US"/>
          </a:p>
        </p:txBody>
      </p:sp>
    </p:spTree>
    <p:extLst>
      <p:ext uri="{BB962C8B-B14F-4D97-AF65-F5344CB8AC3E}">
        <p14:creationId xmlns:p14="http://schemas.microsoft.com/office/powerpoint/2010/main" val="1711303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5CE8B7-3E68-4A74-9D63-08D69F6F55E6}" type="slidenum">
              <a:rPr lang="en-US" smtClean="0"/>
              <a:pPr/>
              <a:t>34</a:t>
            </a:fld>
            <a:endParaRPr lang="en-US"/>
          </a:p>
        </p:txBody>
      </p:sp>
    </p:spTree>
    <p:extLst>
      <p:ext uri="{BB962C8B-B14F-4D97-AF65-F5344CB8AC3E}">
        <p14:creationId xmlns:p14="http://schemas.microsoft.com/office/powerpoint/2010/main" val="3236248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250A1-53E4-FA46-AFAE-E8B5FB15C44E}" type="slidenum">
              <a:rPr lang="en-US" smtClean="0"/>
              <a:pPr/>
              <a:t>35</a:t>
            </a:fld>
            <a:endParaRPr lang="en-US"/>
          </a:p>
        </p:txBody>
      </p:sp>
    </p:spTree>
    <p:extLst>
      <p:ext uri="{BB962C8B-B14F-4D97-AF65-F5344CB8AC3E}">
        <p14:creationId xmlns:p14="http://schemas.microsoft.com/office/powerpoint/2010/main" val="19576230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Explain from the example of run chart in this slide. Something happened at week 5. Process of care was changed</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36</a:t>
            </a:fld>
            <a:endParaRPr lang="en-US"/>
          </a:p>
        </p:txBody>
      </p:sp>
    </p:spTree>
    <p:extLst>
      <p:ext uri="{BB962C8B-B14F-4D97-AF65-F5344CB8AC3E}">
        <p14:creationId xmlns:p14="http://schemas.microsoft.com/office/powerpoint/2010/main" val="11189705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latin typeface="+mn-lt"/>
                <a:ea typeface="+mn-ea"/>
                <a:cs typeface="+mn-cs"/>
              </a:rPr>
              <a:t>A good way to review data is to plot the it on a time series chart (or a run  chart).  Time-series charts allow you to see how the data are changing over time.</a:t>
            </a:r>
          </a:p>
          <a:p>
            <a:pPr lvl="0"/>
            <a:endParaRPr lang="en-US" sz="1600" dirty="0"/>
          </a:p>
          <a:p>
            <a:pPr lvl="0"/>
            <a:r>
              <a:rPr lang="en-US" sz="1600" kern="1200" dirty="0">
                <a:solidFill>
                  <a:schemeClr val="tx1"/>
                </a:solidFill>
                <a:effectLst/>
                <a:latin typeface="+mn-lt"/>
                <a:ea typeface="+mn-ea"/>
                <a:cs typeface="+mn-cs"/>
              </a:rPr>
              <a:t> A time-series chart has the following components:</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A clear title</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Well-labelled x and y axes</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The x or horizontal axis represents time. This is the time period that you are using to review your data</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The y or vertical axis represents the percentage performance of the indicator. It is usually from 0 to  100%</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It is also important to annotate on the chart the time points when you introduced specific change ideas so that cause – effect relation is clear.</a:t>
            </a:r>
          </a:p>
        </p:txBody>
      </p:sp>
      <p:sp>
        <p:nvSpPr>
          <p:cNvPr id="4" name="Slide Number Placeholder 3"/>
          <p:cNvSpPr>
            <a:spLocks noGrp="1"/>
          </p:cNvSpPr>
          <p:nvPr>
            <p:ph type="sldNum" sz="quarter" idx="10"/>
          </p:nvPr>
        </p:nvSpPr>
        <p:spPr/>
        <p:txBody>
          <a:bodyPr/>
          <a:lstStyle/>
          <a:p>
            <a:fld id="{455CE8B7-3E68-4A74-9D63-08D69F6F55E6}" type="slidenum">
              <a:rPr lang="en-US" smtClean="0"/>
              <a:pPr/>
              <a:t>37</a:t>
            </a:fld>
            <a:endParaRPr lang="en-US"/>
          </a:p>
        </p:txBody>
      </p:sp>
    </p:spTree>
    <p:extLst>
      <p:ext uri="{BB962C8B-B14F-4D97-AF65-F5344CB8AC3E}">
        <p14:creationId xmlns:p14="http://schemas.microsoft.com/office/powerpoint/2010/main" val="13927602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Summarize the use of indicators:</a:t>
            </a:r>
            <a:r>
              <a:rPr lang="en-US" sz="1600" dirty="0">
                <a:effectLst/>
              </a:rPr>
              <a:t> </a:t>
            </a:r>
          </a:p>
          <a:p>
            <a:endParaRPr lang="en-US" sz="1600" kern="1200" dirty="0">
              <a:solidFill>
                <a:schemeClr val="tx1"/>
              </a:solidFill>
              <a:effectLs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rPr>
              <a:t>As far as possible, try to use data that are already collected</a:t>
            </a:r>
            <a:r>
              <a:rPr lang="en-US" sz="1600" dirty="0">
                <a:effectLst/>
              </a:rPr>
              <a:t> </a:t>
            </a:r>
            <a:r>
              <a:rPr lang="en-US" sz="1600" kern="1200" dirty="0">
                <a:solidFill>
                  <a:schemeClr val="tx1"/>
                </a:solidFill>
                <a:effectLst/>
              </a:rPr>
              <a:t>in your health facility. This</a:t>
            </a:r>
            <a:r>
              <a:rPr lang="en-US" sz="1600" kern="1200" baseline="0" dirty="0">
                <a:solidFill>
                  <a:schemeClr val="tx1"/>
                </a:solidFill>
                <a:effectLst/>
              </a:rPr>
              <a:t> </a:t>
            </a:r>
            <a:r>
              <a:rPr lang="en-US" sz="1600" kern="1200" dirty="0">
                <a:solidFill>
                  <a:schemeClr val="tx1"/>
                </a:solidFill>
                <a:effectLst/>
              </a:rPr>
              <a:t>saves time and you can spend more time testing changes to improve care rather than collecting data </a:t>
            </a:r>
          </a:p>
          <a:p>
            <a:pPr marL="285750" indent="-285750">
              <a:buFont typeface="Arial" panose="020B0604020202020204" pitchFamily="34" charset="0"/>
              <a:buChar char="•"/>
            </a:pPr>
            <a:r>
              <a:rPr lang="en-US" sz="1600" kern="1200" dirty="0">
                <a:solidFill>
                  <a:schemeClr val="tx1"/>
                </a:solidFill>
                <a:effectLst/>
              </a:rPr>
              <a:t>Only collect what you are using. We are collecting data to use it to learn. If you are not using it or not learning from it – do not collect it. Save the effort!</a:t>
            </a:r>
          </a:p>
          <a:p>
            <a:pPr marL="285750" indent="-285750">
              <a:buFont typeface="Arial" panose="020B0604020202020204" pitchFamily="34" charset="0"/>
              <a:buChar char="•"/>
            </a:pPr>
            <a:r>
              <a:rPr lang="en-US" sz="1600" kern="1200" dirty="0">
                <a:solidFill>
                  <a:schemeClr val="tx1"/>
                </a:solidFill>
                <a:effectLst/>
              </a:rPr>
              <a:t>Also, we will learn faster if we review the data frequently.</a:t>
            </a:r>
            <a:r>
              <a:rPr lang="en-US" sz="1600" kern="1200" baseline="0" dirty="0">
                <a:solidFill>
                  <a:schemeClr val="tx1"/>
                </a:solidFill>
                <a:effectLst/>
              </a:rPr>
              <a:t> </a:t>
            </a:r>
            <a:r>
              <a:rPr lang="en-US" sz="1600" kern="1200" dirty="0">
                <a:solidFill>
                  <a:schemeClr val="tx1"/>
                </a:solidFill>
                <a:effectLst/>
              </a:rPr>
              <a:t>Every day or every week is much better than every</a:t>
            </a:r>
            <a:r>
              <a:rPr lang="en-US" sz="1600" kern="1200" baseline="0" dirty="0">
                <a:solidFill>
                  <a:schemeClr val="tx1"/>
                </a:solidFill>
                <a:effectLst/>
              </a:rPr>
              <a:t> </a:t>
            </a:r>
            <a:r>
              <a:rPr lang="en-US" sz="1600" kern="1200" dirty="0">
                <a:solidFill>
                  <a:schemeClr val="tx1"/>
                </a:solidFill>
                <a:effectLst/>
              </a:rPr>
              <a:t>month. As mentioned earlier, outcome indicators can be monitored once a month.</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38</a:t>
            </a:fld>
            <a:endParaRPr lang="en-US"/>
          </a:p>
        </p:txBody>
      </p:sp>
    </p:spTree>
    <p:extLst>
      <p:ext uri="{BB962C8B-B14F-4D97-AF65-F5344CB8AC3E}">
        <p14:creationId xmlns:p14="http://schemas.microsoft.com/office/powerpoint/2010/main" val="37710865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5CE8B7-3E68-4A74-9D63-08D69F6F55E6}" type="slidenum">
              <a:rPr lang="en-US" smtClean="0"/>
              <a:pPr/>
              <a:t>39</a:t>
            </a:fld>
            <a:endParaRPr lang="en-US"/>
          </a:p>
        </p:txBody>
      </p:sp>
    </p:spTree>
    <p:extLst>
      <p:ext uri="{BB962C8B-B14F-4D97-AF65-F5344CB8AC3E}">
        <p14:creationId xmlns:p14="http://schemas.microsoft.com/office/powerpoint/2010/main" val="2177136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latin typeface="+mn-lt"/>
                <a:ea typeface="+mn-ea"/>
                <a:cs typeface="+mn-cs"/>
              </a:rPr>
              <a:t>Once you have picked a</a:t>
            </a:r>
            <a:r>
              <a:rPr lang="en-US" sz="1600" kern="1200" baseline="0" dirty="0">
                <a:solidFill>
                  <a:schemeClr val="tx1"/>
                </a:solidFill>
                <a:effectLst/>
                <a:latin typeface="+mn-lt"/>
                <a:ea typeface="+mn-ea"/>
                <a:cs typeface="+mn-cs"/>
              </a:rPr>
              <a:t> QI problem to solve</a:t>
            </a:r>
            <a:r>
              <a:rPr lang="en-US" sz="1600" kern="1200" dirty="0">
                <a:solidFill>
                  <a:schemeClr val="tx1"/>
                </a:solidFill>
                <a:effectLst/>
                <a:latin typeface="+mn-lt"/>
                <a:ea typeface="+mn-ea"/>
                <a:cs typeface="+mn-cs"/>
              </a:rPr>
              <a:t>, you need to pick a team of people who can work on this together. Look for people who are:</a:t>
            </a:r>
          </a:p>
          <a:p>
            <a:pPr lvl="0"/>
            <a:endParaRPr lang="en-US"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Enthusiastic – try to get members who want to work on this aim and have ideas for how to reach</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it . Look for Volunteers– people who are interested in making changes and are self – motivated</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Involved – make sure most of the people on the team are doing the hands-on work that needs to change. People do not like being told to change but they like changing and improving themselves. Having more workers rather than managers will make it easier to change practice.</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Influential – look for team members who are able</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to involve and influence other people</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a:t>
            </a:fld>
            <a:endParaRPr lang="en-US"/>
          </a:p>
        </p:txBody>
      </p:sp>
    </p:spTree>
    <p:extLst>
      <p:ext uri="{BB962C8B-B14F-4D97-AF65-F5344CB8AC3E}">
        <p14:creationId xmlns:p14="http://schemas.microsoft.com/office/powerpoint/2010/main" val="4246923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We are at Step 3 now. By this time health facility teams have decided what they want to improve, formed a team, identified some of the causes for poor care and developed some measures to indicate</a:t>
            </a:r>
            <a:r>
              <a:rPr lang="en-US" sz="1600" dirty="0">
                <a:effectLst/>
              </a:rPr>
              <a:t> </a:t>
            </a:r>
            <a:r>
              <a:rPr lang="en-US" sz="1600" kern="1200" dirty="0">
                <a:solidFill>
                  <a:schemeClr val="tx1"/>
                </a:solidFill>
                <a:effectLst/>
              </a:rPr>
              <a:t>how our project is progressing.</a:t>
            </a:r>
          </a:p>
          <a:p>
            <a:endParaRPr lang="en-US" sz="1600" kern="1200" dirty="0">
              <a:solidFill>
                <a:schemeClr val="tx1"/>
              </a:solidFill>
              <a:effectLst/>
            </a:endParaRPr>
          </a:p>
          <a:p>
            <a:r>
              <a:rPr lang="en-US" sz="1600" kern="1200" dirty="0">
                <a:solidFill>
                  <a:schemeClr val="tx1"/>
                </a:solidFill>
                <a:effectLst/>
              </a:rPr>
              <a:t>After diagnosing the problem the team now must take action/s to correct it.</a:t>
            </a:r>
          </a:p>
          <a:p>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This involves developing ideas</a:t>
            </a:r>
            <a:r>
              <a:rPr lang="en-US" sz="1600" dirty="0">
                <a:effectLst/>
              </a:rPr>
              <a:t> </a:t>
            </a:r>
            <a:r>
              <a:rPr lang="en-US" sz="1600" kern="1200" dirty="0">
                <a:solidFill>
                  <a:schemeClr val="tx1"/>
                </a:solidFill>
                <a:effectLst/>
              </a:rPr>
              <a:t> about what to change to fix the problem.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We will also discuss how to test these ideas in our own work place to learn if they work and to adapt them to your setting</a:t>
            </a:r>
            <a:endParaRPr lang="en-US" sz="1600" dirty="0"/>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40</a:t>
            </a:fld>
            <a:endParaRPr lang="en-US"/>
          </a:p>
        </p:txBody>
      </p:sp>
    </p:spTree>
    <p:extLst>
      <p:ext uri="{BB962C8B-B14F-4D97-AF65-F5344CB8AC3E}">
        <p14:creationId xmlns:p14="http://schemas.microsoft.com/office/powerpoint/2010/main" val="34581390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State the learning objectives</a:t>
            </a:r>
          </a:p>
        </p:txBody>
      </p:sp>
      <p:sp>
        <p:nvSpPr>
          <p:cNvPr id="4" name="Slide Number Placeholder 3"/>
          <p:cNvSpPr>
            <a:spLocks noGrp="1"/>
          </p:cNvSpPr>
          <p:nvPr>
            <p:ph type="sldNum" sz="quarter" idx="10"/>
          </p:nvPr>
        </p:nvSpPr>
        <p:spPr/>
        <p:txBody>
          <a:bodyPr/>
          <a:lstStyle/>
          <a:p>
            <a:fld id="{455CE8B7-3E68-4A74-9D63-08D69F6F55E6}" type="slidenum">
              <a:rPr lang="en-US" smtClean="0"/>
              <a:pPr/>
              <a:t>41</a:t>
            </a:fld>
            <a:endParaRPr lang="en-US"/>
          </a:p>
        </p:txBody>
      </p:sp>
    </p:spTree>
    <p:extLst>
      <p:ext uri="{BB962C8B-B14F-4D97-AF65-F5344CB8AC3E}">
        <p14:creationId xmlns:p14="http://schemas.microsoft.com/office/powerpoint/2010/main" val="36779224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To find a solution for the identified problem the health facility team needs to:</a:t>
            </a:r>
            <a:r>
              <a:rPr lang="en-US" sz="1600" dirty="0">
                <a:effectLst/>
              </a:rPr>
              <a:t> </a:t>
            </a:r>
          </a:p>
          <a:p>
            <a:pPr marL="171450" lvl="0" indent="-171450">
              <a:buFont typeface="Arial" panose="020B0604020202020204" pitchFamily="34" charset="0"/>
              <a:buChar char="•"/>
            </a:pPr>
            <a:r>
              <a:rPr lang="en-US" sz="1600" kern="1200" dirty="0">
                <a:solidFill>
                  <a:schemeClr val="tx1"/>
                </a:solidFill>
                <a:effectLst/>
              </a:rPr>
              <a:t>Identify some changes (ideas) that they think will work in their situation</a:t>
            </a:r>
          </a:p>
          <a:p>
            <a:pPr marL="171450" lvl="0" indent="-171450">
              <a:buFont typeface="Arial" panose="020B0604020202020204" pitchFamily="34" charset="0"/>
              <a:buChar char="•"/>
            </a:pPr>
            <a:r>
              <a:rPr lang="en-US" sz="1600" kern="1200" dirty="0">
                <a:solidFill>
                  <a:schemeClr val="tx1"/>
                </a:solidFill>
                <a:effectLst/>
              </a:rPr>
              <a:t>Review the possible change ideas if these are important for patient care and are likely to be effective and feasible at their workplace</a:t>
            </a:r>
          </a:p>
          <a:p>
            <a:pPr marL="171450" lvl="0" indent="-171450">
              <a:buFont typeface="Arial" panose="020B0604020202020204" pitchFamily="34" charset="0"/>
              <a:buChar char="•"/>
            </a:pPr>
            <a:r>
              <a:rPr lang="en-US" sz="1600" kern="1200" dirty="0">
                <a:solidFill>
                  <a:schemeClr val="tx1"/>
                </a:solidFill>
                <a:effectLst/>
              </a:rPr>
              <a:t>Test the idea/s to learn if these work and to adapt them for your setting, as required</a:t>
            </a:r>
          </a:p>
          <a:p>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There may be many solutions that can be explored, but teams may choose to focus on solutions that are actionable within their sphere of influence in the short term, while advocating for more long-term systemic change</a:t>
            </a: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42</a:t>
            </a:fld>
            <a:endParaRPr lang="en-US"/>
          </a:p>
        </p:txBody>
      </p:sp>
    </p:spTree>
    <p:extLst>
      <p:ext uri="{BB962C8B-B14F-4D97-AF65-F5344CB8AC3E}">
        <p14:creationId xmlns:p14="http://schemas.microsoft.com/office/powerpoint/2010/main" val="16791289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There are several types of changes that you can make in your health facility. Some of the main categories include:</a:t>
            </a:r>
            <a:r>
              <a:rPr lang="en-US" sz="1600" dirty="0">
                <a:effectLst/>
              </a:rPr>
              <a:t> </a:t>
            </a:r>
            <a:endParaRPr lang="en-US" sz="1600" kern="1200" dirty="0">
              <a:solidFill>
                <a:schemeClr val="tx1"/>
              </a:solidFill>
              <a:effectLst/>
            </a:endParaRPr>
          </a:p>
          <a:p>
            <a:r>
              <a:rPr lang="en-US" sz="1600" kern="1200" dirty="0">
                <a:solidFill>
                  <a:schemeClr val="tx1"/>
                </a:solidFill>
                <a:effectLst/>
              </a:rPr>
              <a:t> </a:t>
            </a:r>
          </a:p>
          <a:p>
            <a:pPr marL="285750" lvl="0" indent="-285750">
              <a:buFont typeface="Arial" panose="020B0604020202020204" pitchFamily="34" charset="0"/>
              <a:buChar char="•"/>
            </a:pPr>
            <a:r>
              <a:rPr lang="en-US" sz="1600" kern="1200" dirty="0">
                <a:solidFill>
                  <a:schemeClr val="tx1"/>
                </a:solidFill>
                <a:effectLst/>
              </a:rPr>
              <a:t>Eliminate waste by stopping unnecessary treatments or steps of care – stop doing harmful or useless (even if harmless) practices</a:t>
            </a:r>
          </a:p>
          <a:p>
            <a:pPr marL="285750" lvl="0" indent="-285750">
              <a:buFont typeface="Arial" panose="020B0604020202020204" pitchFamily="34" charset="0"/>
              <a:buChar char="•"/>
            </a:pPr>
            <a:r>
              <a:rPr lang="en-US" sz="1600" kern="1200" dirty="0">
                <a:solidFill>
                  <a:schemeClr val="tx1"/>
                </a:solidFill>
                <a:effectLst/>
              </a:rPr>
              <a:t>Reorganizing the</a:t>
            </a:r>
            <a:r>
              <a:rPr lang="en-US" sz="1600" kern="1200" baseline="0" dirty="0">
                <a:solidFill>
                  <a:schemeClr val="tx1"/>
                </a:solidFill>
                <a:effectLst/>
              </a:rPr>
              <a:t> sequence of tasks or reassigning tasks to different staff. </a:t>
            </a:r>
            <a:endParaRPr lang="en-US" sz="1600" kern="1200" dirty="0">
              <a:solidFill>
                <a:schemeClr val="tx1"/>
              </a:solidFill>
              <a:effectLst/>
            </a:endParaRPr>
          </a:p>
          <a:p>
            <a:pPr marL="285750" lvl="0" indent="-285750">
              <a:buFont typeface="Arial" panose="020B0604020202020204" pitchFamily="34" charset="0"/>
              <a:buChar char="•"/>
            </a:pPr>
            <a:r>
              <a:rPr lang="en-US" sz="1600" kern="1200" dirty="0">
                <a:solidFill>
                  <a:schemeClr val="tx1"/>
                </a:solidFill>
                <a:effectLst/>
              </a:rPr>
              <a:t>Improve the patient relationship and communication - her experience of the care received – listen to what patients want</a:t>
            </a:r>
          </a:p>
          <a:p>
            <a:pPr marL="285750" indent="-285750">
              <a:buFont typeface="Arial" panose="020B0604020202020204" pitchFamily="34" charset="0"/>
              <a:buChar char="•"/>
            </a:pPr>
            <a:r>
              <a:rPr lang="en-US" sz="1600" kern="1200" dirty="0">
                <a:solidFill>
                  <a:schemeClr val="tx1"/>
                </a:solidFill>
                <a:effectLst/>
              </a:rPr>
              <a:t>Manage variation in the existing  treatment  and care practices – make work (process of care) more standard and predictable</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43</a:t>
            </a:fld>
            <a:endParaRPr lang="en-US"/>
          </a:p>
        </p:txBody>
      </p:sp>
    </p:spTree>
    <p:extLst>
      <p:ext uri="{BB962C8B-B14F-4D97-AF65-F5344CB8AC3E}">
        <p14:creationId xmlns:p14="http://schemas.microsoft.com/office/powerpoint/2010/main" val="18235031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Examples of each category of changes are given. </a:t>
            </a:r>
          </a:p>
        </p:txBody>
      </p:sp>
      <p:sp>
        <p:nvSpPr>
          <p:cNvPr id="4" name="Slide Number Placeholder 3"/>
          <p:cNvSpPr>
            <a:spLocks noGrp="1"/>
          </p:cNvSpPr>
          <p:nvPr>
            <p:ph type="sldNum" sz="quarter" idx="10"/>
          </p:nvPr>
        </p:nvSpPr>
        <p:spPr/>
        <p:txBody>
          <a:bodyPr/>
          <a:lstStyle/>
          <a:p>
            <a:fld id="{455CE8B7-3E68-4A74-9D63-08D69F6F55E6}" type="slidenum">
              <a:rPr lang="en-US" smtClean="0"/>
              <a:pPr/>
              <a:t>44</a:t>
            </a:fld>
            <a:endParaRPr lang="en-US"/>
          </a:p>
        </p:txBody>
      </p:sp>
    </p:spTree>
    <p:extLst>
      <p:ext uri="{BB962C8B-B14F-4D97-AF65-F5344CB8AC3E}">
        <p14:creationId xmlns:p14="http://schemas.microsoft.com/office/powerpoint/2010/main" val="29349421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kern="1200" dirty="0">
                <a:solidFill>
                  <a:schemeClr val="tx1"/>
                </a:solidFill>
                <a:effectLst/>
              </a:rPr>
              <a:t>Testing the change idea: </a:t>
            </a:r>
            <a:r>
              <a:rPr lang="en-US" sz="1600" kern="1200" dirty="0">
                <a:solidFill>
                  <a:schemeClr val="tx1"/>
                </a:solidFill>
                <a:effectLst/>
              </a:rPr>
              <a:t>It is rare that any change will work perfectly the first time. It will usually need some adjustment to work in your setting. Because of this, it is important to test the new ideas to learn how they work and to adjust them .</a:t>
            </a:r>
          </a:p>
          <a:p>
            <a:endParaRPr lang="en-US" sz="1600" kern="1200" dirty="0">
              <a:solidFill>
                <a:schemeClr val="tx1"/>
              </a:solidFill>
              <a:effectLst/>
            </a:endParaRPr>
          </a:p>
          <a:p>
            <a:r>
              <a:rPr lang="en-US" sz="1600" kern="1200" dirty="0">
                <a:solidFill>
                  <a:schemeClr val="tx1"/>
                </a:solidFill>
                <a:effectLst/>
              </a:rPr>
              <a:t>The PDSA cycle is very useful for this. PDSA stands for: Plan, Do, Study, Act. These are steps to take when testing a new idea</a:t>
            </a:r>
          </a:p>
          <a:p>
            <a:endParaRPr lang="en-US" sz="1600" kern="1200" dirty="0">
              <a:solidFill>
                <a:schemeClr val="tx1"/>
              </a:solidFill>
              <a:effectLst/>
            </a:endParaRPr>
          </a:p>
          <a:p>
            <a:r>
              <a:rPr lang="en-US" sz="1400" b="1" kern="1200" dirty="0">
                <a:solidFill>
                  <a:schemeClr val="tx1"/>
                </a:solidFill>
                <a:effectLst/>
              </a:rPr>
              <a:t>Plan </a:t>
            </a:r>
            <a:r>
              <a:rPr lang="en-US" sz="1400" kern="1200" dirty="0">
                <a:solidFill>
                  <a:schemeClr val="tx1"/>
                </a:solidFill>
                <a:effectLst/>
              </a:rPr>
              <a:t>–you decide how</a:t>
            </a:r>
            <a:r>
              <a:rPr lang="en-US" sz="1400" dirty="0">
                <a:effectLst/>
              </a:rPr>
              <a:t> </a:t>
            </a:r>
            <a:r>
              <a:rPr lang="en-US" sz="1400" kern="1200" dirty="0">
                <a:solidFill>
                  <a:schemeClr val="tx1"/>
                </a:solidFill>
                <a:effectLst/>
              </a:rPr>
              <a:t> the change idea will be implemented.</a:t>
            </a:r>
          </a:p>
          <a:p>
            <a:r>
              <a:rPr lang="en-US" sz="1400" b="1" kern="1200" dirty="0">
                <a:solidFill>
                  <a:schemeClr val="tx1"/>
                </a:solidFill>
                <a:effectLst/>
              </a:rPr>
              <a:t>Do </a:t>
            </a:r>
            <a:r>
              <a:rPr lang="en-US" sz="1400" kern="1200" dirty="0">
                <a:solidFill>
                  <a:schemeClr val="tx1"/>
                </a:solidFill>
                <a:effectLst/>
              </a:rPr>
              <a:t>– carry out the change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rPr>
              <a:t>Study </a:t>
            </a:r>
            <a:r>
              <a:rPr lang="en-US" sz="1400" kern="1200" dirty="0">
                <a:solidFill>
                  <a:schemeClr val="tx1"/>
                </a:solidFill>
                <a:effectLst/>
              </a:rPr>
              <a:t>– the team reviews whether the desired change has been carried out as planned ; what they learned from the test; whether it was a success or a failure based on the collected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rPr>
              <a:t>Act </a:t>
            </a:r>
            <a:r>
              <a:rPr lang="en-US" sz="1400" kern="1200" dirty="0">
                <a:solidFill>
                  <a:schemeClr val="tx1"/>
                </a:solidFill>
                <a:effectLst/>
              </a:rPr>
              <a:t>– the team decides what to do next depending on the experience and result of implementing the change idea.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45</a:t>
            </a:fld>
            <a:endParaRPr lang="en-US"/>
          </a:p>
        </p:txBody>
      </p:sp>
    </p:spTree>
    <p:extLst>
      <p:ext uri="{BB962C8B-B14F-4D97-AF65-F5344CB8AC3E}">
        <p14:creationId xmlns:p14="http://schemas.microsoft.com/office/powerpoint/2010/main" val="56871979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kern="1200" dirty="0">
                <a:solidFill>
                  <a:schemeClr val="tx1"/>
                </a:solidFill>
                <a:effectLst/>
              </a:rPr>
              <a:t>Planning a test</a:t>
            </a:r>
          </a:p>
          <a:p>
            <a:endParaRPr lang="en-US" sz="1600" kern="1200" dirty="0">
              <a:solidFill>
                <a:schemeClr val="tx1"/>
              </a:solidFill>
              <a:effectLst/>
            </a:endParaRPr>
          </a:p>
          <a:p>
            <a:r>
              <a:rPr lang="en-US" sz="1600" dirty="0"/>
              <a:t>It is important to emphasize that a team can do small scale PDSA cycles very quickly. </a:t>
            </a:r>
          </a:p>
          <a:p>
            <a:endParaRPr lang="en-US" sz="1600" dirty="0"/>
          </a:p>
          <a:p>
            <a:r>
              <a:rPr lang="en-US" sz="1600" dirty="0"/>
              <a:t>For example, when someone is cooking and they decide to add salt and see if it tastes better they are doing a PDSA. Teams can do short PDSA cycles as well to learn how new ideas are working and to adapt them.</a:t>
            </a:r>
          </a:p>
          <a:p>
            <a:pPr lvl="3"/>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46</a:t>
            </a:fld>
            <a:endParaRPr lang="en-US"/>
          </a:p>
        </p:txBody>
      </p:sp>
    </p:spTree>
    <p:extLst>
      <p:ext uri="{BB962C8B-B14F-4D97-AF65-F5344CB8AC3E}">
        <p14:creationId xmlns:p14="http://schemas.microsoft.com/office/powerpoint/2010/main" val="22414278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kern="1200" dirty="0">
                <a:solidFill>
                  <a:schemeClr val="tx1"/>
                </a:solidFill>
                <a:effectLst/>
              </a:rPr>
              <a:t>Plan step of the PDSA cycle:</a:t>
            </a:r>
          </a:p>
          <a:p>
            <a:pPr lvl="0"/>
            <a:endParaRPr lang="en-US" sz="1600" kern="1200" dirty="0">
              <a:solidFill>
                <a:schemeClr val="tx1"/>
              </a:solidFill>
              <a:effectLst/>
            </a:endParaRPr>
          </a:p>
          <a:p>
            <a:pPr lvl="0"/>
            <a:r>
              <a:rPr lang="en-US" sz="1600" kern="1200" dirty="0">
                <a:solidFill>
                  <a:schemeClr val="tx1"/>
                </a:solidFill>
                <a:effectLst/>
              </a:rPr>
              <a:t>Share the example from the slide</a:t>
            </a:r>
          </a:p>
        </p:txBody>
      </p:sp>
      <p:sp>
        <p:nvSpPr>
          <p:cNvPr id="4" name="Slide Number Placeholder 3"/>
          <p:cNvSpPr>
            <a:spLocks noGrp="1"/>
          </p:cNvSpPr>
          <p:nvPr>
            <p:ph type="sldNum" sz="quarter" idx="10"/>
          </p:nvPr>
        </p:nvSpPr>
        <p:spPr/>
        <p:txBody>
          <a:bodyPr/>
          <a:lstStyle/>
          <a:p>
            <a:fld id="{455CE8B7-3E68-4A74-9D63-08D69F6F55E6}" type="slidenum">
              <a:rPr lang="en-US" smtClean="0"/>
              <a:pPr/>
              <a:t>47</a:t>
            </a:fld>
            <a:endParaRPr lang="en-US"/>
          </a:p>
        </p:txBody>
      </p:sp>
    </p:spTree>
    <p:extLst>
      <p:ext uri="{BB962C8B-B14F-4D97-AF65-F5344CB8AC3E}">
        <p14:creationId xmlns:p14="http://schemas.microsoft.com/office/powerpoint/2010/main" val="6832226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“Do”</a:t>
            </a:r>
          </a:p>
          <a:p>
            <a:endParaRPr lang="en-US" sz="1600" dirty="0"/>
          </a:p>
          <a:p>
            <a:r>
              <a:rPr lang="en-US" sz="1600" dirty="0"/>
              <a:t>In this step the assigned persons in the team tests the change as per the plan developed in the previous step. </a:t>
            </a:r>
          </a:p>
          <a:p>
            <a:endParaRPr lang="en-US" sz="1600" dirty="0"/>
          </a:p>
          <a:p>
            <a:r>
              <a:rPr lang="en-US" sz="1600" dirty="0"/>
              <a:t>Often things do not happen as planned. It is important in the ‘Do’ step to document any challenges or deviations from the original plan. </a:t>
            </a:r>
          </a:p>
        </p:txBody>
      </p:sp>
      <p:sp>
        <p:nvSpPr>
          <p:cNvPr id="4" name="Slide Number Placeholder 3"/>
          <p:cNvSpPr>
            <a:spLocks noGrp="1"/>
          </p:cNvSpPr>
          <p:nvPr>
            <p:ph type="sldNum" sz="quarter" idx="10"/>
          </p:nvPr>
        </p:nvSpPr>
        <p:spPr/>
        <p:txBody>
          <a:bodyPr/>
          <a:lstStyle/>
          <a:p>
            <a:fld id="{455CE8B7-3E68-4A74-9D63-08D69F6F55E6}" type="slidenum">
              <a:rPr lang="en-US" smtClean="0"/>
              <a:pPr/>
              <a:t>48</a:t>
            </a:fld>
            <a:endParaRPr lang="en-US"/>
          </a:p>
        </p:txBody>
      </p:sp>
    </p:spTree>
    <p:extLst>
      <p:ext uri="{BB962C8B-B14F-4D97-AF65-F5344CB8AC3E}">
        <p14:creationId xmlns:p14="http://schemas.microsoft.com/office/powerpoint/2010/main" val="280831744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Study</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The team reviews what they learned from the test: whether it is feasible in our work setting whether it was successful in addressing the problem as hypothesized by the team</a:t>
            </a:r>
          </a:p>
        </p:txBody>
      </p:sp>
      <p:sp>
        <p:nvSpPr>
          <p:cNvPr id="4" name="Slide Number Placeholder 3"/>
          <p:cNvSpPr>
            <a:spLocks noGrp="1"/>
          </p:cNvSpPr>
          <p:nvPr>
            <p:ph type="sldNum" sz="quarter" idx="10"/>
          </p:nvPr>
        </p:nvSpPr>
        <p:spPr/>
        <p:txBody>
          <a:bodyPr/>
          <a:lstStyle/>
          <a:p>
            <a:fld id="{455CE8B7-3E68-4A74-9D63-08D69F6F55E6}" type="slidenum">
              <a:rPr lang="en-US" smtClean="0"/>
              <a:pPr/>
              <a:t>49</a:t>
            </a:fld>
            <a:endParaRPr lang="en-US"/>
          </a:p>
        </p:txBody>
      </p:sp>
    </p:spTree>
    <p:extLst>
      <p:ext uri="{BB962C8B-B14F-4D97-AF65-F5344CB8AC3E}">
        <p14:creationId xmlns:p14="http://schemas.microsoft.com/office/powerpoint/2010/main" val="2383077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600" dirty="0"/>
              <a:t>Y</a:t>
            </a:r>
            <a:r>
              <a:rPr lang="en-US" sz="1600" kern="1200" dirty="0">
                <a:solidFill>
                  <a:schemeClr val="tx1"/>
                </a:solidFill>
                <a:effectLst/>
                <a:latin typeface="+mn-lt"/>
                <a:ea typeface="+mn-ea"/>
                <a:cs typeface="+mn-cs"/>
              </a:rPr>
              <a:t>ou should have a diverse range of people on the team – staff such as cleaners and janitors can also contribute depending</a:t>
            </a:r>
            <a:r>
              <a:rPr lang="en-US" sz="1600" dirty="0">
                <a:effectLst/>
              </a:rPr>
              <a:t> </a:t>
            </a:r>
            <a:r>
              <a:rPr lang="en-US" sz="1600" kern="1200" dirty="0">
                <a:solidFill>
                  <a:schemeClr val="tx1"/>
                </a:solidFill>
                <a:effectLst/>
                <a:latin typeface="+mn-lt"/>
                <a:ea typeface="+mn-ea"/>
                <a:cs typeface="+mn-cs"/>
              </a:rPr>
              <a:t>on the identified problem.</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Similarly, you may need to include community members (e.g. people accompanying the patients).</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Titles and hierarchy should not matter</a:t>
            </a:r>
          </a:p>
          <a:p>
            <a:pPr marL="285750" indent="-285750">
              <a:buFont typeface="Arial" panose="020B0604020202020204" pitchFamily="34" charset="0"/>
              <a:buChar char="•"/>
            </a:pPr>
            <a:r>
              <a:rPr lang="en-US" sz="1600" kern="1200" dirty="0">
                <a:solidFill>
                  <a:schemeClr val="tx1"/>
                </a:solidFill>
                <a:effectLst/>
                <a:latin typeface="+mn-lt"/>
                <a:ea typeface="+mn-ea"/>
                <a:cs typeface="+mn-cs"/>
              </a:rPr>
              <a:t>You want people who understand the problem and have the ability to change how care is delivered</a:t>
            </a:r>
          </a:p>
          <a:p>
            <a:endParaRPr lang="en-US" sz="1600" kern="1200" dirty="0">
              <a:solidFill>
                <a:schemeClr val="tx1"/>
              </a:solidFill>
              <a:effectLst/>
              <a:latin typeface="+mn-lt"/>
              <a:ea typeface="+mn-ea"/>
              <a:cs typeface="+mn-cs"/>
            </a:endParaRPr>
          </a:p>
          <a:p>
            <a:r>
              <a:rPr lang="en-US" sz="1600" kern="1200" dirty="0">
                <a:solidFill>
                  <a:schemeClr val="tx1"/>
                </a:solidFill>
                <a:effectLst/>
                <a:latin typeface="+mn-lt"/>
                <a:ea typeface="+mn-ea"/>
                <a:cs typeface="+mn-cs"/>
              </a:rPr>
              <a:t>It is also good to assign different roles:</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Leader – lead meetings, direct activities to achieve goals, represent the</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team </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Recorder - Record meeting notes</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Communicator: communicates and </a:t>
            </a:r>
            <a:r>
              <a:rPr lang="en-US" sz="1600" kern="1200" dirty="0" err="1">
                <a:solidFill>
                  <a:schemeClr val="tx1"/>
                </a:solidFill>
                <a:effectLst/>
                <a:latin typeface="+mn-lt"/>
                <a:ea typeface="+mn-ea"/>
                <a:cs typeface="+mn-cs"/>
              </a:rPr>
              <a:t>liases</a:t>
            </a:r>
            <a:r>
              <a:rPr lang="en-US" sz="1600" kern="1200" baseline="0" dirty="0">
                <a:solidFill>
                  <a:schemeClr val="tx1"/>
                </a:solidFill>
                <a:effectLst/>
                <a:latin typeface="+mn-lt"/>
                <a:ea typeface="+mn-ea"/>
                <a:cs typeface="+mn-cs"/>
              </a:rPr>
              <a:t> </a:t>
            </a:r>
            <a:r>
              <a:rPr lang="en-US" sz="1600" kern="1200" dirty="0">
                <a:solidFill>
                  <a:schemeClr val="tx1"/>
                </a:solidFill>
                <a:effectLst/>
                <a:latin typeface="+mn-lt"/>
                <a:ea typeface="+mn-ea"/>
                <a:cs typeface="+mn-cs"/>
              </a:rPr>
              <a:t>among members</a:t>
            </a:r>
          </a:p>
        </p:txBody>
      </p:sp>
      <p:sp>
        <p:nvSpPr>
          <p:cNvPr id="4" name="Slide Number Placeholder 3"/>
          <p:cNvSpPr>
            <a:spLocks noGrp="1"/>
          </p:cNvSpPr>
          <p:nvPr>
            <p:ph type="sldNum" sz="quarter" idx="10"/>
          </p:nvPr>
        </p:nvSpPr>
        <p:spPr/>
        <p:txBody>
          <a:bodyPr/>
          <a:lstStyle/>
          <a:p>
            <a:fld id="{455CE8B7-3E68-4A74-9D63-08D69F6F55E6}" type="slidenum">
              <a:rPr lang="en-US" smtClean="0"/>
              <a:pPr/>
              <a:t>5</a:t>
            </a:fld>
            <a:endParaRPr lang="en-US"/>
          </a:p>
        </p:txBody>
      </p:sp>
    </p:spTree>
    <p:extLst>
      <p:ext uri="{BB962C8B-B14F-4D97-AF65-F5344CB8AC3E}">
        <p14:creationId xmlns:p14="http://schemas.microsoft.com/office/powerpoint/2010/main" val="291936607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Act: </a:t>
            </a:r>
          </a:p>
          <a:p>
            <a:pPr lvl="0"/>
            <a:endParaRPr lang="en-US" sz="1600" dirty="0"/>
          </a:p>
          <a:p>
            <a:pPr lvl="0"/>
            <a:r>
              <a:rPr lang="en-US" sz="1600" kern="1200" dirty="0">
                <a:solidFill>
                  <a:schemeClr val="tx1"/>
                </a:solidFill>
                <a:effectLst/>
              </a:rPr>
              <a:t>After studying the results of implementation the team will decide to:</a:t>
            </a:r>
          </a:p>
          <a:p>
            <a:endParaRPr lang="en-US" sz="1600" dirty="0"/>
          </a:p>
          <a:p>
            <a:pPr marL="285750" indent="-285750">
              <a:buFont typeface="Arial" panose="020B0604020202020204" pitchFamily="34" charset="0"/>
              <a:buChar char="•"/>
            </a:pPr>
            <a:r>
              <a:rPr lang="en-US" sz="1600" kern="1200" dirty="0">
                <a:solidFill>
                  <a:schemeClr val="tx1"/>
                </a:solidFill>
                <a:effectLst/>
              </a:rPr>
              <a:t>Adapt the change – if it has not fully succeeded, make some modifications and implement again</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kern="1200" dirty="0">
                <a:solidFill>
                  <a:schemeClr val="tx1"/>
                </a:solidFill>
                <a:effectLst/>
              </a:rPr>
              <a:t>Adopt the change – if it works perfectly make sure everyone in the health facility uses this change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kern="1200" dirty="0">
                <a:solidFill>
                  <a:schemeClr val="tx1"/>
                </a:solidFill>
                <a:effectLst/>
              </a:rPr>
              <a:t>Abandon the change – if it does not work at all or makes things worse so stop doing it</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50</a:t>
            </a:fld>
            <a:endParaRPr lang="en-US"/>
          </a:p>
        </p:txBody>
      </p:sp>
    </p:spTree>
    <p:extLst>
      <p:ext uri="{BB962C8B-B14F-4D97-AF65-F5344CB8AC3E}">
        <p14:creationId xmlns:p14="http://schemas.microsoft.com/office/powerpoint/2010/main" val="384393454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spcBef>
                <a:spcPts val="600"/>
              </a:spcBef>
              <a:spcAft>
                <a:spcPts val="0"/>
              </a:spcAft>
              <a:buClrTx/>
              <a:buSzTx/>
              <a:buFontTx/>
              <a:buNone/>
              <a:tabLst/>
              <a:defRPr/>
            </a:pPr>
            <a:r>
              <a:rPr lang="en-US" sz="1600" kern="1200" dirty="0">
                <a:solidFill>
                  <a:schemeClr val="tx1"/>
                </a:solidFill>
                <a:effectLst/>
              </a:rPr>
              <a:t>Testing on a small scale means that there won’t be any harm and provides an opportunity to learn. It also allows you to make modifications</a:t>
            </a:r>
            <a:r>
              <a:rPr lang="en-US" sz="1600" kern="1200" baseline="0" dirty="0">
                <a:solidFill>
                  <a:schemeClr val="tx1"/>
                </a:solidFill>
                <a:effectLst/>
              </a:rPr>
              <a:t> to your idea before you apply it at a large scale</a:t>
            </a:r>
            <a:r>
              <a:rPr lang="en-US" sz="1600" kern="1200" dirty="0">
                <a:solidFill>
                  <a:schemeClr val="tx1"/>
                </a:solidFill>
                <a:effectLst/>
              </a:rPr>
              <a:t>.</a:t>
            </a:r>
          </a:p>
          <a:p>
            <a:pPr>
              <a:spcBef>
                <a:spcPts val="600"/>
              </a:spcBef>
            </a:pPr>
            <a:r>
              <a:rPr lang="en-US" sz="1600" kern="1200" dirty="0">
                <a:solidFill>
                  <a:schemeClr val="tx1"/>
                </a:solidFill>
                <a:effectLst/>
              </a:rPr>
              <a:t>As much as possible, it is good to test each change idea individually otherwise you wont know which idea led to improvement</a:t>
            </a:r>
            <a:r>
              <a:rPr lang="en-US" sz="1600" kern="1200" baseline="0" dirty="0">
                <a:solidFill>
                  <a:schemeClr val="tx1"/>
                </a:solidFill>
                <a:effectLst/>
              </a:rPr>
              <a:t> and which one did not. </a:t>
            </a:r>
          </a:p>
          <a:p>
            <a:pPr>
              <a:spcBef>
                <a:spcPts val="600"/>
              </a:spcBef>
            </a:pPr>
            <a:r>
              <a:rPr lang="en-US" sz="1600" kern="1200" dirty="0">
                <a:solidFill>
                  <a:schemeClr val="tx1"/>
                </a:solidFill>
                <a:effectLst/>
              </a:rPr>
              <a:t>It is also important to highlight that some of your change ideas will not work. That is </a:t>
            </a:r>
            <a:r>
              <a:rPr lang="en-US" sz="1600" kern="1200" baseline="0" dirty="0">
                <a:solidFill>
                  <a:schemeClr val="tx1"/>
                </a:solidFill>
                <a:effectLst/>
              </a:rPr>
              <a:t>expected</a:t>
            </a:r>
            <a:r>
              <a:rPr lang="en-US" sz="1600" dirty="0"/>
              <a:t>. </a:t>
            </a:r>
            <a:endParaRPr lang="en-US" sz="1600" kern="1200" dirty="0">
              <a:solidFill>
                <a:schemeClr val="tx1"/>
              </a:solidFill>
              <a:effectLst/>
            </a:endParaRPr>
          </a:p>
          <a:p>
            <a:pPr>
              <a:spcBef>
                <a:spcPts val="600"/>
              </a:spcBef>
            </a:pPr>
            <a:r>
              <a:rPr lang="en-US" sz="1600" kern="1200" dirty="0">
                <a:solidFill>
                  <a:schemeClr val="tx1"/>
                </a:solidFill>
                <a:effectLst/>
              </a:rPr>
              <a:t>It is good to test the change/ idea in different working conditions to learn if the change always works, for example, testing on weekends or night time will let you know if changes will work when there are fewer staff.</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51</a:t>
            </a:fld>
            <a:endParaRPr lang="en-US"/>
          </a:p>
        </p:txBody>
      </p:sp>
    </p:spTree>
    <p:extLst>
      <p:ext uri="{BB962C8B-B14F-4D97-AF65-F5344CB8AC3E}">
        <p14:creationId xmlns:p14="http://schemas.microsoft.com/office/powerpoint/2010/main" val="1502787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pPr>
            <a:r>
              <a:rPr lang="en-US" sz="1600" kern="1200" dirty="0">
                <a:solidFill>
                  <a:schemeClr val="tx1"/>
                </a:solidFill>
                <a:effectLst/>
              </a:rPr>
              <a:t>No QI project will reach its aim with only one PDSA. You will need to do multiple PDSA’s depending on your analysis and identified</a:t>
            </a:r>
            <a:r>
              <a:rPr lang="en-US" sz="1600" kern="1200" baseline="0" dirty="0">
                <a:solidFill>
                  <a:schemeClr val="tx1"/>
                </a:solidFill>
                <a:effectLst/>
              </a:rPr>
              <a:t> causes and change ideas. </a:t>
            </a:r>
          </a:p>
          <a:p>
            <a:pPr>
              <a:spcBef>
                <a:spcPts val="600"/>
              </a:spcBef>
            </a:pPr>
            <a:r>
              <a:rPr lang="en-US" sz="1600" kern="1200" baseline="0" dirty="0">
                <a:solidFill>
                  <a:schemeClr val="tx1"/>
                </a:solidFill>
                <a:effectLst/>
              </a:rPr>
              <a:t>In this example multiple change ideas were tested to reduce hypothermia in newborn babies. Some of these change ideas were abandoned (Ziploc bags), some were adapted or adopted. </a:t>
            </a:r>
            <a:endParaRPr lang="en-US" sz="1600" kern="1200" dirty="0">
              <a:solidFill>
                <a:schemeClr val="tx1"/>
              </a:solidFill>
              <a:effectLst/>
            </a:endParaRPr>
          </a:p>
          <a:p>
            <a:pPr>
              <a:spcBef>
                <a:spcPts val="600"/>
              </a:spcBef>
            </a:pPr>
            <a:r>
              <a:rPr lang="en-US" sz="1600" kern="1200" dirty="0">
                <a:solidFill>
                  <a:schemeClr val="tx1"/>
                </a:solidFill>
                <a:effectLst/>
              </a:rPr>
              <a:t>Try to test one change at a time. The changes in the illustration can happen at different times in the health facility</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52</a:t>
            </a:fld>
            <a:endParaRPr lang="en-US"/>
          </a:p>
        </p:txBody>
      </p:sp>
    </p:spTree>
    <p:extLst>
      <p:ext uri="{BB962C8B-B14F-4D97-AF65-F5344CB8AC3E}">
        <p14:creationId xmlns:p14="http://schemas.microsoft.com/office/powerpoint/2010/main" val="10105091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rPr>
              <a:t>Once you have identified a successful</a:t>
            </a:r>
            <a:r>
              <a:rPr lang="en-US" sz="1600" kern="1200" baseline="0" dirty="0">
                <a:solidFill>
                  <a:schemeClr val="tx1"/>
                </a:solidFill>
                <a:effectLst/>
              </a:rPr>
              <a:t> change idea by doing PDSAs you can then ‘implement’ the change across the unit or ward or health facility. </a:t>
            </a:r>
          </a:p>
          <a:p>
            <a:pPr lvl="0"/>
            <a:endParaRPr lang="en-US" sz="1600" kern="1200" baseline="0" dirty="0">
              <a:solidFill>
                <a:schemeClr val="tx1"/>
              </a:solidFill>
              <a:effectLst/>
            </a:endParaRPr>
          </a:p>
          <a:p>
            <a:r>
              <a:rPr lang="en-US" sz="1600" kern="1200" baseline="0" dirty="0">
                <a:solidFill>
                  <a:schemeClr val="tx1"/>
                </a:solidFill>
                <a:effectLst/>
              </a:rPr>
              <a:t>In quality improvement the term ‘implement’ refers to applying a successful change idea to a larger scale.  You should only implement changes that have been shown to be successful in PDSA’s.</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53</a:t>
            </a:fld>
            <a:endParaRPr lang="en-US"/>
          </a:p>
        </p:txBody>
      </p:sp>
    </p:spTree>
    <p:extLst>
      <p:ext uri="{BB962C8B-B14F-4D97-AF65-F5344CB8AC3E}">
        <p14:creationId xmlns:p14="http://schemas.microsoft.com/office/powerpoint/2010/main" val="284599036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400" kern="1200" dirty="0">
                <a:solidFill>
                  <a:schemeClr val="tx1"/>
                </a:solidFill>
                <a:effectLst/>
              </a:rPr>
              <a:t>Changes will lead to improved care if</a:t>
            </a:r>
          </a:p>
          <a:p>
            <a:pPr marL="171450" lvl="0" indent="-171450">
              <a:buFont typeface="Arial" panose="020B0604020202020204" pitchFamily="34" charset="0"/>
              <a:buChar char="•"/>
            </a:pPr>
            <a:r>
              <a:rPr lang="en-US" sz="1400" kern="1200" dirty="0">
                <a:solidFill>
                  <a:schemeClr val="tx1"/>
                </a:solidFill>
                <a:effectLst/>
              </a:rPr>
              <a:t>They are the right changes (you may have made the wrong diagnosis of the problem when you analyzed it and therefore picked the wrong change idea)</a:t>
            </a:r>
          </a:p>
          <a:p>
            <a:pPr marL="171450" lvl="0" indent="-171450">
              <a:buFont typeface="Arial" panose="020B0604020202020204" pitchFamily="34" charset="0"/>
              <a:buChar char="•"/>
            </a:pPr>
            <a:r>
              <a:rPr lang="en-US" sz="1400" kern="1200" dirty="0">
                <a:solidFill>
                  <a:schemeClr val="tx1"/>
                </a:solidFill>
                <a:effectLst/>
              </a:rPr>
              <a:t>They are put into action - if the team members including front line workers do not want to make the change or do not know how to</a:t>
            </a:r>
            <a:r>
              <a:rPr lang="en-US" sz="1400" kern="1200" baseline="0" dirty="0">
                <a:solidFill>
                  <a:schemeClr val="tx1"/>
                </a:solidFill>
                <a:effectLst/>
              </a:rPr>
              <a:t> </a:t>
            </a:r>
            <a:r>
              <a:rPr lang="en-US" sz="1400" kern="1200" dirty="0">
                <a:solidFill>
                  <a:schemeClr val="tx1"/>
                </a:solidFill>
                <a:effectLst/>
              </a:rPr>
              <a:t>test it then the change will not work. It is crucial to involve front- line workers in all steps.</a:t>
            </a:r>
          </a:p>
          <a:p>
            <a:pPr marL="171450" lvl="0" indent="-171450">
              <a:buFont typeface="Arial" panose="020B0604020202020204" pitchFamily="34" charset="0"/>
              <a:buChar char="•"/>
            </a:pPr>
            <a:r>
              <a:rPr lang="en-US" sz="1400" kern="1200" dirty="0">
                <a:solidFill>
                  <a:schemeClr val="tx1"/>
                </a:solidFill>
                <a:effectLst/>
              </a:rPr>
              <a:t>They are adapted to the local context. Ideas from other settings may be good in theory but need to be tested to make sure that they work properly in the local setting and will many times need to be adapted</a:t>
            </a:r>
          </a:p>
          <a:p>
            <a:pPr lvl="0"/>
            <a:endParaRPr lang="en-US" sz="1400" kern="1200" dirty="0">
              <a:solidFill>
                <a:schemeClr val="tx1"/>
              </a:solidFill>
              <a:effectLst/>
            </a:endParaRPr>
          </a:p>
          <a:p>
            <a:pPr lvl="0"/>
            <a:r>
              <a:rPr lang="en-US" kern="1200" dirty="0">
                <a:solidFill>
                  <a:schemeClr val="tx1"/>
                </a:solidFill>
                <a:effectLst/>
              </a:rPr>
              <a:t>PDSA cycles (testing) are invaluable for making sure that:</a:t>
            </a:r>
          </a:p>
          <a:p>
            <a:pPr marL="171450" lvl="0" indent="-171450">
              <a:buFont typeface="Arial" panose="020B0604020202020204" pitchFamily="34" charset="0"/>
              <a:buChar char="•"/>
            </a:pPr>
            <a:r>
              <a:rPr lang="en-US" kern="1200" dirty="0">
                <a:solidFill>
                  <a:schemeClr val="tx1"/>
                </a:solidFill>
                <a:effectLst/>
              </a:rPr>
              <a:t>You selected the right change</a:t>
            </a:r>
          </a:p>
          <a:p>
            <a:pPr marL="171450" lvl="0" indent="-171450">
              <a:buFont typeface="Arial" panose="020B0604020202020204" pitchFamily="34" charset="0"/>
              <a:buChar char="•"/>
            </a:pPr>
            <a:r>
              <a:rPr lang="en-US" kern="1200" dirty="0">
                <a:solidFill>
                  <a:schemeClr val="tx1"/>
                </a:solidFill>
                <a:effectLst/>
              </a:rPr>
              <a:t>That the change is put into action after right planning</a:t>
            </a:r>
          </a:p>
          <a:p>
            <a:pPr marL="171450" lvl="0" indent="-171450">
              <a:buFont typeface="Arial" panose="020B0604020202020204" pitchFamily="34" charset="0"/>
              <a:buChar char="•"/>
            </a:pPr>
            <a:r>
              <a:rPr lang="en-US" kern="1200" dirty="0">
                <a:solidFill>
                  <a:schemeClr val="tx1"/>
                </a:solidFill>
                <a:effectLst/>
              </a:rPr>
              <a:t>That the effect of the change is studied.</a:t>
            </a:r>
          </a:p>
          <a:p>
            <a:pPr marL="171450" lvl="0" indent="-171450">
              <a:buFont typeface="Arial" panose="020B0604020202020204" pitchFamily="34" charset="0"/>
              <a:buChar char="•"/>
            </a:pPr>
            <a:r>
              <a:rPr lang="en-US" kern="1200" dirty="0">
                <a:solidFill>
                  <a:schemeClr val="tx1"/>
                </a:solidFill>
                <a:effectLst/>
              </a:rPr>
              <a:t>Changes that are successful are scaled up and those that fail are abandoned</a:t>
            </a:r>
          </a:p>
          <a:p>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54</a:t>
            </a:fld>
            <a:endParaRPr lang="en-US"/>
          </a:p>
        </p:txBody>
      </p:sp>
    </p:spTree>
    <p:extLst>
      <p:ext uri="{BB962C8B-B14F-4D97-AF65-F5344CB8AC3E}">
        <p14:creationId xmlns:p14="http://schemas.microsoft.com/office/powerpoint/2010/main" val="281976976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5CE8B7-3E68-4A74-9D63-08D69F6F55E6}" type="slidenum">
              <a:rPr lang="en-US" smtClean="0"/>
              <a:pPr/>
              <a:t>55</a:t>
            </a:fld>
            <a:endParaRPr lang="en-US"/>
          </a:p>
        </p:txBody>
      </p:sp>
    </p:spTree>
    <p:extLst>
      <p:ext uri="{BB962C8B-B14F-4D97-AF65-F5344CB8AC3E}">
        <p14:creationId xmlns:p14="http://schemas.microsoft.com/office/powerpoint/2010/main" val="113083138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After fixing the problem the final step is to make sure that the improvement is sustained over time.</a:t>
            </a:r>
          </a:p>
          <a:p>
            <a:br>
              <a:rPr lang="en-US" sz="1600" kern="1200" dirty="0">
                <a:solidFill>
                  <a:schemeClr val="tx1"/>
                </a:solidFill>
                <a:effectLst/>
              </a:rPr>
            </a:b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56</a:t>
            </a:fld>
            <a:endParaRPr lang="en-US"/>
          </a:p>
        </p:txBody>
      </p:sp>
    </p:spTree>
    <p:extLst>
      <p:ext uri="{BB962C8B-B14F-4D97-AF65-F5344CB8AC3E}">
        <p14:creationId xmlns:p14="http://schemas.microsoft.com/office/powerpoint/2010/main" val="13637475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Review the learning objectives</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57</a:t>
            </a:fld>
            <a:endParaRPr lang="en-US"/>
          </a:p>
        </p:txBody>
      </p:sp>
    </p:spTree>
    <p:extLst>
      <p:ext uri="{BB962C8B-B14F-4D97-AF65-F5344CB8AC3E}">
        <p14:creationId xmlns:p14="http://schemas.microsoft.com/office/powerpoint/2010/main" val="5598816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Once you have found successful solutions that work it is important to take some concrete steps to make sure that they are sustained in the health facility. </a:t>
            </a:r>
          </a:p>
          <a:p>
            <a:endParaRPr lang="en-US" sz="1600" kern="1200" dirty="0">
              <a:solidFill>
                <a:schemeClr val="tx1"/>
              </a:solidFill>
              <a:effectLst/>
            </a:endParaRPr>
          </a:p>
          <a:p>
            <a:r>
              <a:rPr lang="en-US" sz="1600" kern="1200" dirty="0">
                <a:solidFill>
                  <a:schemeClr val="tx1"/>
                </a:solidFill>
                <a:effectLst/>
              </a:rPr>
              <a:t>Use the points from the slide to explain the elements that ensure the change becomes</a:t>
            </a:r>
            <a:r>
              <a:rPr lang="en-US" sz="1600" kern="1200" baseline="0" dirty="0">
                <a:solidFill>
                  <a:schemeClr val="tx1"/>
                </a:solidFill>
                <a:effectLst/>
              </a:rPr>
              <a:t> the standard way of working. </a:t>
            </a:r>
            <a:endParaRPr lang="en-US" sz="1600" kern="1200" dirty="0">
              <a:solidFill>
                <a:schemeClr val="tx1"/>
              </a:solidFill>
              <a:effectLst/>
            </a:endParaRPr>
          </a:p>
          <a:p>
            <a:endParaRPr lang="en-US" sz="1600" kern="1200" dirty="0">
              <a:solidFill>
                <a:schemeClr val="tx1"/>
              </a:solidFill>
              <a:effectLst/>
            </a:endParaRPr>
          </a:p>
          <a:p>
            <a:endParaRPr lang="en-US" sz="1600" kern="1200" dirty="0">
              <a:solidFill>
                <a:schemeClr val="tx1"/>
              </a:solidFill>
              <a:effectLst/>
            </a:endParaRPr>
          </a:p>
          <a:p>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58</a:t>
            </a:fld>
            <a:endParaRPr lang="en-US"/>
          </a:p>
        </p:txBody>
      </p:sp>
    </p:spTree>
    <p:extLst>
      <p:ext uri="{BB962C8B-B14F-4D97-AF65-F5344CB8AC3E}">
        <p14:creationId xmlns:p14="http://schemas.microsoft.com/office/powerpoint/2010/main" val="371529566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To ensure that a change is sustained one has to ensure that it is a system change and not just a minor tinkering of the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Tinkering is reacting to the problem rather than looking for the root-cause and addressing that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rPr>
              <a:t>Tinkering usually relates to trying to get health care workers to change only their immediate behavior rather than changing the system so that it becomes a norm for them to provide good quality care. Examples are given in the slide.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59</a:t>
            </a:fld>
            <a:endParaRPr lang="en-US"/>
          </a:p>
        </p:txBody>
      </p:sp>
    </p:spTree>
    <p:extLst>
      <p:ext uri="{BB962C8B-B14F-4D97-AF65-F5344CB8AC3E}">
        <p14:creationId xmlns:p14="http://schemas.microsoft.com/office/powerpoint/2010/main" val="665738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tx1"/>
                </a:solidFill>
                <a:effectLst/>
                <a:latin typeface="+mn-lt"/>
                <a:ea typeface="+mn-ea"/>
                <a:cs typeface="+mn-cs"/>
              </a:rPr>
              <a:t>Healthcare is delivered by a range of people.</a:t>
            </a:r>
            <a:r>
              <a:rPr lang="en-US" sz="1600" dirty="0">
                <a:effectLst/>
              </a:rPr>
              <a:t> </a:t>
            </a:r>
            <a:r>
              <a:rPr lang="en-US" sz="1600" kern="1200" dirty="0">
                <a:solidFill>
                  <a:schemeClr val="tx1"/>
                </a:solidFill>
                <a:effectLst/>
                <a:latin typeface="+mn-lt"/>
                <a:ea typeface="+mn-ea"/>
                <a:cs typeface="+mn-cs"/>
              </a:rPr>
              <a:t>Healthcare workers who will have to change how they work (their existing practices) should be in the team</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Involving </a:t>
            </a:r>
            <a:r>
              <a:rPr lang="en-US" sz="1600" dirty="0"/>
              <a:t>different cadres </a:t>
            </a:r>
            <a:r>
              <a:rPr lang="en-US" sz="1600" kern="1200" dirty="0">
                <a:solidFill>
                  <a:schemeClr val="tx1"/>
                </a:solidFill>
                <a:effectLst/>
                <a:latin typeface="+mn-lt"/>
                <a:ea typeface="+mn-ea"/>
                <a:cs typeface="+mn-cs"/>
              </a:rPr>
              <a:t>will lead to a wider range of ideas for how to fix problems, thus increasing chances of success</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Involving people in the process of change early reduces resistance to change</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People do not like to be changed by others but are willing to change when they get to decide how to change</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Accomplishing things together leads to increased team spirit and confidence to address bigger problems subsequently</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There is no ideal size of a team. Generally, a good team comprises 6-9 members. Keeping too many or too few may be less effective, even harmful for the project</a:t>
            </a:r>
          </a:p>
          <a:p>
            <a:pPr marL="171450" indent="-171450">
              <a:buFont typeface="Arial" panose="020B0604020202020204" pitchFamily="34" charset="0"/>
              <a:buChar char="•"/>
            </a:pP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6</a:t>
            </a:fld>
            <a:endParaRPr lang="en-US"/>
          </a:p>
        </p:txBody>
      </p:sp>
    </p:spTree>
    <p:extLst>
      <p:ext uri="{BB962C8B-B14F-4D97-AF65-F5344CB8AC3E}">
        <p14:creationId xmlns:p14="http://schemas.microsoft.com/office/powerpoint/2010/main" val="16669226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is important to think of sustainability from the beginning. If the changes that you have tested require hard work and make things more burdensome for the staff or patients then they will not be sustained over a long time. Changes that make things easier and better for the staff and for the patients are likely to be sustained. Doing improvement work together as a team of frontline staff ensures ownership and ensures that the right change ideas are developed. Leadership support is important to sustain the gains and their support may be needed to make the new way of working the norm across the unit/facility. Although skills to improve care at the frontline are the cornerstone for quality improvement, we need to over time develop structures and systems at an organizational level to support quality improvement work and make things easier for the QI teams at the frontline. </a:t>
            </a:r>
            <a:endParaRPr lang="en-US"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60</a:t>
            </a:fld>
            <a:endParaRPr lang="en-US"/>
          </a:p>
        </p:txBody>
      </p:sp>
    </p:spTree>
    <p:extLst>
      <p:ext uri="{BB962C8B-B14F-4D97-AF65-F5344CB8AC3E}">
        <p14:creationId xmlns:p14="http://schemas.microsoft.com/office/powerpoint/2010/main" val="28984489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critical to maintain momentum for quality improvement.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The most important way is to experience a successful quality improvement project. To achieve success in you project you have to be SMART about selecting your aim. </a:t>
            </a:r>
          </a:p>
          <a:p>
            <a:pPr marL="285750" indent="-285750">
              <a:buFont typeface="Arial" panose="020B0604020202020204" pitchFamily="34" charset="0"/>
              <a:buChar char="•"/>
            </a:pPr>
            <a:r>
              <a:rPr lang="en-US" sz="1400" dirty="0"/>
              <a:t>Also, there can be no improvement if you don’t carry out what you plan! So do the work and carry out your project. </a:t>
            </a:r>
          </a:p>
          <a:p>
            <a:pPr marL="285750" indent="-285750">
              <a:buFont typeface="Arial" panose="020B0604020202020204" pitchFamily="34" charset="0"/>
              <a:buChar char="•"/>
            </a:pPr>
            <a:r>
              <a:rPr lang="en-US" sz="1400" dirty="0"/>
              <a:t>Don’t try to do everything alone, the success of quality improvement depends on teamwork. </a:t>
            </a:r>
          </a:p>
          <a:p>
            <a:pPr marL="285750" indent="-285750">
              <a:buFont typeface="Arial" panose="020B0604020202020204" pitchFamily="34" charset="0"/>
              <a:buChar char="•"/>
            </a:pPr>
            <a:r>
              <a:rPr lang="en-US" sz="1400" dirty="0"/>
              <a:t>Keep seniors informed about your work and seek guidance from any available QI experts. There is lots of information online on quality improvement to build your own knowledge </a:t>
            </a:r>
          </a:p>
          <a:p>
            <a:pPr marL="285750" indent="-285750">
              <a:buFont typeface="Arial" panose="020B0604020202020204" pitchFamily="34" charset="0"/>
              <a:buChar char="•"/>
            </a:pPr>
            <a:r>
              <a:rPr lang="en-US" sz="1400" dirty="0"/>
              <a:t>Document your work in word or </a:t>
            </a:r>
            <a:r>
              <a:rPr lang="en-US" sz="1400" dirty="0" err="1"/>
              <a:t>powerpoint</a:t>
            </a:r>
            <a:r>
              <a:rPr lang="en-US" sz="1400" dirty="0"/>
              <a:t> in a timely manner so that you are later able to share it with others. </a:t>
            </a:r>
          </a:p>
          <a:p>
            <a:pPr marL="285750" indent="-285750">
              <a:buFont typeface="Arial" panose="020B0604020202020204" pitchFamily="34" charset="0"/>
              <a:buChar char="•"/>
            </a:pPr>
            <a:r>
              <a:rPr lang="en-US" sz="1400" dirty="0"/>
              <a:t>Display your successes prominently in your unit / ward to motivate your staff and team members.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tx1"/>
                </a:solidFill>
                <a:effectLst/>
              </a:rPr>
              <a:t>Form multiple teams in the health facility so that they can learn and support each other</a:t>
            </a:r>
          </a:p>
          <a:p>
            <a:pPr marL="285750" indent="-285750">
              <a:buFont typeface="Arial" panose="020B0604020202020204" pitchFamily="34" charset="0"/>
              <a:buChar char="•"/>
            </a:pPr>
            <a:endParaRPr lang="en-US" sz="1400" dirty="0"/>
          </a:p>
          <a:p>
            <a:endParaRPr lang="en-US" sz="14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61</a:t>
            </a:fld>
            <a:endParaRPr lang="en-US"/>
          </a:p>
        </p:txBody>
      </p:sp>
    </p:spTree>
    <p:extLst>
      <p:ext uri="{BB962C8B-B14F-4D97-AF65-F5344CB8AC3E}">
        <p14:creationId xmlns:p14="http://schemas.microsoft.com/office/powerpoint/2010/main" val="10168233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600" kern="1200" dirty="0">
                <a:solidFill>
                  <a:schemeClr val="tx1"/>
                </a:solidFill>
                <a:effectLst/>
              </a:rPr>
              <a:t>A champion is someone who takes ownership and leads the QI</a:t>
            </a:r>
            <a:r>
              <a:rPr lang="en-US" sz="1600" kern="1200" baseline="0" dirty="0">
                <a:solidFill>
                  <a:schemeClr val="tx1"/>
                </a:solidFill>
                <a:effectLst/>
              </a:rPr>
              <a:t> </a:t>
            </a:r>
            <a:r>
              <a:rPr lang="en-US" sz="1600" kern="1200" dirty="0">
                <a:solidFill>
                  <a:schemeClr val="tx1"/>
                </a:solidFill>
                <a:effectLst/>
              </a:rPr>
              <a:t>initiative in the health facility or in the health system.</a:t>
            </a:r>
          </a:p>
          <a:p>
            <a:pPr marL="0" lvl="0" indent="0">
              <a:buFont typeface="Arial" panose="020B0604020202020204" pitchFamily="34" charset="0"/>
              <a:buNone/>
            </a:pPr>
            <a:endParaRPr lang="en-US" sz="1600" kern="1200" dirty="0">
              <a:solidFill>
                <a:schemeClr val="tx1"/>
              </a:solidFill>
              <a:effectLst/>
            </a:endParaRPr>
          </a:p>
          <a:p>
            <a:pPr marL="0" lvl="0" indent="0">
              <a:buFont typeface="Arial" panose="020B0604020202020204" pitchFamily="34" charset="0"/>
              <a:buNone/>
            </a:pPr>
            <a:r>
              <a:rPr lang="en-US" sz="1600" kern="1200" dirty="0">
                <a:solidFill>
                  <a:schemeClr val="tx1"/>
                </a:solidFill>
                <a:effectLst/>
              </a:rPr>
              <a:t>Manager of the health facility should continuously encourage the health care team to improve quality of care by rewarding people who are involved in QI efforts</a:t>
            </a:r>
            <a:r>
              <a:rPr lang="en-US" sz="1600" kern="1200" baseline="0" dirty="0">
                <a:solidFill>
                  <a:schemeClr val="tx1"/>
                </a:solidFill>
                <a:effectLst/>
              </a:rPr>
              <a:t> and g</a:t>
            </a:r>
            <a:r>
              <a:rPr lang="en-US" sz="1600" kern="1200" dirty="0">
                <a:solidFill>
                  <a:schemeClr val="tx1"/>
                </a:solidFill>
                <a:effectLst/>
              </a:rPr>
              <a:t>iving</a:t>
            </a:r>
            <a:r>
              <a:rPr lang="en-US" sz="1600" kern="1200" baseline="0" dirty="0">
                <a:solidFill>
                  <a:schemeClr val="tx1"/>
                </a:solidFill>
                <a:effectLst/>
              </a:rPr>
              <a:t> them</a:t>
            </a:r>
            <a:r>
              <a:rPr lang="en-US" sz="1600" kern="1200" dirty="0">
                <a:solidFill>
                  <a:schemeClr val="tx1"/>
                </a:solidFill>
                <a:effectLst/>
              </a:rPr>
              <a:t> opportunities to share their work. </a:t>
            </a:r>
          </a:p>
          <a:p>
            <a:pPr marL="0" lvl="0" indent="0">
              <a:buFont typeface="Arial" panose="020B0604020202020204" pitchFamily="34" charset="0"/>
              <a:buNone/>
            </a:pPr>
            <a:endParaRPr lang="en-US" sz="1600" kern="1200" dirty="0">
              <a:solidFill>
                <a:schemeClr val="tx1"/>
              </a:solidFill>
              <a:effectLst/>
            </a:endParaRPr>
          </a:p>
          <a:p>
            <a:pPr marL="0" lvl="0" indent="0">
              <a:buFont typeface="Arial" panose="020B0604020202020204" pitchFamily="34" charset="0"/>
              <a:buNone/>
            </a:pPr>
            <a:r>
              <a:rPr lang="en-US" sz="1600" kern="1200" dirty="0">
                <a:solidFill>
                  <a:schemeClr val="tx1"/>
                </a:solidFill>
                <a:effectLst/>
              </a:rPr>
              <a:t>Focus on the big picture. The point is not to mechanically pick aims, do fishbone exercise, draw</a:t>
            </a:r>
            <a:r>
              <a:rPr lang="en-US" sz="1600" kern="1200" baseline="0" dirty="0">
                <a:solidFill>
                  <a:schemeClr val="tx1"/>
                </a:solidFill>
                <a:effectLst/>
              </a:rPr>
              <a:t> </a:t>
            </a:r>
            <a:r>
              <a:rPr lang="en-US" sz="1600" kern="1200" dirty="0">
                <a:solidFill>
                  <a:schemeClr val="tx1"/>
                </a:solidFill>
                <a:effectLst/>
              </a:rPr>
              <a:t>charts and undertake PDSA cycles but to </a:t>
            </a:r>
            <a:r>
              <a:rPr lang="en-US" sz="1600" b="1" kern="1200" dirty="0">
                <a:solidFill>
                  <a:schemeClr val="tx1"/>
                </a:solidFill>
                <a:effectLst/>
              </a:rPr>
              <a:t>ensure best health outcomes </a:t>
            </a:r>
            <a:r>
              <a:rPr lang="en-US" sz="1600" kern="1200" dirty="0">
                <a:solidFill>
                  <a:schemeClr val="tx1"/>
                </a:solidFill>
                <a:effectLst/>
              </a:rPr>
              <a:t>for the patients.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62</a:t>
            </a:fld>
            <a:endParaRPr lang="en-US"/>
          </a:p>
        </p:txBody>
      </p:sp>
    </p:spTree>
    <p:extLst>
      <p:ext uri="{BB962C8B-B14F-4D97-AF65-F5344CB8AC3E}">
        <p14:creationId xmlns:p14="http://schemas.microsoft.com/office/powerpoint/2010/main" val="2896639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600" kern="1200" dirty="0">
                <a:solidFill>
                  <a:schemeClr val="tx1"/>
                </a:solidFill>
                <a:effectLst/>
                <a:latin typeface="+mn-lt"/>
                <a:ea typeface="+mn-ea"/>
                <a:cs typeface="+mn-cs"/>
              </a:rPr>
              <a:t>Once your team is formed, jointly develop a precise aim statement that clearly states what needs to be achieved.</a:t>
            </a:r>
          </a:p>
          <a:p>
            <a:pPr lvl="0"/>
            <a:r>
              <a:rPr lang="en-US" sz="1600" kern="1200" dirty="0">
                <a:solidFill>
                  <a:schemeClr val="tx1"/>
                </a:solidFill>
                <a:effectLst/>
                <a:latin typeface="+mn-lt"/>
                <a:ea typeface="+mn-ea"/>
                <a:cs typeface="+mn-cs"/>
              </a:rPr>
              <a:t>Review the characteristics of a good ‘aim statement’. It should:</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Be linked to a particular patient group – e.g. newborns, women in  </a:t>
            </a:r>
            <a:r>
              <a:rPr lang="en-US" sz="1600" kern="1200" dirty="0" err="1">
                <a:solidFill>
                  <a:schemeClr val="tx1"/>
                </a:solidFill>
                <a:effectLst/>
                <a:latin typeface="+mn-lt"/>
                <a:ea typeface="+mn-ea"/>
                <a:cs typeface="+mn-cs"/>
              </a:rPr>
              <a:t>labour</a:t>
            </a:r>
            <a:endParaRPr lang="en-US" sz="16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Include what needs to change/be achieved</a:t>
            </a:r>
          </a:p>
          <a:p>
            <a:pPr marL="171450" lvl="0" indent="-171450">
              <a:buFont typeface="Arial" panose="020B0604020202020204" pitchFamily="34" charset="0"/>
              <a:buChar char="•"/>
            </a:pPr>
            <a:r>
              <a:rPr lang="en-US" sz="1600" kern="1200" dirty="0">
                <a:solidFill>
                  <a:schemeClr val="tx1"/>
                </a:solidFill>
                <a:effectLst/>
                <a:latin typeface="+mn-lt"/>
                <a:ea typeface="+mn-ea"/>
                <a:cs typeface="+mn-cs"/>
              </a:rPr>
              <a:t>Should be measureable and include a clear achievable target/goal: e.g. increase coverage from 20% to 80%</a:t>
            </a:r>
          </a:p>
          <a:p>
            <a:pPr marL="171450" indent="-171450">
              <a:buFont typeface="Arial" panose="020B0604020202020204" pitchFamily="34" charset="0"/>
              <a:buChar char="•"/>
            </a:pPr>
            <a:r>
              <a:rPr lang="en-US" sz="1600" kern="1200" dirty="0">
                <a:solidFill>
                  <a:schemeClr val="tx1"/>
                </a:solidFill>
                <a:effectLst/>
                <a:latin typeface="+mn-lt"/>
                <a:ea typeface="+mn-ea"/>
                <a:cs typeface="+mn-cs"/>
              </a:rPr>
              <a:t>Include a definitive timeline</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7</a:t>
            </a:fld>
            <a:endParaRPr lang="en-US"/>
          </a:p>
        </p:txBody>
      </p:sp>
    </p:spTree>
    <p:extLst>
      <p:ext uri="{BB962C8B-B14F-4D97-AF65-F5344CB8AC3E}">
        <p14:creationId xmlns:p14="http://schemas.microsoft.com/office/powerpoint/2010/main" val="3102508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When you develop an aim statement just think of the word SMART.</a:t>
            </a:r>
          </a:p>
          <a:p>
            <a:endParaRPr lang="en-US" sz="1600" kern="1200" dirty="0">
              <a:solidFill>
                <a:schemeClr val="tx1"/>
              </a:solidFill>
              <a:effectLst/>
            </a:endParaRPr>
          </a:p>
          <a:p>
            <a:r>
              <a:rPr lang="en-US" sz="1600" kern="1200" dirty="0">
                <a:solidFill>
                  <a:schemeClr val="tx1"/>
                </a:solidFill>
                <a:effectLst/>
              </a:rPr>
              <a:t>Any aim you develop should be as per the SMART criteria:</a:t>
            </a:r>
            <a:r>
              <a:rPr lang="en-US" sz="1600" dirty="0">
                <a:effectLst/>
              </a:rPr>
              <a:t> </a:t>
            </a:r>
          </a:p>
          <a:p>
            <a:endParaRPr lang="en-US" sz="1600" kern="1200" dirty="0">
              <a:solidFill>
                <a:schemeClr val="tx1"/>
              </a:solidFill>
            </a:endParaRPr>
          </a:p>
          <a:p>
            <a:r>
              <a:rPr lang="en-US" sz="1600" kern="1200" dirty="0">
                <a:solidFill>
                  <a:schemeClr val="tx1"/>
                </a:solidFill>
                <a:effectLst/>
              </a:rPr>
              <a:t>Review the SMART criteria from the slide</a:t>
            </a:r>
          </a:p>
        </p:txBody>
      </p:sp>
      <p:sp>
        <p:nvSpPr>
          <p:cNvPr id="4" name="Slide Number Placeholder 3"/>
          <p:cNvSpPr>
            <a:spLocks noGrp="1"/>
          </p:cNvSpPr>
          <p:nvPr>
            <p:ph type="sldNum" sz="quarter" idx="10"/>
          </p:nvPr>
        </p:nvSpPr>
        <p:spPr/>
        <p:txBody>
          <a:bodyPr/>
          <a:lstStyle/>
          <a:p>
            <a:fld id="{455CE8B7-3E68-4A74-9D63-08D69F6F55E6}" type="slidenum">
              <a:rPr lang="en-US" smtClean="0"/>
              <a:pPr/>
              <a:t>8</a:t>
            </a:fld>
            <a:endParaRPr lang="en-US"/>
          </a:p>
        </p:txBody>
      </p:sp>
    </p:spTree>
    <p:extLst>
      <p:ext uri="{BB962C8B-B14F-4D97-AF65-F5344CB8AC3E}">
        <p14:creationId xmlns:p14="http://schemas.microsoft.com/office/powerpoint/2010/main" val="794477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rPr>
              <a:t>Example 1: Go through the example of the aim statement and highlight how it has all the essential elements</a:t>
            </a:r>
            <a:r>
              <a:rPr lang="en-US" sz="1600" dirty="0">
                <a:effectLst/>
              </a:rPr>
              <a:t> </a:t>
            </a:r>
            <a:endParaRPr lang="en-US" sz="1600" dirty="0"/>
          </a:p>
        </p:txBody>
      </p:sp>
      <p:sp>
        <p:nvSpPr>
          <p:cNvPr id="4" name="Slide Number Placeholder 3"/>
          <p:cNvSpPr>
            <a:spLocks noGrp="1"/>
          </p:cNvSpPr>
          <p:nvPr>
            <p:ph type="sldNum" sz="quarter" idx="10"/>
          </p:nvPr>
        </p:nvSpPr>
        <p:spPr/>
        <p:txBody>
          <a:bodyPr/>
          <a:lstStyle/>
          <a:p>
            <a:fld id="{455CE8B7-3E68-4A74-9D63-08D69F6F55E6}" type="slidenum">
              <a:rPr lang="en-US" smtClean="0"/>
              <a:pPr/>
              <a:t>9</a:t>
            </a:fld>
            <a:endParaRPr lang="en-US"/>
          </a:p>
        </p:txBody>
      </p:sp>
    </p:spTree>
    <p:extLst>
      <p:ext uri="{BB962C8B-B14F-4D97-AF65-F5344CB8AC3E}">
        <p14:creationId xmlns:p14="http://schemas.microsoft.com/office/powerpoint/2010/main" val="72033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0B621-15C3-4DFF-BB7E-317AFDD287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1EF204-1EB8-4BD4-A19F-08F3452FDA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678D58-68AC-464B-98D4-F7E082CD8151}"/>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CF6FC82B-133A-4CAE-AD75-B34AA09E9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8ACC2-0C7B-427C-BD2E-5F88D73D187D}"/>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121401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95EF-7BE3-46EB-B1CA-243C11DA337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35AAC8-9AD1-4429-849D-1736C5212826}"/>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A882D1-9625-487B-8B58-C6EE5CA9925F}"/>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6755BBB4-79A0-4836-8AB4-D463556B00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CF4720-49E5-4F4A-B4F2-9FB28F55B995}"/>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259302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193AA5-E02F-42DD-8C01-4992A223CC9D}"/>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2F2366-BBB8-4B48-A6AC-9122568E7F63}"/>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5D22C-4C15-40F7-9C00-004539E9EB99}"/>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66B135D6-4B9B-47B0-BE06-B26A25C6C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62CA07-A60A-4DBD-A53C-CF0A0FF1BEF5}"/>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4934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F810-D1EC-4F6F-B12F-15CF6E516EE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581EBC5A-7E58-4932-9DCF-75A17DE5C5AC}"/>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69AE89-FAE1-4563-9883-0DA6B54CA790}"/>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7729DA77-1D46-409F-A44A-83456FDB5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D02D43-9457-414C-9B9D-685093675AE1}"/>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225678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29253-9E17-430E-803A-A19464FFD795}"/>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A3BE0A-F26B-4F5E-B254-48EDFBAD8C9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7EE3D25-821D-42B4-9884-2635FFFF04E0}"/>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D1CD5EA6-6F88-4D71-85F9-F37251BC7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394AD3-B5A4-41FC-BCBE-98DB419EBA99}"/>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231952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A05B5-4097-4279-911E-3D304C22CA4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79F2343-D8AB-4536-AFBA-B8768D5DBEAF}"/>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D06F6C-9D7D-49F3-A1DE-5F60CBCA4FFB}"/>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691074-0915-4DAF-8C5D-44A93FD5E5B3}"/>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6" name="Footer Placeholder 5">
            <a:extLst>
              <a:ext uri="{FF2B5EF4-FFF2-40B4-BE49-F238E27FC236}">
                <a16:creationId xmlns:a16="http://schemas.microsoft.com/office/drawing/2014/main" id="{CD039858-FFB0-42F2-BE3B-67403B2636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D6760-8238-4CDC-8E01-81F49C4591CB}"/>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2161116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13F5F-6275-4F1C-8469-1A85A73367F6}"/>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175C4A5-98AE-418D-BCB2-EEBE60F266C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542BB7-8D0F-4E33-84BE-EAC1F3A74119}"/>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646573-E04C-4970-8435-2A39A803581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71D0C8-D1ED-46EB-9111-6023BFB8A9E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4EC04B-7005-492B-89D3-34A9C35BD826}"/>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8" name="Footer Placeholder 7">
            <a:extLst>
              <a:ext uri="{FF2B5EF4-FFF2-40B4-BE49-F238E27FC236}">
                <a16:creationId xmlns:a16="http://schemas.microsoft.com/office/drawing/2014/main" id="{ED988F32-3DD4-477B-8A77-D93CCBF31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A21534-6279-438B-8B9F-5AD4906C6BDA}"/>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1542176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26F7A-2456-4BD2-B696-AB2EE74DFAB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5A337C9-A8F7-4851-9E23-585D015EC5ED}"/>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4" name="Footer Placeholder 3">
            <a:extLst>
              <a:ext uri="{FF2B5EF4-FFF2-40B4-BE49-F238E27FC236}">
                <a16:creationId xmlns:a16="http://schemas.microsoft.com/office/drawing/2014/main" id="{B6010929-8EC4-4DDF-8FD5-7416F54072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98B250-199A-4C2B-8CDF-3DD8724805D8}"/>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633880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99063E-83BB-4891-AF1C-7A07CBD88246}"/>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3" name="Footer Placeholder 2">
            <a:extLst>
              <a:ext uri="{FF2B5EF4-FFF2-40B4-BE49-F238E27FC236}">
                <a16:creationId xmlns:a16="http://schemas.microsoft.com/office/drawing/2014/main" id="{F89BF650-D30A-42B1-9D6D-251D2C37DB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DDE281-3016-4912-A104-0509F45471BE}"/>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7680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DD496-5A48-4E23-AB22-3CEC6603E3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147319-E543-41C7-A76C-99298F8B46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BFABED-A739-462C-B9F7-D5F8DEBE66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164AFB-101C-4D6E-A682-04F3AE2F0E2B}"/>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6" name="Footer Placeholder 5">
            <a:extLst>
              <a:ext uri="{FF2B5EF4-FFF2-40B4-BE49-F238E27FC236}">
                <a16:creationId xmlns:a16="http://schemas.microsoft.com/office/drawing/2014/main" id="{1DC395DD-B46D-4EF9-B80B-5D277214C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47BE0-22CC-41C7-8D0F-3FC09CE77DB9}"/>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1173516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650C-556E-4238-947C-881E1A810C1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DC6C01-40FD-448D-B4B9-23282C20423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D3EBD9-47E8-4D99-B7D6-658B5E5144A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A3AA68-FCAE-465D-A5EB-1D8B9BACED74}"/>
              </a:ext>
            </a:extLst>
          </p:cNvPr>
          <p:cNvSpPr>
            <a:spLocks noGrp="1"/>
          </p:cNvSpPr>
          <p:nvPr>
            <p:ph type="dt" sz="half" idx="10"/>
          </p:nvPr>
        </p:nvSpPr>
        <p:spPr/>
        <p:txBody>
          <a:bodyPr/>
          <a:lstStyle/>
          <a:p>
            <a:fld id="{C9AAA022-B25D-46E7-B6C8-7E7824142B4B}" type="datetimeFigureOut">
              <a:rPr lang="en-US" smtClean="0"/>
              <a:pPr/>
              <a:t>11/1/2021</a:t>
            </a:fld>
            <a:endParaRPr lang="en-US"/>
          </a:p>
        </p:txBody>
      </p:sp>
      <p:sp>
        <p:nvSpPr>
          <p:cNvPr id="6" name="Footer Placeholder 5">
            <a:extLst>
              <a:ext uri="{FF2B5EF4-FFF2-40B4-BE49-F238E27FC236}">
                <a16:creationId xmlns:a16="http://schemas.microsoft.com/office/drawing/2014/main" id="{18428A3E-389E-4965-A7A7-506DF7BC8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A429CB-F3BB-4E9C-8610-48BA023C1B3A}"/>
              </a:ext>
            </a:extLst>
          </p:cNvPr>
          <p:cNvSpPr>
            <a:spLocks noGrp="1"/>
          </p:cNvSpPr>
          <p:nvPr>
            <p:ph type="sldNum" sz="quarter" idx="12"/>
          </p:nvPr>
        </p:nvSpPr>
        <p:spPr/>
        <p:txBody>
          <a:bodyPr/>
          <a:lstStyle/>
          <a:p>
            <a:fld id="{702CA74D-C1EF-4E5B-8A12-337A3567D262}" type="slidenum">
              <a:rPr lang="en-US" smtClean="0"/>
              <a:pPr/>
              <a:t>‹#›</a:t>
            </a:fld>
            <a:endParaRPr lang="en-US"/>
          </a:p>
        </p:txBody>
      </p:sp>
    </p:spTree>
    <p:extLst>
      <p:ext uri="{BB962C8B-B14F-4D97-AF65-F5344CB8AC3E}">
        <p14:creationId xmlns:p14="http://schemas.microsoft.com/office/powerpoint/2010/main" val="2370331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CE9F959-2E1E-4547-A6AB-DD9EBAC475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AA022-B25D-46E7-B6C8-7E7824142B4B}" type="datetimeFigureOut">
              <a:rPr lang="en-US" smtClean="0"/>
              <a:pPr/>
              <a:t>11/1/2021</a:t>
            </a:fld>
            <a:endParaRPr lang="en-US"/>
          </a:p>
        </p:txBody>
      </p:sp>
      <p:sp>
        <p:nvSpPr>
          <p:cNvPr id="5" name="Footer Placeholder 4">
            <a:extLst>
              <a:ext uri="{FF2B5EF4-FFF2-40B4-BE49-F238E27FC236}">
                <a16:creationId xmlns:a16="http://schemas.microsoft.com/office/drawing/2014/main" id="{250383C9-CBCE-4D19-8340-447FC1E61B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8386D5-7CC8-4C71-AD72-2FEB610243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CA74D-C1EF-4E5B-8A12-337A3567D262}" type="slidenum">
              <a:rPr lang="en-US" smtClean="0"/>
              <a:pPr/>
              <a:t>‹#›</a:t>
            </a:fld>
            <a:endParaRPr lang="en-US"/>
          </a:p>
        </p:txBody>
      </p:sp>
      <p:sp>
        <p:nvSpPr>
          <p:cNvPr id="7" name="Rectangle 6">
            <a:extLst>
              <a:ext uri="{FF2B5EF4-FFF2-40B4-BE49-F238E27FC236}">
                <a16:creationId xmlns:a16="http://schemas.microsoft.com/office/drawing/2014/main" id="{47A022BE-37CA-44F0-85AB-A12826BF1981}"/>
              </a:ext>
            </a:extLst>
          </p:cNvPr>
          <p:cNvSpPr/>
          <p:nvPr userDrawn="1"/>
        </p:nvSpPr>
        <p:spPr>
          <a:xfrm>
            <a:off x="0" y="0"/>
            <a:ext cx="12192000" cy="590550"/>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i="1" kern="1200" dirty="0">
                <a:solidFill>
                  <a:srgbClr val="FFFFFF"/>
                </a:solidFill>
                <a:effectLst/>
                <a:latin typeface="+mn-lt"/>
                <a:ea typeface="+mn-ea"/>
                <a:cs typeface="+mn-cs"/>
              </a:rPr>
              <a:t>			</a:t>
            </a:r>
            <a:r>
              <a:rPr lang="en-US" sz="2800" b="1" i="1" kern="1200" baseline="0" dirty="0">
                <a:solidFill>
                  <a:srgbClr val="FFFFFF"/>
                </a:solidFill>
                <a:effectLst/>
                <a:latin typeface="+mn-lt"/>
                <a:ea typeface="+mn-ea"/>
                <a:cs typeface="+mn-cs"/>
              </a:rPr>
              <a:t>              	         </a:t>
            </a:r>
            <a:r>
              <a:rPr lang="en-US" sz="2800" b="1" i="1" kern="1200" dirty="0">
                <a:solidFill>
                  <a:srgbClr val="FFFFFF"/>
                </a:solidFill>
                <a:effectLst/>
                <a:latin typeface="+mn-lt"/>
                <a:ea typeface="+mn-ea"/>
                <a:cs typeface="+mn-cs"/>
              </a:rPr>
              <a:t>POCQI - Point of Care Quality Improvement</a:t>
            </a:r>
            <a:endParaRPr lang="en-US" sz="2800" b="1" i="1" dirty="0">
              <a:solidFill>
                <a:srgbClr val="FFFFFF"/>
              </a:solidFill>
            </a:endParaRPr>
          </a:p>
        </p:txBody>
      </p:sp>
    </p:spTree>
    <p:extLst>
      <p:ext uri="{BB962C8B-B14F-4D97-AF65-F5344CB8AC3E}">
        <p14:creationId xmlns:p14="http://schemas.microsoft.com/office/powerpoint/2010/main" val="1245592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5" Type="http://schemas.openxmlformats.org/officeDocument/2006/relationships/image" Target="../media/image1.jpeg"/><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 Id="rId1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595304" y="1016725"/>
            <a:ext cx="8911687" cy="83503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Steps in QI </a:t>
            </a:r>
          </a:p>
        </p:txBody>
      </p:sp>
      <p:sp>
        <p:nvSpPr>
          <p:cNvPr id="11" name="Content Placeholder 2"/>
          <p:cNvSpPr txBox="1">
            <a:spLocks/>
          </p:cNvSpPr>
          <p:nvPr/>
        </p:nvSpPr>
        <p:spPr>
          <a:xfrm>
            <a:off x="595304" y="1999081"/>
            <a:ext cx="11007400" cy="35129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Step 1: Identifying a problem, forming a team and writing an  </a:t>
            </a:r>
            <a:br>
              <a:rPr kumimoji="0" lang="en-US" sz="2700" b="1" i="0" u="none" strike="noStrike" kern="1200" cap="none" spc="0" normalizeH="0" baseline="0" noProof="0" dirty="0">
                <a:ln>
                  <a:noFill/>
                </a:ln>
                <a:solidFill>
                  <a:schemeClr val="tx1"/>
                </a:solidFill>
                <a:effectLst/>
                <a:uLnTx/>
                <a:uFillTx/>
                <a:latin typeface="Century Gothic"/>
                <a:ea typeface="+mn-ea"/>
                <a:cs typeface="+mn-cs"/>
              </a:rPr>
            </a:br>
            <a:r>
              <a:rPr kumimoji="0" lang="en-US" sz="2700" b="1" i="0" u="none" strike="noStrike" kern="1200" cap="none" spc="0" normalizeH="0" baseline="0" noProof="0" dirty="0">
                <a:ln>
                  <a:noFill/>
                </a:ln>
                <a:solidFill>
                  <a:schemeClr val="tx1"/>
                </a:solidFill>
                <a:effectLst/>
                <a:uLnTx/>
                <a:uFillTx/>
                <a:latin typeface="Century Gothic"/>
                <a:ea typeface="+mn-ea"/>
                <a:cs typeface="+mn-cs"/>
              </a:rPr>
              <a:t> aim statement</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2: Analyzing the problem and measuring quality of care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3: Developing and testing changes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4: Sustaining improvement</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37565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29459"/>
            <a:ext cx="11007400" cy="1280890"/>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Century Gothic"/>
                <a:ea typeface="+mj-ea"/>
                <a:cs typeface="+mj-cs"/>
              </a:rPr>
              <a:t>Aim statement </a:t>
            </a:r>
            <a:br>
              <a:rPr kumimoji="0" lang="en-US" sz="4000" b="1" i="0" u="none" strike="noStrike" kern="1200" cap="none" spc="0" normalizeH="0" baseline="0" noProof="0" dirty="0">
                <a:ln>
                  <a:noFill/>
                </a:ln>
                <a:solidFill>
                  <a:schemeClr val="tx1"/>
                </a:solidFill>
                <a:effectLst/>
                <a:uLnTx/>
                <a:uFillTx/>
                <a:latin typeface="Century Gothic"/>
                <a:ea typeface="+mj-ea"/>
                <a:cs typeface="+mj-cs"/>
              </a:rPr>
            </a:br>
            <a:r>
              <a:rPr kumimoji="0" lang="en-US" sz="3600" b="0" i="1" u="none" strike="noStrike" kern="1200" cap="none" spc="0" normalizeH="0" baseline="0" noProof="0" dirty="0">
                <a:ln>
                  <a:noFill/>
                </a:ln>
                <a:solidFill>
                  <a:schemeClr val="tx1"/>
                </a:solidFill>
                <a:effectLst/>
                <a:uLnTx/>
                <a:uFillTx/>
                <a:latin typeface="Century Gothic"/>
                <a:ea typeface="+mj-ea"/>
                <a:cs typeface="+mj-cs"/>
              </a:rPr>
              <a:t>Problem: Babies are cold at one hour following birth</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4" y="1941800"/>
            <a:ext cx="10787753" cy="4119368"/>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0000"/>
              </a:lnSpc>
              <a:spcBef>
                <a:spcPts val="1000"/>
              </a:spcBef>
              <a:spcAft>
                <a:spcPts val="0"/>
              </a:spcAft>
              <a:buClr>
                <a:srgbClr val="A53010"/>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We will reduce the percentage of newborns with low temperature (&lt;36.5 C ) from current 50% to &lt;10% within 6 weeks, from 15</a:t>
            </a:r>
            <a:r>
              <a:rPr kumimoji="0" lang="en-US" sz="2700" b="1" i="0" u="none" strike="noStrike" kern="1200" cap="none" spc="0" normalizeH="0" baseline="30000" noProof="0" dirty="0">
                <a:ln>
                  <a:noFill/>
                </a:ln>
                <a:solidFill>
                  <a:schemeClr val="tx1"/>
                </a:solidFill>
                <a:effectLst/>
                <a:uLnTx/>
                <a:uFillTx/>
                <a:latin typeface="Century Gothic"/>
                <a:ea typeface="+mn-ea"/>
                <a:cs typeface="+mn-cs"/>
              </a:rPr>
              <a:t>th</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 June </a:t>
            </a:r>
            <a:r>
              <a:rPr kumimoji="0" lang="en-US" sz="2700" b="1" i="0" u="none" strike="noStrike" kern="1200" cap="none" spc="0" normalizeH="0" noProof="0" dirty="0">
                <a:ln>
                  <a:noFill/>
                </a:ln>
                <a:solidFill>
                  <a:schemeClr val="tx1"/>
                </a:solidFill>
                <a:effectLst/>
                <a:uLnTx/>
                <a:uFillTx/>
                <a:latin typeface="Century Gothic"/>
                <a:ea typeface="+mn-ea"/>
                <a:cs typeface="+mn-cs"/>
              </a:rPr>
              <a:t>to 30</a:t>
            </a:r>
            <a:r>
              <a:rPr kumimoji="0" lang="en-US" sz="2700" b="1" i="0" u="none" strike="noStrike" kern="1200" cap="none" spc="0" normalizeH="0" baseline="30000" noProof="0" dirty="0">
                <a:ln>
                  <a:noFill/>
                </a:ln>
                <a:solidFill>
                  <a:schemeClr val="tx1"/>
                </a:solidFill>
                <a:effectLst/>
                <a:uLnTx/>
                <a:uFillTx/>
                <a:latin typeface="Century Gothic"/>
                <a:ea typeface="+mn-ea"/>
                <a:cs typeface="+mn-cs"/>
              </a:rPr>
              <a:t>th</a:t>
            </a:r>
            <a:r>
              <a:rPr kumimoji="0" lang="en-US" sz="2700" b="1" i="0" u="none" strike="noStrike" kern="1200" cap="none" spc="0" normalizeH="0" noProof="0" dirty="0">
                <a:ln>
                  <a:noFill/>
                </a:ln>
                <a:solidFill>
                  <a:schemeClr val="tx1"/>
                </a:solidFill>
                <a:effectLst/>
                <a:uLnTx/>
                <a:uFillTx/>
                <a:latin typeface="Century Gothic"/>
                <a:ea typeface="+mn-ea"/>
                <a:cs typeface="+mn-cs"/>
              </a:rPr>
              <a:t> July. </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 </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Who (which patients) - Newborns </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What (the outcome) - Hypothermia (&lt;36.5 C)</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How much (the amount of desired improvement) - from baseline of 50% to &lt;10%</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By when (time over which improvement will occur)- within 6 weeks (with dates)</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3" charset="2"/>
              <a:buChar char=""/>
              <a:tabLst/>
              <a:defRPr/>
            </a:pPr>
            <a:endParaRPr kumimoji="0" lang="en-US" sz="2400" b="0" i="0" u="none" strike="noStrike" kern="1200" cap="none" spc="0" normalizeH="0" baseline="0" noProof="0" dirty="0">
              <a:ln>
                <a:noFill/>
              </a:ln>
              <a:solidFill>
                <a:schemeClr val="tx1"/>
              </a:solidFill>
              <a:effectLst/>
              <a:uLnTx/>
              <a:uFillTx/>
              <a:latin typeface="Century Gothic"/>
              <a:ea typeface="+mn-ea"/>
              <a:cs typeface="+mn-cs"/>
            </a:endParaRP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7975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478257917"/>
              </p:ext>
            </p:extLst>
          </p:nvPr>
        </p:nvGraphicFramePr>
        <p:xfrm>
          <a:off x="1402460" y="1672395"/>
          <a:ext cx="9090060" cy="1569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Picture 12" descr="download (2).png"/>
          <p:cNvPicPr>
            <a:picLocks noChangeAspect="1"/>
          </p:cNvPicPr>
          <p:nvPr/>
        </p:nvPicPr>
        <p:blipFill>
          <a:blip r:embed="rId8" cstate="print"/>
          <a:stretch>
            <a:fillRect/>
          </a:stretch>
        </p:blipFill>
        <p:spPr>
          <a:xfrm>
            <a:off x="9698396" y="2687836"/>
            <a:ext cx="725623" cy="725623"/>
          </a:xfrm>
          <a:prstGeom prst="rect">
            <a:avLst/>
          </a:prstGeom>
          <a:ln w="38100">
            <a:solidFill>
              <a:sysClr val="windowText" lastClr="000000"/>
            </a:solidFill>
          </a:ln>
        </p:spPr>
      </p:pic>
      <p:graphicFrame>
        <p:nvGraphicFramePr>
          <p:cNvPr id="14" name="Diagram 13"/>
          <p:cNvGraphicFramePr/>
          <p:nvPr>
            <p:extLst>
              <p:ext uri="{D42A27DB-BD31-4B8C-83A1-F6EECF244321}">
                <p14:modId xmlns:p14="http://schemas.microsoft.com/office/powerpoint/2010/main" val="2964631176"/>
              </p:ext>
            </p:extLst>
          </p:nvPr>
        </p:nvGraphicFramePr>
        <p:xfrm>
          <a:off x="1381955" y="3244652"/>
          <a:ext cx="9131071" cy="22098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5" name="Picture 14" descr="images (2).png"/>
          <p:cNvPicPr>
            <a:picLocks noChangeAspect="1"/>
          </p:cNvPicPr>
          <p:nvPr/>
        </p:nvPicPr>
        <p:blipFill>
          <a:blip r:embed="rId14" cstate="print"/>
          <a:stretch>
            <a:fillRect/>
          </a:stretch>
        </p:blipFill>
        <p:spPr>
          <a:xfrm>
            <a:off x="9745347" y="4659293"/>
            <a:ext cx="729472" cy="765087"/>
          </a:xfrm>
          <a:prstGeom prst="rect">
            <a:avLst/>
          </a:prstGeom>
          <a:ln w="41275">
            <a:solidFill>
              <a:sysClr val="windowText" lastClr="000000"/>
            </a:solidFill>
          </a:ln>
        </p:spPr>
      </p:pic>
      <p:sp>
        <p:nvSpPr>
          <p:cNvPr id="16" name="TextBox 15"/>
          <p:cNvSpPr txBox="1"/>
          <p:nvPr/>
        </p:nvSpPr>
        <p:spPr>
          <a:xfrm>
            <a:off x="1580827" y="929898"/>
            <a:ext cx="184731" cy="369332"/>
          </a:xfrm>
          <a:prstGeom prst="rect">
            <a:avLst/>
          </a:prstGeom>
          <a:noFill/>
        </p:spPr>
        <p:txBody>
          <a:bodyPr wrap="none" rtlCol="0">
            <a:spAutoFit/>
          </a:bodyPr>
          <a:lstStyle/>
          <a:p>
            <a:pPr defTabSz="457200"/>
            <a:endParaRPr lang="en-US" dirty="0">
              <a:solidFill>
                <a:prstClr val="black"/>
              </a:solidFill>
              <a:latin typeface="Century Gothic"/>
            </a:endParaRPr>
          </a:p>
        </p:txBody>
      </p:sp>
      <p:sp>
        <p:nvSpPr>
          <p:cNvPr id="17" name="Title 1"/>
          <p:cNvSpPr txBox="1">
            <a:spLocks/>
          </p:cNvSpPr>
          <p:nvPr/>
        </p:nvSpPr>
        <p:spPr>
          <a:xfrm>
            <a:off x="595304" y="571496"/>
            <a:ext cx="10104894" cy="67512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solidFill>
                  <a:schemeClr val="tx1"/>
                </a:solidFill>
                <a:latin typeface="Century Gothic"/>
              </a:rPr>
              <a:t>Is this a good aim statement</a:t>
            </a:r>
            <a:endParaRPr lang="en-US" i="1" dirty="0">
              <a:solidFill>
                <a:schemeClr val="tx1"/>
              </a:solidFill>
              <a:latin typeface="Century Gothic"/>
            </a:endParaRPr>
          </a:p>
        </p:txBody>
      </p:sp>
      <p:grpSp>
        <p:nvGrpSpPr>
          <p:cNvPr id="9" name="Group 8">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10" name="Rectangle 9">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11"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9" name="Oval 38">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8"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7" name="Picture 36">
                <a:extLst>
                  <a:ext uri="{FF2B5EF4-FFF2-40B4-BE49-F238E27FC236}">
                    <a16:creationId xmlns:a16="http://schemas.microsoft.com/office/drawing/2014/main" id="{594A3727-2D6B-4F74-BE8C-B7958D0E50D3}"/>
                  </a:ext>
                </a:extLst>
              </p:cNvPr>
              <p:cNvPicPr>
                <a:picLocks noChangeAspect="1"/>
              </p:cNvPicPr>
              <p:nvPr/>
            </p:nvPicPr>
            <p:blipFill>
              <a:blip r:embed="rId15" cstate="print"/>
              <a:stretch>
                <a:fillRect/>
              </a:stretch>
            </p:blipFill>
            <p:spPr>
              <a:xfrm>
                <a:off x="2133508" y="5975666"/>
                <a:ext cx="233926" cy="312304"/>
              </a:xfrm>
              <a:prstGeom prst="rect">
                <a:avLst/>
              </a:prstGeom>
            </p:spPr>
          </p:pic>
          <p:sp>
            <p:nvSpPr>
              <p:cNvPr id="38" name="Rectangle 37">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9"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35" name="Oval 34">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20"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33" name="Oval 32">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21"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31" name="Picture 30">
                <a:extLst>
                  <a:ext uri="{FF2B5EF4-FFF2-40B4-BE49-F238E27FC236}">
                    <a16:creationId xmlns:a16="http://schemas.microsoft.com/office/drawing/2014/main" id="{D9E8743E-34BA-4EE1-818B-B33E98B195CA}"/>
                  </a:ext>
                </a:extLst>
              </p:cNvPr>
              <p:cNvPicPr>
                <a:picLocks noChangeAspect="1"/>
              </p:cNvPicPr>
              <p:nvPr/>
            </p:nvPicPr>
            <p:blipFill>
              <a:blip r:embed="rId15" cstate="print"/>
              <a:stretch>
                <a:fillRect/>
              </a:stretch>
            </p:blipFill>
            <p:spPr>
              <a:xfrm>
                <a:off x="6589772" y="5975666"/>
                <a:ext cx="233926" cy="312304"/>
              </a:xfrm>
              <a:prstGeom prst="rect">
                <a:avLst/>
              </a:prstGeom>
            </p:spPr>
          </p:pic>
          <p:sp>
            <p:nvSpPr>
              <p:cNvPr id="32" name="Rectangle 31">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22"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9" name="Oval 28">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23"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7" name="Oval 26">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24"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25" name="Picture 24">
                <a:extLst>
                  <a:ext uri="{FF2B5EF4-FFF2-40B4-BE49-F238E27FC236}">
                    <a16:creationId xmlns:a16="http://schemas.microsoft.com/office/drawing/2014/main" id="{5A511975-1AB5-4777-936A-F35513046281}"/>
                  </a:ext>
                </a:extLst>
              </p:cNvPr>
              <p:cNvPicPr>
                <a:picLocks noChangeAspect="1"/>
              </p:cNvPicPr>
              <p:nvPr/>
            </p:nvPicPr>
            <p:blipFill>
              <a:blip r:embed="rId15" cstate="print"/>
              <a:stretch>
                <a:fillRect/>
              </a:stretch>
            </p:blipFill>
            <p:spPr>
              <a:xfrm>
                <a:off x="9750024" y="5975666"/>
                <a:ext cx="233926" cy="312304"/>
              </a:xfrm>
              <a:prstGeom prst="rect">
                <a:avLst/>
              </a:prstGeom>
            </p:spPr>
          </p:pic>
          <p:sp>
            <p:nvSpPr>
              <p:cNvPr id="26" name="Rectangle 25">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918930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Graphic spid="1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Grp="1" noChangeAspect="1"/>
          </p:cNvPicPr>
          <p:nvPr>
            <p:ph idx="1"/>
          </p:nvPr>
        </p:nvPicPr>
        <p:blipFill>
          <a:blip r:embed="rId3"/>
          <a:stretch>
            <a:fillRect/>
          </a:stretch>
        </p:blipFill>
        <p:spPr>
          <a:xfrm>
            <a:off x="2144298" y="904320"/>
            <a:ext cx="7903403" cy="4630260"/>
          </a:xfrm>
        </p:spPr>
      </p:pic>
      <p:grpSp>
        <p:nvGrpSpPr>
          <p:cNvPr id="3" name="Group 2">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8" name="Oval 27">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6" name="Picture 25">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27" name="Rectangle 26">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4" name="Oval 23">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2" name="Oval 21">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0" name="Picture 19">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21" name="Rectangle 20">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1"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8" name="Oval 17">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2"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6" name="Oval 15">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3"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4" name="Picture 13">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15" name="Rectangle 14">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575589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595082"/>
            <a:ext cx="8911687" cy="49833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Steps in QI </a:t>
            </a:r>
          </a:p>
        </p:txBody>
      </p:sp>
      <p:sp>
        <p:nvSpPr>
          <p:cNvPr id="7" name="Content Placeholder 2"/>
          <p:cNvSpPr txBox="1">
            <a:spLocks/>
          </p:cNvSpPr>
          <p:nvPr/>
        </p:nvSpPr>
        <p:spPr>
          <a:xfrm>
            <a:off x="595303" y="1574027"/>
            <a:ext cx="10787753" cy="296894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1: Identifying a problem, forming a team and writing an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aim statement</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Step 2: Analyzing the problem and measuring quality of care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3: Developing and testing changes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4: Sustaining improvement</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692604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571858"/>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2 </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kumimoji="0" lang="en-US" sz="3200" b="0" i="1" u="none" strike="noStrike" kern="1200" cap="none" spc="0" normalizeH="0" baseline="0" noProof="0" dirty="0">
                <a:ln>
                  <a:noFill/>
                </a:ln>
                <a:solidFill>
                  <a:schemeClr val="tx1"/>
                </a:solidFill>
                <a:effectLst/>
                <a:uLnTx/>
                <a:uFillTx/>
                <a:latin typeface="Century Gothic"/>
                <a:ea typeface="+mj-ea"/>
                <a:cs typeface="+mj-cs"/>
              </a:rPr>
              <a:t>Learning objectives </a:t>
            </a:r>
          </a:p>
        </p:txBody>
      </p:sp>
      <p:sp>
        <p:nvSpPr>
          <p:cNvPr id="7" name="Content Placeholder 2"/>
          <p:cNvSpPr txBox="1">
            <a:spLocks/>
          </p:cNvSpPr>
          <p:nvPr/>
        </p:nvSpPr>
        <p:spPr>
          <a:xfrm>
            <a:off x="595304" y="1811382"/>
            <a:ext cx="11007400" cy="347036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You will learn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kumimoji="0" lang="en-IN" sz="2700" b="0" i="0" u="none" strike="noStrike" kern="1200" cap="none" spc="0" normalizeH="0" baseline="0" noProof="0" dirty="0">
                <a:ln>
                  <a:noFill/>
                </a:ln>
                <a:solidFill>
                  <a:schemeClr val="tx1"/>
                </a:solidFill>
                <a:effectLst/>
                <a:uLnTx/>
                <a:uFillTx/>
                <a:latin typeface="Century Gothic"/>
                <a:ea typeface="+mn-ea"/>
                <a:cs typeface="+mn-cs"/>
              </a:rPr>
              <a:t>Tools for understanding processes and systems of healthcare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lang="en-US" sz="2700" dirty="0">
                <a:solidFill>
                  <a:schemeClr val="tx1"/>
                </a:solidFill>
                <a:latin typeface="Century Gothic"/>
              </a:rPr>
              <a:t>How using these tools can help identify the causes of and possible solutions to reach your aim</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lang="en-US" sz="2700" dirty="0">
                <a:solidFill>
                  <a:schemeClr val="tx1"/>
                </a:solidFill>
                <a:latin typeface="Century Gothic"/>
              </a:rPr>
              <a:t>How to develop indicators for process and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outcome </a:t>
            </a:r>
            <a:r>
              <a:rPr lang="en-US" sz="2700" dirty="0">
                <a:solidFill>
                  <a:schemeClr val="tx1"/>
                </a:solidFill>
                <a:latin typeface="Century Gothic"/>
              </a:rPr>
              <a:t>of care</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How to use indicators to track progress of improvement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None/>
              <a:tabLst/>
              <a:defRPr/>
            </a:pP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0713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559440"/>
            <a:ext cx="11007400" cy="110439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2: Importance of Analysis</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4" y="1407539"/>
            <a:ext cx="10496766" cy="37477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Clr>
                <a:schemeClr val="tx1"/>
              </a:buClr>
              <a:buFont typeface="Wingdings" charset="2"/>
              <a:buChar char="Ø"/>
              <a:defRPr/>
            </a:pPr>
            <a:r>
              <a:rPr lang="en-US" sz="2700" dirty="0">
                <a:solidFill>
                  <a:schemeClr val="tx1"/>
                </a:solidFill>
                <a:latin typeface="Century Gothic"/>
              </a:rPr>
              <a:t>Explore </a:t>
            </a:r>
            <a:r>
              <a:rPr lang="en-US" sz="2700" b="1" dirty="0">
                <a:solidFill>
                  <a:schemeClr val="tx1"/>
                </a:solidFill>
                <a:latin typeface="Century Gothic"/>
              </a:rPr>
              <a:t>in detail possible causes </a:t>
            </a:r>
            <a:r>
              <a:rPr lang="en-US" sz="2700" dirty="0">
                <a:solidFill>
                  <a:schemeClr val="tx1"/>
                </a:solidFill>
                <a:latin typeface="Century Gothic"/>
              </a:rPr>
              <a:t>of a problem </a:t>
            </a:r>
          </a:p>
          <a:p>
            <a:pPr>
              <a:buClr>
                <a:schemeClr val="tx1"/>
              </a:buClr>
              <a:buFont typeface="Wingdings" charset="2"/>
              <a:buChar char="Ø"/>
              <a:defRPr/>
            </a:pPr>
            <a:r>
              <a:rPr lang="en-US" sz="2700" dirty="0">
                <a:solidFill>
                  <a:schemeClr val="tx1"/>
                </a:solidFill>
                <a:latin typeface="Century Gothic"/>
              </a:rPr>
              <a:t>Helps focus on things that are within our </a:t>
            </a:r>
            <a:r>
              <a:rPr lang="en-US" sz="2700" b="1" dirty="0">
                <a:solidFill>
                  <a:schemeClr val="tx1"/>
                </a:solidFill>
                <a:latin typeface="Century Gothic"/>
              </a:rPr>
              <a:t>control </a:t>
            </a:r>
          </a:p>
          <a:p>
            <a:pPr>
              <a:buClr>
                <a:schemeClr val="tx1"/>
              </a:buClr>
              <a:buFont typeface="Wingdings" charset="2"/>
              <a:buChar char="Ø"/>
              <a:defRPr/>
            </a:pPr>
            <a:r>
              <a:rPr lang="en-US" sz="2700" dirty="0">
                <a:solidFill>
                  <a:schemeClr val="tx1"/>
                </a:solidFill>
                <a:latin typeface="Century Gothic"/>
              </a:rPr>
              <a:t>Gives an </a:t>
            </a:r>
            <a:r>
              <a:rPr lang="en-US" sz="2700" b="1" dirty="0">
                <a:solidFill>
                  <a:schemeClr val="tx1"/>
                </a:solidFill>
                <a:latin typeface="Century Gothic"/>
              </a:rPr>
              <a:t>opportunity for everyone </a:t>
            </a:r>
            <a:r>
              <a:rPr lang="en-US" sz="2700" dirty="0">
                <a:solidFill>
                  <a:schemeClr val="tx1"/>
                </a:solidFill>
                <a:latin typeface="Century Gothic"/>
              </a:rPr>
              <a:t>to give their insights based on their role in the process</a:t>
            </a:r>
          </a:p>
          <a:p>
            <a:pPr>
              <a:buClr>
                <a:schemeClr val="tx1"/>
              </a:buClr>
              <a:buFont typeface="Wingdings" charset="2"/>
              <a:buChar char="Ø"/>
              <a:defRPr/>
            </a:pPr>
            <a:r>
              <a:rPr lang="en-US" sz="2700" dirty="0">
                <a:solidFill>
                  <a:schemeClr val="tx1"/>
                </a:solidFill>
                <a:latin typeface="Century Gothic"/>
              </a:rPr>
              <a:t>Helps us </a:t>
            </a:r>
            <a:r>
              <a:rPr lang="en-US" sz="2700" b="1" dirty="0">
                <a:solidFill>
                  <a:schemeClr val="tx1"/>
                </a:solidFill>
                <a:latin typeface="Century Gothic"/>
              </a:rPr>
              <a:t>understand what is happening in the system </a:t>
            </a:r>
            <a:r>
              <a:rPr lang="en-US" sz="2700" dirty="0">
                <a:solidFill>
                  <a:schemeClr val="tx1"/>
                </a:solidFill>
                <a:latin typeface="Century Gothic"/>
              </a:rPr>
              <a:t>at </a:t>
            </a:r>
            <a:r>
              <a:rPr lang="en-US" sz="2700" b="1" dirty="0">
                <a:solidFill>
                  <a:schemeClr val="tx1"/>
                </a:solidFill>
                <a:latin typeface="Century Gothic"/>
              </a:rPr>
              <a:t>present</a:t>
            </a:r>
            <a:r>
              <a:rPr lang="en-US" sz="2700" dirty="0">
                <a:solidFill>
                  <a:schemeClr val="tx1"/>
                </a:solidFill>
                <a:latin typeface="Century Gothic"/>
              </a:rPr>
              <a:t> and thus identify possible solutions</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822796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70950"/>
            <a:ext cx="11007400" cy="110439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Tools for analysis</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4" y="1638321"/>
            <a:ext cx="8915400" cy="37477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800"/>
              </a:spcBef>
              <a:spcAft>
                <a:spcPts val="0"/>
              </a:spcAft>
              <a:buClr>
                <a:schemeClr val="tx1"/>
              </a:buClr>
              <a:buSzTx/>
              <a:buFont typeface="Wingdings 3" charset="2"/>
              <a:buNone/>
              <a:tabLst/>
              <a:defRPr/>
            </a:pPr>
            <a:r>
              <a:rPr lang="en-US" sz="2800" b="1" dirty="0">
                <a:solidFill>
                  <a:schemeClr val="tx1"/>
                </a:solidFill>
                <a:latin typeface="Century Gothic"/>
              </a:rPr>
              <a:t>Understanding the current system: </a:t>
            </a:r>
          </a:p>
          <a:p>
            <a:pPr marL="0" marR="0" lvl="0" indent="0" algn="l" defTabSz="457200" rtl="0" eaLnBrk="1" fontAlgn="auto" latinLnBrk="0" hangingPunct="1">
              <a:lnSpc>
                <a:spcPct val="100000"/>
              </a:lnSpc>
              <a:spcBef>
                <a:spcPts val="800"/>
              </a:spcBef>
              <a:spcAft>
                <a:spcPts val="0"/>
              </a:spcAft>
              <a:buClr>
                <a:schemeClr val="tx1"/>
              </a:buClr>
              <a:buSzTx/>
              <a:buFont typeface="Wingdings 3" charset="2"/>
              <a:buNone/>
              <a:tabLst/>
              <a:defRPr/>
            </a:pPr>
            <a:r>
              <a:rPr kumimoji="0" lang="en-US" sz="2800" b="1" i="0" u="none" strike="noStrike" kern="1200" cap="none" spc="0" normalizeH="0" baseline="0" noProof="0" dirty="0">
                <a:ln>
                  <a:noFill/>
                </a:ln>
                <a:solidFill>
                  <a:schemeClr val="tx1"/>
                </a:solidFill>
                <a:effectLst/>
                <a:uLnTx/>
                <a:uFillTx/>
                <a:latin typeface="Century Gothic"/>
                <a:ea typeface="+mn-ea"/>
                <a:cs typeface="+mn-cs"/>
              </a:rPr>
              <a:t> </a:t>
            </a:r>
          </a:p>
          <a:p>
            <a:pPr marL="2228850" lvl="4" indent="-514350">
              <a:spcBef>
                <a:spcPts val="800"/>
              </a:spcBef>
              <a:buClr>
                <a:schemeClr val="tx1"/>
              </a:buClr>
              <a:buFont typeface="+mj-lt"/>
              <a:buAutoNum type="arabicPeriod"/>
              <a:defRPr/>
            </a:pPr>
            <a:r>
              <a:rPr kumimoji="0" lang="en-US" sz="3200" b="1" i="0" u="none" strike="noStrike" kern="1200" cap="none" spc="0" normalizeH="0" baseline="0" noProof="0" dirty="0">
                <a:ln>
                  <a:noFill/>
                </a:ln>
                <a:solidFill>
                  <a:schemeClr val="tx1"/>
                </a:solidFill>
                <a:effectLst/>
                <a:uLnTx/>
                <a:uFillTx/>
                <a:latin typeface="Century Gothic"/>
              </a:rPr>
              <a:t>Fishbone</a:t>
            </a:r>
          </a:p>
          <a:p>
            <a:pPr marL="2228850" lvl="4" indent="-514350">
              <a:spcBef>
                <a:spcPts val="800"/>
              </a:spcBef>
              <a:buClr>
                <a:schemeClr val="tx1"/>
              </a:buClr>
              <a:buFont typeface="+mj-lt"/>
              <a:buAutoNum type="arabicPeriod"/>
              <a:defRPr/>
            </a:pPr>
            <a:r>
              <a:rPr lang="en-US" sz="3200" b="1" dirty="0">
                <a:solidFill>
                  <a:schemeClr val="tx1"/>
                </a:solidFill>
                <a:latin typeface="Century Gothic"/>
              </a:rPr>
              <a:t>Five Why’s </a:t>
            </a:r>
          </a:p>
          <a:p>
            <a:pPr marL="2228850" lvl="4" indent="-514350">
              <a:spcBef>
                <a:spcPts val="800"/>
              </a:spcBef>
              <a:buClr>
                <a:schemeClr val="tx1"/>
              </a:buClr>
              <a:buFont typeface="+mj-lt"/>
              <a:buAutoNum type="arabicPeriod"/>
              <a:defRPr/>
            </a:pPr>
            <a:r>
              <a:rPr kumimoji="0" lang="en-US" sz="3200" b="1" i="0" u="none" strike="noStrike" kern="1200" cap="none" spc="0" normalizeH="0" baseline="0" noProof="0" dirty="0">
                <a:ln>
                  <a:noFill/>
                </a:ln>
                <a:solidFill>
                  <a:schemeClr val="tx1"/>
                </a:solidFill>
                <a:effectLst/>
                <a:uLnTx/>
                <a:uFillTx/>
                <a:latin typeface="Century Gothic"/>
              </a:rPr>
              <a:t>Pareto Principle</a:t>
            </a:r>
          </a:p>
          <a:p>
            <a:pPr marL="2228850" lvl="4" indent="-514350">
              <a:spcBef>
                <a:spcPts val="800"/>
              </a:spcBef>
              <a:buClr>
                <a:schemeClr val="tx1"/>
              </a:buClr>
              <a:buFont typeface="+mj-lt"/>
              <a:buAutoNum type="arabicPeriod"/>
              <a:defRPr/>
            </a:pPr>
            <a:r>
              <a:rPr lang="en-US" sz="3200" b="1" noProof="0" dirty="0">
                <a:solidFill>
                  <a:schemeClr val="tx1"/>
                </a:solidFill>
                <a:latin typeface="Century Gothic"/>
              </a:rPr>
              <a:t>Process Flowchart</a:t>
            </a:r>
            <a:endParaRPr kumimoji="0" lang="en-US" sz="3200" b="1" i="0" u="none" strike="noStrike" kern="1200" cap="none" spc="0" normalizeH="0" baseline="0" noProof="0" dirty="0">
              <a:ln>
                <a:noFill/>
              </a:ln>
              <a:solidFill>
                <a:schemeClr val="tx1"/>
              </a:solidFill>
              <a:effectLst/>
              <a:uLnTx/>
              <a:uFillTx/>
              <a:latin typeface="Century Gothic"/>
            </a:endParaRP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145699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760158"/>
            <a:ext cx="11007400" cy="110439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b="1" dirty="0">
                <a:solidFill>
                  <a:schemeClr val="tx1"/>
                </a:solidFill>
                <a:latin typeface="Century Gothic"/>
              </a:rPr>
              <a:t>1. Fishbone : </a:t>
            </a:r>
            <a:r>
              <a:rPr lang="en-US" sz="3200" dirty="0">
                <a:solidFill>
                  <a:schemeClr val="tx1"/>
                </a:solidFill>
                <a:latin typeface="Century Gothic"/>
              </a:rPr>
              <a:t>Identify all possible contributing factors </a:t>
            </a:r>
            <a:endParaRPr lang="en-US" sz="3200" b="1" i="1" dirty="0">
              <a:solidFill>
                <a:schemeClr val="tx1"/>
              </a:solidFill>
              <a:latin typeface="Century Gothic"/>
            </a:endParaRPr>
          </a:p>
        </p:txBody>
      </p:sp>
      <p:sp>
        <p:nvSpPr>
          <p:cNvPr id="7" name="Content Placeholder 2"/>
          <p:cNvSpPr txBox="1">
            <a:spLocks/>
          </p:cNvSpPr>
          <p:nvPr/>
        </p:nvSpPr>
        <p:spPr>
          <a:xfrm>
            <a:off x="595304" y="1727529"/>
            <a:ext cx="8915400" cy="37477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800"/>
              </a:spcBef>
              <a:spcAft>
                <a:spcPts val="0"/>
              </a:spcAft>
              <a:buClr>
                <a:schemeClr val="tx1"/>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Why might a problem be happening? </a:t>
            </a:r>
          </a:p>
          <a:p>
            <a:pPr lvl="4" indent="-342900">
              <a:spcBef>
                <a:spcPts val="800"/>
              </a:spcBef>
              <a:buClr>
                <a:schemeClr val="tx1"/>
              </a:buClr>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People </a:t>
            </a:r>
          </a:p>
          <a:p>
            <a:pPr lvl="4" indent="-342900">
              <a:spcBef>
                <a:spcPts val="800"/>
              </a:spcBef>
              <a:buClr>
                <a:schemeClr val="tx1"/>
              </a:buClr>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Places </a:t>
            </a:r>
          </a:p>
          <a:p>
            <a:pPr lvl="4" indent="-342900">
              <a:spcBef>
                <a:spcPts val="800"/>
              </a:spcBef>
              <a:buClr>
                <a:schemeClr val="tx1"/>
              </a:buClr>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Procedures (practices) </a:t>
            </a:r>
          </a:p>
          <a:p>
            <a:pPr lvl="4" indent="-342900">
              <a:spcBef>
                <a:spcPts val="800"/>
              </a:spcBef>
              <a:buClr>
                <a:schemeClr val="tx1"/>
              </a:buClr>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Policies </a:t>
            </a:r>
          </a:p>
          <a:p>
            <a:pPr lvl="4" indent="-342900">
              <a:spcBef>
                <a:spcPts val="800"/>
              </a:spcBef>
              <a:buClr>
                <a:schemeClr val="tx1"/>
              </a:buClr>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anything else</a:t>
            </a: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512588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p:cNvSpPr>
          <p:nvPr/>
        </p:nvSpPr>
        <p:spPr>
          <a:xfrm>
            <a:off x="595304" y="677564"/>
            <a:ext cx="10987096" cy="12808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1. Fishbone : </a:t>
            </a:r>
            <a:r>
              <a:rPr lang="en-US" sz="3200" dirty="0">
                <a:solidFill>
                  <a:schemeClr val="tx1"/>
                </a:solidFill>
                <a:latin typeface="Century Gothic"/>
              </a:rPr>
              <a:t>Identify all possible contributing factors </a:t>
            </a:r>
            <a:endParaRPr lang="en-US" sz="3200" b="1" i="1" dirty="0">
              <a:solidFill>
                <a:schemeClr val="tx1"/>
              </a:solidFill>
              <a:latin typeface="Century Gothic"/>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3200" b="0" i="1" u="none" strike="noStrike" kern="1200" cap="none" spc="0" normalizeH="0" baseline="0" noProof="0" dirty="0">
              <a:ln>
                <a:noFill/>
              </a:ln>
              <a:solidFill>
                <a:schemeClr val="tx1"/>
              </a:solidFill>
              <a:effectLst/>
              <a:uLnTx/>
              <a:uFillTx/>
              <a:latin typeface="Century Gothic"/>
              <a:ea typeface="+mj-ea"/>
              <a:cs typeface="+mj-cs"/>
            </a:endParaRPr>
          </a:p>
        </p:txBody>
      </p:sp>
      <p:pic>
        <p:nvPicPr>
          <p:cNvPr id="93" name="Picture 92"/>
          <p:cNvPicPr>
            <a:picLocks noChangeAspect="1"/>
          </p:cNvPicPr>
          <p:nvPr/>
        </p:nvPicPr>
        <p:blipFill>
          <a:blip r:embed="rId3"/>
          <a:stretch>
            <a:fillRect/>
          </a:stretch>
        </p:blipFill>
        <p:spPr>
          <a:xfrm>
            <a:off x="1638650" y="1901198"/>
            <a:ext cx="8649657" cy="3673303"/>
          </a:xfrm>
          <a:prstGeom prst="rect">
            <a:avLst/>
          </a:prstGeom>
          <a:solidFill>
            <a:schemeClr val="bg1"/>
          </a:solidFill>
          <a:ln>
            <a:noFill/>
          </a:ln>
        </p:spPr>
      </p:pic>
      <p:sp>
        <p:nvSpPr>
          <p:cNvPr id="32" name="Rectangle 31"/>
          <p:cNvSpPr/>
          <p:nvPr/>
        </p:nvSpPr>
        <p:spPr>
          <a:xfrm>
            <a:off x="1409703" y="1640114"/>
            <a:ext cx="9287326" cy="409302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747027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64768"/>
            <a:ext cx="8914456" cy="1256866"/>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2. “Five whys</a:t>
            </a:r>
            <a:r>
              <a:rPr kumimoji="0" lang="en-US" sz="3600" b="0" i="0" u="none" strike="noStrike" kern="1200" cap="none" spc="0" normalizeH="0" baseline="0" noProof="0" dirty="0">
                <a:ln>
                  <a:noFill/>
                </a:ln>
                <a:solidFill>
                  <a:schemeClr val="tx1"/>
                </a:solidFill>
                <a:effectLst/>
                <a:uLnTx/>
                <a:uFillTx/>
                <a:latin typeface="Century Gothic"/>
                <a:ea typeface="+mj-ea"/>
                <a:cs typeface="+mj-cs"/>
              </a:rPr>
              <a:t>”</a:t>
            </a: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a:ln>
                <a:noFill/>
              </a:ln>
              <a:solidFill>
                <a:schemeClr val="tx1"/>
              </a:solidFill>
              <a:effectLst/>
              <a:uLnTx/>
              <a:uFillTx/>
              <a:latin typeface="Century Gothic"/>
              <a:ea typeface="+mj-ea"/>
              <a:cs typeface="+mj-cs"/>
            </a:endParaRPr>
          </a:p>
          <a:p>
            <a:pPr lvl="0">
              <a:defRPr/>
            </a:pPr>
            <a:r>
              <a:rPr lang="en-US" dirty="0">
                <a:solidFill>
                  <a:schemeClr val="tx1"/>
                </a:solidFill>
                <a:latin typeface="Century Gothic"/>
              </a:rPr>
              <a:t>Understanding why something is the way it is:</a:t>
            </a:r>
          </a:p>
        </p:txBody>
      </p:sp>
      <p:sp>
        <p:nvSpPr>
          <p:cNvPr id="7" name="Content Placeholder 2"/>
          <p:cNvSpPr txBox="1">
            <a:spLocks/>
          </p:cNvSpPr>
          <p:nvPr/>
        </p:nvSpPr>
        <p:spPr>
          <a:xfrm>
            <a:off x="589297" y="1908043"/>
            <a:ext cx="11306410" cy="417272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300" b="0" i="0" u="none" strike="noStrike" kern="1200" cap="none" spc="0" normalizeH="0" baseline="0" noProof="0" dirty="0">
                <a:ln>
                  <a:noFill/>
                </a:ln>
                <a:solidFill>
                  <a:schemeClr val="tx1"/>
                </a:solidFill>
                <a:effectLst/>
                <a:uLnTx/>
                <a:uFillTx/>
                <a:latin typeface="Century Gothic"/>
              </a:rPr>
              <a:t> Mothers are not breastfeeding – </a:t>
            </a:r>
            <a:r>
              <a:rPr kumimoji="0" lang="en-US" sz="2300" b="1" i="0" u="none" strike="noStrike" kern="1200" cap="none" spc="0" normalizeH="0" baseline="0" noProof="0" dirty="0">
                <a:ln>
                  <a:noFill/>
                </a:ln>
                <a:solidFill>
                  <a:schemeClr val="tx1"/>
                </a:solidFill>
                <a:effectLst/>
                <a:uLnTx/>
                <a:uFillTx/>
                <a:latin typeface="Century Gothic"/>
              </a:rPr>
              <a:t>Why</a:t>
            </a:r>
            <a:r>
              <a:rPr kumimoji="0" lang="en-US" sz="2300" b="0" i="0" u="none" strike="noStrike" kern="1200" cap="none" spc="0" normalizeH="0" baseline="0" noProof="0" dirty="0">
                <a:ln>
                  <a:noFill/>
                </a:ln>
                <a:solidFill>
                  <a:schemeClr val="tx1"/>
                </a:solidFill>
                <a:effectLst/>
                <a:uLnTx/>
                <a:uFillTx/>
                <a:latin typeface="Century Gothic"/>
              </a:rPr>
              <a:t>?</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300" b="0" i="0" u="none" strike="noStrike" kern="1200" cap="none" spc="0" normalizeH="0" baseline="0" noProof="0" dirty="0">
                <a:ln>
                  <a:noFill/>
                </a:ln>
                <a:solidFill>
                  <a:schemeClr val="tx1"/>
                </a:solidFill>
                <a:effectLst/>
                <a:uLnTx/>
                <a:uFillTx/>
                <a:latin typeface="Century Gothic"/>
              </a:rPr>
              <a:t> They feel uncomfortable taking their gown off – </a:t>
            </a:r>
            <a:r>
              <a:rPr kumimoji="0" lang="en-US" sz="2300" b="1" i="0" u="none" strike="noStrike" kern="1200" cap="none" spc="0" normalizeH="0" baseline="0" noProof="0" dirty="0">
                <a:ln>
                  <a:noFill/>
                </a:ln>
                <a:solidFill>
                  <a:schemeClr val="tx1"/>
                </a:solidFill>
                <a:effectLst/>
                <a:uLnTx/>
                <a:uFillTx/>
                <a:latin typeface="Century Gothic"/>
              </a:rPr>
              <a:t>Why</a:t>
            </a:r>
            <a:r>
              <a:rPr kumimoji="0" lang="en-US" sz="2300" b="0" i="0" u="none" strike="noStrike" kern="1200" cap="none" spc="0" normalizeH="0" baseline="0" noProof="0" dirty="0">
                <a:ln>
                  <a:noFill/>
                </a:ln>
                <a:solidFill>
                  <a:schemeClr val="tx1"/>
                </a:solidFill>
                <a:effectLst/>
                <a:uLnTx/>
                <a:uFillTx/>
                <a:latin typeface="Century Gothic"/>
              </a:rPr>
              <a:t>?</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300" b="0" i="0" u="none" strike="noStrike" kern="1200" cap="none" spc="0" normalizeH="0" baseline="0" noProof="0" dirty="0">
                <a:ln>
                  <a:noFill/>
                </a:ln>
                <a:solidFill>
                  <a:schemeClr val="tx1"/>
                </a:solidFill>
                <a:effectLst/>
                <a:uLnTx/>
                <a:uFillTx/>
                <a:latin typeface="Century Gothic"/>
              </a:rPr>
              <a:t> The gown opens at back, so they have to take entire gown off </a:t>
            </a:r>
            <a:br>
              <a:rPr kumimoji="0" lang="en-US" sz="2300" b="0" i="0" u="none" strike="noStrike" kern="1200" cap="none" spc="0" normalizeH="0" baseline="0" noProof="0" dirty="0">
                <a:ln>
                  <a:noFill/>
                </a:ln>
                <a:solidFill>
                  <a:schemeClr val="tx1"/>
                </a:solidFill>
                <a:effectLst/>
                <a:uLnTx/>
                <a:uFillTx/>
                <a:latin typeface="Century Gothic"/>
              </a:rPr>
            </a:br>
            <a:r>
              <a:rPr kumimoji="0" lang="en-US" sz="2300" b="0" i="0" u="none" strike="noStrike" kern="1200" cap="none" spc="0" normalizeH="0" baseline="0" noProof="0" dirty="0">
                <a:ln>
                  <a:noFill/>
                </a:ln>
                <a:solidFill>
                  <a:schemeClr val="tx1"/>
                </a:solidFill>
                <a:effectLst/>
                <a:uLnTx/>
                <a:uFillTx/>
                <a:latin typeface="Century Gothic"/>
              </a:rPr>
              <a:t> to breastfeed, so they feel uncomfortable. </a:t>
            </a:r>
            <a:endParaRPr lang="en-US" sz="2300" dirty="0">
              <a:solidFill>
                <a:schemeClr val="tx1"/>
              </a:solidFill>
              <a:latin typeface="Century Gothic"/>
            </a:endParaRPr>
          </a:p>
          <a:p>
            <a:pPr lvl="1" indent="-342900">
              <a:spcBef>
                <a:spcPts val="1200"/>
              </a:spcBef>
              <a:buClr>
                <a:schemeClr val="tx1"/>
              </a:buClr>
              <a:defRPr/>
            </a:pPr>
            <a:r>
              <a:rPr kumimoji="0" lang="en-US" sz="2300" b="1" i="0" u="none" strike="noStrike" kern="1200" cap="none" spc="0" normalizeH="0" baseline="0" noProof="0" dirty="0">
                <a:ln>
                  <a:noFill/>
                </a:ln>
                <a:solidFill>
                  <a:schemeClr val="tx1"/>
                </a:solidFill>
                <a:effectLst/>
                <a:uLnTx/>
                <a:uFillTx/>
                <a:latin typeface="Century Gothic"/>
              </a:rPr>
              <a:t>Why</a:t>
            </a:r>
            <a:r>
              <a:rPr kumimoji="0" lang="en-US" sz="2300" b="0" i="0" u="none" strike="noStrike" kern="1200" cap="none" spc="0" normalizeH="0" baseline="0" noProof="0" dirty="0">
                <a:ln>
                  <a:noFill/>
                </a:ln>
                <a:solidFill>
                  <a:schemeClr val="tx1"/>
                </a:solidFill>
                <a:effectLst/>
                <a:uLnTx/>
                <a:uFillTx/>
                <a:latin typeface="Century Gothic"/>
              </a:rPr>
              <a:t> they have this type of a gown?</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300" b="0" i="0" u="none" strike="noStrike" kern="1200" cap="none" spc="0" normalizeH="0" baseline="0" noProof="0" dirty="0">
                <a:ln>
                  <a:noFill/>
                </a:ln>
                <a:solidFill>
                  <a:schemeClr val="tx1"/>
                </a:solidFill>
                <a:effectLst/>
                <a:uLnTx/>
                <a:uFillTx/>
                <a:latin typeface="Century Gothic"/>
              </a:rPr>
              <a:t> That is what store keeper orders. </a:t>
            </a:r>
          </a:p>
          <a:p>
            <a:pPr lvl="1" indent="-342900">
              <a:spcBef>
                <a:spcPts val="1200"/>
              </a:spcBef>
              <a:buClr>
                <a:schemeClr val="tx1"/>
              </a:buClr>
              <a:defRPr/>
            </a:pPr>
            <a:r>
              <a:rPr kumimoji="0" lang="en-US" sz="2300" b="1" i="0" u="none" strike="noStrike" kern="1200" cap="none" spc="0" normalizeH="0" baseline="0" noProof="0" dirty="0">
                <a:ln>
                  <a:noFill/>
                </a:ln>
                <a:solidFill>
                  <a:schemeClr val="tx1"/>
                </a:solidFill>
                <a:effectLst/>
                <a:uLnTx/>
                <a:uFillTx/>
                <a:latin typeface="Century Gothic"/>
              </a:rPr>
              <a:t>Why</a:t>
            </a:r>
            <a:r>
              <a:rPr kumimoji="0" lang="en-US" sz="2300" b="0" i="0" u="none" strike="noStrike" kern="1200" cap="none" spc="0" normalizeH="0" baseline="0" noProof="0" dirty="0">
                <a:ln>
                  <a:noFill/>
                </a:ln>
                <a:solidFill>
                  <a:schemeClr val="tx1"/>
                </a:solidFill>
                <a:effectLst/>
                <a:uLnTx/>
                <a:uFillTx/>
                <a:latin typeface="Century Gothic"/>
              </a:rPr>
              <a:t> doesn’t the store keeper order gowns appropriate for breast feeding?</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300" b="0" i="0" u="none" strike="noStrike" kern="1200" cap="none" spc="0" normalizeH="0" baseline="0" noProof="0" dirty="0">
                <a:ln>
                  <a:noFill/>
                </a:ln>
                <a:solidFill>
                  <a:schemeClr val="tx1"/>
                </a:solidFill>
                <a:effectLst/>
                <a:uLnTx/>
                <a:uFillTx/>
                <a:latin typeface="Century Gothic"/>
              </a:rPr>
              <a:t> Because no one has requested him to do that </a:t>
            </a: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85238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845742"/>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I :</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kumimoji="0" lang="en-US" sz="3200" b="0" i="1" u="none" strike="noStrike" kern="1200" cap="none" spc="0" normalizeH="0" baseline="0" noProof="0" dirty="0">
                <a:ln>
                  <a:noFill/>
                </a:ln>
                <a:solidFill>
                  <a:schemeClr val="tx1"/>
                </a:solidFill>
                <a:effectLst/>
                <a:uLnTx/>
                <a:uFillTx/>
                <a:latin typeface="Century Gothic"/>
                <a:ea typeface="+mj-ea"/>
                <a:cs typeface="+mj-cs"/>
              </a:rPr>
              <a:t>Learning objectives </a:t>
            </a:r>
          </a:p>
        </p:txBody>
      </p:sp>
      <p:sp>
        <p:nvSpPr>
          <p:cNvPr id="7" name="Content Placeholder 2"/>
          <p:cNvSpPr txBox="1">
            <a:spLocks/>
          </p:cNvSpPr>
          <p:nvPr/>
        </p:nvSpPr>
        <p:spPr>
          <a:xfrm>
            <a:off x="595304" y="2201100"/>
            <a:ext cx="891540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chemeClr val="tx1"/>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a:t>
            </a:r>
            <a:r>
              <a:rPr lang="en-US" sz="2700" b="1" dirty="0">
                <a:solidFill>
                  <a:schemeClr val="tx1"/>
                </a:solidFill>
                <a:latin typeface="Century Gothic"/>
              </a:rPr>
              <a:t>You will learn</a:t>
            </a:r>
            <a:endParaRPr kumimoji="0" lang="en-US" sz="2700" b="1" i="0" u="none" strike="noStrike" kern="1200" cap="none" spc="0" normalizeH="0" baseline="0" noProof="0" dirty="0">
              <a:ln>
                <a:noFill/>
              </a:ln>
              <a:solidFill>
                <a:schemeClr val="tx1"/>
              </a:solidFill>
              <a:effectLst/>
              <a:uLnTx/>
              <a:uFillTx/>
              <a:latin typeface="Century Gothic"/>
              <a:ea typeface="+mn-ea"/>
              <a:cs typeface="+mn-cs"/>
            </a:endParaRP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How to review data to identify problems</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How to prioritize which problems to work on</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How to form a team to work on that problem</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How to write a clear aim statement</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725070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64768"/>
            <a:ext cx="8911687" cy="1458422"/>
          </a:xfrm>
          <a:prstGeom prst="rect">
            <a:avLst/>
          </a:prstGeom>
        </p:spPr>
        <p:txBody>
          <a:bodyPr vert="horz" lIns="91440" tIns="45720" rIns="91440" bIns="45720" rtlCol="0" anchor="t">
            <a:normAutofit fontScale="850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2. “Five whys</a:t>
            </a:r>
            <a:r>
              <a:rPr kumimoji="0" lang="en-US" sz="3600" b="0" i="0" u="none" strike="noStrike" kern="1200" cap="none" spc="0" normalizeH="0" baseline="0" noProof="0" dirty="0">
                <a:ln>
                  <a:noFill/>
                </a:ln>
                <a:solidFill>
                  <a:schemeClr val="tx1"/>
                </a:solidFill>
                <a:effectLst/>
                <a:uLnTx/>
                <a:uFillTx/>
                <a:latin typeface="Century Gothic"/>
                <a:ea typeface="+mj-ea"/>
                <a:cs typeface="+mj-cs"/>
              </a:rPr>
              <a:t>”</a:t>
            </a: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a:p>
            <a:pPr lvl="0">
              <a:defRPr/>
            </a:pPr>
            <a:r>
              <a:rPr lang="en-US" dirty="0">
                <a:solidFill>
                  <a:schemeClr val="tx1"/>
                </a:solidFill>
                <a:latin typeface="Century Gothic"/>
              </a:rPr>
              <a:t>Understanding why something is the way it is</a:t>
            </a:r>
          </a:p>
        </p:txBody>
      </p:sp>
      <p:sp>
        <p:nvSpPr>
          <p:cNvPr id="7" name="Content Placeholder 2"/>
          <p:cNvSpPr txBox="1">
            <a:spLocks/>
          </p:cNvSpPr>
          <p:nvPr/>
        </p:nvSpPr>
        <p:spPr>
          <a:xfrm>
            <a:off x="595304" y="2123190"/>
            <a:ext cx="11306410" cy="390906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200"/>
              </a:spcBef>
              <a:spcAft>
                <a:spcPts val="0"/>
              </a:spcAft>
              <a:buClr>
                <a:sysClr val="window" lastClr="FFFFFF"/>
              </a:buClr>
              <a:buSzTx/>
              <a:buNone/>
              <a:tabLst/>
              <a:defRPr/>
            </a:pPr>
            <a:r>
              <a:rPr lang="en-US" sz="2400" b="1" dirty="0">
                <a:solidFill>
                  <a:schemeClr val="tx1"/>
                </a:solidFill>
                <a:latin typeface="Century Gothic"/>
              </a:rPr>
              <a:t>Alternative Scenario</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400" b="0" i="0" u="none" strike="noStrike" kern="1200" cap="none" spc="0" normalizeH="0" baseline="0" noProof="0" dirty="0">
                <a:ln>
                  <a:noFill/>
                </a:ln>
                <a:solidFill>
                  <a:schemeClr val="tx1"/>
                </a:solidFill>
                <a:effectLst/>
                <a:uLnTx/>
                <a:uFillTx/>
                <a:latin typeface="Century Gothic"/>
              </a:rPr>
              <a:t>Mothers are not breastfeeding – </a:t>
            </a:r>
            <a:r>
              <a:rPr kumimoji="0" lang="en-US" sz="2400" b="1" i="0" u="none" strike="noStrike" kern="1200" cap="none" spc="0" normalizeH="0" baseline="0" noProof="0" dirty="0">
                <a:ln>
                  <a:noFill/>
                </a:ln>
                <a:solidFill>
                  <a:schemeClr val="tx1"/>
                </a:solidFill>
                <a:effectLst/>
                <a:uLnTx/>
                <a:uFillTx/>
                <a:latin typeface="Century Gothic"/>
              </a:rPr>
              <a:t>Why</a:t>
            </a:r>
            <a:r>
              <a:rPr kumimoji="0" lang="en-US" sz="2400" b="0" i="0" u="none" strike="noStrike" kern="1200" cap="none" spc="0" normalizeH="0" baseline="0" noProof="0" dirty="0">
                <a:ln>
                  <a:noFill/>
                </a:ln>
                <a:solidFill>
                  <a:schemeClr val="tx1"/>
                </a:solidFill>
                <a:effectLst/>
                <a:uLnTx/>
                <a:uFillTx/>
                <a:latin typeface="Century Gothic"/>
              </a:rPr>
              <a:t>?</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lang="en-US" sz="2400" dirty="0">
                <a:solidFill>
                  <a:schemeClr val="tx1"/>
                </a:solidFill>
                <a:latin typeface="Century Gothic"/>
              </a:rPr>
              <a:t>They feel uncomfortable taking their gown off</a:t>
            </a:r>
            <a:br>
              <a:rPr lang="en-US" sz="2400" dirty="0">
                <a:solidFill>
                  <a:schemeClr val="tx1"/>
                </a:solidFill>
                <a:latin typeface="Century Gothic"/>
              </a:rPr>
            </a:br>
            <a:r>
              <a:rPr lang="en-US" sz="2400" b="1" dirty="0">
                <a:solidFill>
                  <a:schemeClr val="tx1"/>
                </a:solidFill>
                <a:latin typeface="Century Gothic"/>
              </a:rPr>
              <a:t>Why ?</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lang="en-US" sz="2400" dirty="0">
                <a:solidFill>
                  <a:schemeClr val="tx1"/>
                </a:solidFill>
                <a:latin typeface="Century Gothic"/>
              </a:rPr>
              <a:t>There is no privacy to breast feed, so they feel exposed. </a:t>
            </a:r>
            <a:br>
              <a:rPr lang="en-US" sz="2400" dirty="0">
                <a:solidFill>
                  <a:schemeClr val="tx1"/>
                </a:solidFill>
                <a:latin typeface="Century Gothic"/>
              </a:rPr>
            </a:br>
            <a:r>
              <a:rPr lang="en-US" sz="2400" b="1" dirty="0">
                <a:solidFill>
                  <a:schemeClr val="tx1"/>
                </a:solidFill>
                <a:latin typeface="Century Gothic"/>
              </a:rPr>
              <a:t>Why</a:t>
            </a:r>
            <a:r>
              <a:rPr lang="en-US" sz="2400" dirty="0">
                <a:solidFill>
                  <a:schemeClr val="tx1"/>
                </a:solidFill>
                <a:latin typeface="Century Gothic"/>
              </a:rPr>
              <a:t> is there no privacy to breastfeed?</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lang="en-US" sz="2400" dirty="0">
                <a:solidFill>
                  <a:schemeClr val="tx1"/>
                </a:solidFill>
                <a:latin typeface="Century Gothic"/>
              </a:rPr>
              <a:t>They are in a common ward. There are no curtains or separate covered space for privacy for breastfeeding</a:t>
            </a: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086894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a:xfrm>
            <a:off x="595304" y="592185"/>
            <a:ext cx="11136913" cy="57923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3. Pareto Principle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80% of the problem is due to 20% of the causes</a:t>
            </a:r>
            <a:endParaRPr kumimoji="0" lang="en-IN" sz="3600" b="1" i="0" u="none" strike="noStrike" kern="1200" cap="none" spc="0" normalizeH="0" baseline="0" noProof="0" dirty="0">
              <a:ln>
                <a:noFill/>
              </a:ln>
              <a:solidFill>
                <a:schemeClr val="tx1"/>
              </a:solidFill>
              <a:effectLst/>
              <a:uLnTx/>
              <a:uFillTx/>
              <a:latin typeface="Century Gothic"/>
              <a:ea typeface="+mj-ea"/>
              <a:cs typeface="+mj-cs"/>
            </a:endParaRPr>
          </a:p>
        </p:txBody>
      </p:sp>
      <p:pic>
        <p:nvPicPr>
          <p:cNvPr id="1026" name="Picture 2" descr="Image result for pareto principle"/>
          <p:cNvPicPr>
            <a:picLocks noChangeAspect="1" noChangeArrowheads="1"/>
          </p:cNvPicPr>
          <p:nvPr/>
        </p:nvPicPr>
        <p:blipFill rotWithShape="1">
          <a:blip r:embed="rId3">
            <a:extLst>
              <a:ext uri="{28A0092B-C50C-407E-A947-70E740481C1C}">
                <a14:useLocalDpi xmlns:a14="http://schemas.microsoft.com/office/drawing/2010/main" val="0"/>
              </a:ext>
            </a:extLst>
          </a:blip>
          <a:srcRect t="13346" r="2833" b="10118"/>
          <a:stretch/>
        </p:blipFill>
        <p:spPr bwMode="auto">
          <a:xfrm>
            <a:off x="1018454" y="1926844"/>
            <a:ext cx="6663679" cy="3936569"/>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Group 30">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2" name="Rectangle 31">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3"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5" name="Oval 54">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4"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3" name="Picture 52">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54" name="Rectangle 53">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5"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1" name="Oval 50">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6"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49" name="Oval 48">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7"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7" name="Picture 46">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48" name="Rectangle 47">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8"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5" name="Oval 44">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39"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3" name="Oval 42">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0"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1" name="Picture 40">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42" name="Rectangle 41">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
        <p:nvSpPr>
          <p:cNvPr id="2" name="Rectangle 1"/>
          <p:cNvSpPr/>
          <p:nvPr/>
        </p:nvSpPr>
        <p:spPr>
          <a:xfrm>
            <a:off x="7918912" y="5427887"/>
            <a:ext cx="2674130" cy="369332"/>
          </a:xfrm>
          <a:prstGeom prst="rect">
            <a:avLst/>
          </a:prstGeom>
        </p:spPr>
        <p:txBody>
          <a:bodyPr wrap="none">
            <a:spAutoFit/>
          </a:bodyPr>
          <a:lstStyle/>
          <a:p>
            <a:pPr lvl="0" defTabSz="457200">
              <a:spcBef>
                <a:spcPts val="1000"/>
              </a:spcBef>
              <a:buClr>
                <a:schemeClr val="tx1"/>
              </a:buClr>
              <a:defRPr/>
            </a:pPr>
            <a:r>
              <a:rPr lang="en-US" b="1" u="sng" dirty="0">
                <a:latin typeface="Century Gothic"/>
              </a:rPr>
              <a:t>Video on Pareto chart</a:t>
            </a:r>
          </a:p>
        </p:txBody>
      </p:sp>
    </p:spTree>
    <p:extLst>
      <p:ext uri="{BB962C8B-B14F-4D97-AF65-F5344CB8AC3E}">
        <p14:creationId xmlns:p14="http://schemas.microsoft.com/office/powerpoint/2010/main" val="3534495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95075" y="1359999"/>
            <a:ext cx="9144000" cy="4393644"/>
          </a:xfrm>
          <a:prstGeom prst="rect">
            <a:avLst/>
          </a:prstGeom>
          <a:solidFill>
            <a:sysClr val="window" lastClr="FFFFFF"/>
          </a:solidFill>
          <a:ln w="15875" cap="rnd"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entury Gothic"/>
                <a:ea typeface="+mn-ea"/>
                <a:cs typeface="+mn-cs"/>
              </a:rPr>
              <a:t>v</a:t>
            </a:r>
          </a:p>
        </p:txBody>
      </p:sp>
      <p:sp>
        <p:nvSpPr>
          <p:cNvPr id="9" name="Title 1"/>
          <p:cNvSpPr txBox="1">
            <a:spLocks/>
          </p:cNvSpPr>
          <p:nvPr/>
        </p:nvSpPr>
        <p:spPr>
          <a:xfrm>
            <a:off x="595304" y="571580"/>
            <a:ext cx="8911687" cy="72151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Pareto Chart Example: Medication Error</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graphicFrame>
        <p:nvGraphicFramePr>
          <p:cNvPr id="10" name="Content Placeholder 4"/>
          <p:cNvGraphicFramePr>
            <a:graphicFrameLocks/>
          </p:cNvGraphicFramePr>
          <p:nvPr>
            <p:extLst>
              <p:ext uri="{D42A27DB-BD31-4B8C-83A1-F6EECF244321}">
                <p14:modId xmlns:p14="http://schemas.microsoft.com/office/powerpoint/2010/main" val="3070727194"/>
              </p:ext>
            </p:extLst>
          </p:nvPr>
        </p:nvGraphicFramePr>
        <p:xfrm>
          <a:off x="385011" y="1293093"/>
          <a:ext cx="11566357" cy="4548017"/>
        </p:xfrm>
        <a:graphic>
          <a:graphicData uri="http://schemas.openxmlformats.org/drawingml/2006/chart">
            <c:chart xmlns:c="http://schemas.openxmlformats.org/drawingml/2006/chart" xmlns:r="http://schemas.openxmlformats.org/officeDocument/2006/relationships" r:id="rId3"/>
          </a:graphicData>
        </a:graphic>
      </p:graphicFrame>
      <p:grpSp>
        <p:nvGrpSpPr>
          <p:cNvPr id="37" name="Group 36">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8" name="Rectangle 3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61" name="Oval 6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4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9" name="Picture 58">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60" name="Rectangle 5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4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7" name="Oval 5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4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5" name="Oval 5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4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53" name="Picture 52">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54" name="Rectangle 5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4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51" name="Oval 5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9" name="Oval 4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7" name="Picture 46">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48" name="Rectangle 4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
        <p:nvSpPr>
          <p:cNvPr id="33" name="Left Brace 32"/>
          <p:cNvSpPr/>
          <p:nvPr/>
        </p:nvSpPr>
        <p:spPr>
          <a:xfrm rot="16200000" flipH="1">
            <a:off x="2263534" y="915999"/>
            <a:ext cx="1230037" cy="3451068"/>
          </a:xfrm>
          <a:prstGeom prst="leftBrace">
            <a:avLst>
              <a:gd name="adj1" fmla="val 51372"/>
              <a:gd name="adj2" fmla="val 49233"/>
            </a:avLst>
          </a:prstGeom>
          <a:noFill/>
          <a:ln w="79375" cap="rnd" cmpd="sng" algn="ctr">
            <a:solidFill>
              <a:srgbClr val="0070C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2" name="Rectangle 1"/>
          <p:cNvSpPr/>
          <p:nvPr/>
        </p:nvSpPr>
        <p:spPr>
          <a:xfrm>
            <a:off x="2929608" y="1359999"/>
            <a:ext cx="3567445" cy="6665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a:t>80% of the problem is due to 30% of causes</a:t>
            </a:r>
          </a:p>
        </p:txBody>
      </p:sp>
    </p:spTree>
    <p:extLst>
      <p:ext uri="{BB962C8B-B14F-4D97-AF65-F5344CB8AC3E}">
        <p14:creationId xmlns:p14="http://schemas.microsoft.com/office/powerpoint/2010/main" val="156136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77564"/>
            <a:ext cx="8911687" cy="517219"/>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4. Process flowchart</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3" y="1445538"/>
            <a:ext cx="11596697" cy="473802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chemeClr val="tx1"/>
              </a:buClr>
              <a:buSzTx/>
              <a:buFont typeface="Wingdings 3" charset="2"/>
              <a:buNone/>
              <a:tabLst/>
              <a:defRPr/>
            </a:pPr>
            <a:r>
              <a:rPr kumimoji="0" lang="en-US" sz="2800" b="1" i="0" u="none" strike="noStrike" kern="1200" cap="none" spc="0" normalizeH="0" baseline="0" noProof="0" dirty="0">
                <a:ln>
                  <a:noFill/>
                </a:ln>
                <a:solidFill>
                  <a:schemeClr val="tx1"/>
                </a:solidFill>
                <a:effectLst/>
                <a:uLnTx/>
                <a:uFillTx/>
                <a:latin typeface="Century Gothic"/>
              </a:rPr>
              <a:t>How to develop a process flow chart</a:t>
            </a:r>
          </a:p>
          <a:p>
            <a:pPr marL="342900" marR="0" lvl="0" indent="-342900" algn="l" defTabSz="457200" rtl="0" eaLnBrk="1" fontAlgn="auto" latinLnBrk="0" hangingPunct="1">
              <a:lnSpc>
                <a:spcPct val="100000"/>
              </a:lnSpc>
              <a:spcBef>
                <a:spcPts val="1000"/>
              </a:spcBef>
              <a:spcAft>
                <a:spcPts val="0"/>
              </a:spcAft>
              <a:buClr>
                <a:schemeClr val="tx1"/>
              </a:buClr>
              <a:buSzTx/>
              <a:buFont typeface="+mj-lt"/>
              <a:buAutoNum type="arabicPeriod"/>
              <a:tabLst/>
              <a:defRPr/>
            </a:pPr>
            <a:r>
              <a:rPr kumimoji="0" lang="en-US" sz="2800" b="0" i="0" u="none" strike="noStrike" kern="1200" cap="none" spc="0" normalizeH="0" baseline="0" noProof="0" dirty="0">
                <a:ln>
                  <a:noFill/>
                </a:ln>
                <a:solidFill>
                  <a:schemeClr val="tx1"/>
                </a:solidFill>
                <a:effectLst/>
                <a:uLnTx/>
                <a:uFillTx/>
                <a:latin typeface="Century Gothic"/>
              </a:rPr>
              <a:t>Decide the </a:t>
            </a:r>
            <a:r>
              <a:rPr kumimoji="0" lang="en-US" sz="2800" b="1" i="1" u="none" strike="noStrike" kern="1200" cap="none" spc="0" normalizeH="0" baseline="0" noProof="0" dirty="0">
                <a:ln>
                  <a:noFill/>
                </a:ln>
                <a:solidFill>
                  <a:schemeClr val="tx1"/>
                </a:solidFill>
                <a:effectLst/>
                <a:uLnTx/>
                <a:uFillTx/>
                <a:latin typeface="Century Gothic"/>
              </a:rPr>
              <a:t>beginning</a:t>
            </a:r>
            <a:r>
              <a:rPr kumimoji="0" lang="en-US" sz="2800" b="0" i="0" u="none" strike="noStrike" kern="1200" cap="none" spc="0" normalizeH="0" baseline="0" noProof="0" dirty="0">
                <a:ln>
                  <a:noFill/>
                </a:ln>
                <a:solidFill>
                  <a:schemeClr val="tx1"/>
                </a:solidFill>
                <a:effectLst/>
                <a:uLnTx/>
                <a:uFillTx/>
                <a:latin typeface="Century Gothic"/>
              </a:rPr>
              <a:t> and </a:t>
            </a:r>
            <a:r>
              <a:rPr kumimoji="0" lang="en-US" sz="2800" b="1" i="1" u="none" strike="noStrike" kern="1200" cap="none" spc="0" normalizeH="0" baseline="0" noProof="0" dirty="0">
                <a:ln>
                  <a:noFill/>
                </a:ln>
                <a:solidFill>
                  <a:schemeClr val="tx1"/>
                </a:solidFill>
                <a:effectLst/>
                <a:uLnTx/>
                <a:uFillTx/>
                <a:latin typeface="Century Gothic"/>
              </a:rPr>
              <a:t>end</a:t>
            </a:r>
            <a:r>
              <a:rPr kumimoji="0" lang="en-US" sz="2800" b="0" i="0" u="none" strike="noStrike" kern="1200" cap="none" spc="0" normalizeH="0" baseline="0" noProof="0" dirty="0">
                <a:ln>
                  <a:noFill/>
                </a:ln>
                <a:solidFill>
                  <a:schemeClr val="tx1"/>
                </a:solidFill>
                <a:effectLst/>
                <a:uLnTx/>
                <a:uFillTx/>
                <a:latin typeface="Century Gothic"/>
              </a:rPr>
              <a:t> points of the process being</a:t>
            </a:r>
            <a:r>
              <a:rPr kumimoji="0" lang="en-US" sz="2800" b="0" i="0" u="none" strike="noStrike" kern="1200" cap="none" spc="0" normalizeH="0" noProof="0" dirty="0">
                <a:ln>
                  <a:noFill/>
                </a:ln>
                <a:solidFill>
                  <a:schemeClr val="tx1"/>
                </a:solidFill>
                <a:effectLst/>
                <a:uLnTx/>
                <a:uFillTx/>
                <a:latin typeface="Century Gothic"/>
              </a:rPr>
              <a:t> improves</a:t>
            </a:r>
            <a:endParaRPr kumimoji="0" lang="en-US" sz="2800" b="0" i="0" u="none" strike="noStrike" kern="1200" cap="none" spc="0" normalizeH="0" baseline="0" noProof="0" dirty="0">
              <a:ln>
                <a:noFill/>
              </a:ln>
              <a:solidFill>
                <a:schemeClr val="tx1"/>
              </a:solidFill>
              <a:effectLst/>
              <a:uLnTx/>
              <a:uFillTx/>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mj-lt"/>
              <a:buAutoNum type="arabicPeriod"/>
              <a:tabLst/>
              <a:defRPr/>
            </a:pPr>
            <a:r>
              <a:rPr kumimoji="0" lang="en-US" sz="2800" b="0" i="0" u="none" strike="noStrike" kern="1200" cap="none" spc="0" normalizeH="0" baseline="0" noProof="0" dirty="0">
                <a:ln>
                  <a:noFill/>
                </a:ln>
                <a:solidFill>
                  <a:schemeClr val="tx1"/>
                </a:solidFill>
                <a:effectLst/>
                <a:uLnTx/>
                <a:uFillTx/>
                <a:latin typeface="Century Gothic"/>
              </a:rPr>
              <a:t>Identify the </a:t>
            </a:r>
            <a:r>
              <a:rPr kumimoji="0" lang="en-US" sz="2800" b="1" i="1" u="none" strike="noStrike" kern="1200" cap="none" spc="0" normalizeH="0" baseline="0" noProof="0" dirty="0">
                <a:ln>
                  <a:noFill/>
                </a:ln>
                <a:solidFill>
                  <a:schemeClr val="tx1"/>
                </a:solidFill>
                <a:effectLst/>
                <a:uLnTx/>
                <a:uFillTx/>
                <a:latin typeface="Century Gothic"/>
              </a:rPr>
              <a:t>steps</a:t>
            </a:r>
            <a:r>
              <a:rPr kumimoji="0" lang="en-US" sz="2800" b="0" i="0" u="none" strike="noStrike" kern="1200" cap="none" spc="0" normalizeH="0" baseline="0" noProof="0" dirty="0">
                <a:ln>
                  <a:noFill/>
                </a:ln>
                <a:solidFill>
                  <a:schemeClr val="tx1"/>
                </a:solidFill>
                <a:effectLst/>
                <a:uLnTx/>
                <a:uFillTx/>
                <a:latin typeface="Century Gothic"/>
              </a:rPr>
              <a:t> of the process as done </a:t>
            </a:r>
            <a:r>
              <a:rPr kumimoji="0" lang="en-US" sz="2800" b="1" i="0" u="none" strike="noStrike" kern="1200" cap="none" spc="0" normalizeH="0" baseline="0" noProof="0" dirty="0">
                <a:ln>
                  <a:noFill/>
                </a:ln>
                <a:solidFill>
                  <a:schemeClr val="tx1"/>
                </a:solidFill>
                <a:effectLst/>
                <a:uLnTx/>
                <a:uFillTx/>
                <a:latin typeface="Century Gothic"/>
              </a:rPr>
              <a:t>at present</a:t>
            </a:r>
          </a:p>
          <a:p>
            <a:pPr marL="342900" marR="0" lvl="0" indent="-342900" algn="l" defTabSz="457200" rtl="0" eaLnBrk="1" fontAlgn="auto" latinLnBrk="0" hangingPunct="1">
              <a:lnSpc>
                <a:spcPct val="100000"/>
              </a:lnSpc>
              <a:spcBef>
                <a:spcPts val="1000"/>
              </a:spcBef>
              <a:spcAft>
                <a:spcPts val="0"/>
              </a:spcAft>
              <a:buClr>
                <a:schemeClr val="tx1"/>
              </a:buClr>
              <a:buSzTx/>
              <a:buFont typeface="+mj-lt"/>
              <a:buAutoNum type="arabicPeriod"/>
              <a:tabLst/>
              <a:defRPr/>
            </a:pPr>
            <a:r>
              <a:rPr kumimoji="0" lang="en-US" sz="2800" b="0" i="0" u="none" strike="noStrike" kern="1200" cap="none" spc="0" normalizeH="0" baseline="0" noProof="0" dirty="0">
                <a:ln>
                  <a:noFill/>
                </a:ln>
                <a:solidFill>
                  <a:schemeClr val="tx1"/>
                </a:solidFill>
                <a:effectLst/>
                <a:uLnTx/>
                <a:uFillTx/>
                <a:latin typeface="Century Gothic"/>
              </a:rPr>
              <a:t>Link the steps with </a:t>
            </a:r>
            <a:r>
              <a:rPr kumimoji="0" lang="en-US" sz="2800" b="1" i="1" u="none" strike="noStrike" kern="1200" cap="none" spc="0" normalizeH="0" baseline="0" noProof="0" dirty="0">
                <a:ln>
                  <a:noFill/>
                </a:ln>
                <a:solidFill>
                  <a:schemeClr val="tx1"/>
                </a:solidFill>
                <a:effectLst/>
                <a:uLnTx/>
                <a:uFillTx/>
                <a:latin typeface="Century Gothic"/>
              </a:rPr>
              <a:t>arrows</a:t>
            </a:r>
            <a:r>
              <a:rPr kumimoji="0" lang="en-US" sz="2800" b="0" i="0" u="none" strike="noStrike" kern="1200" cap="none" spc="0" normalizeH="0" baseline="0" noProof="0" dirty="0">
                <a:ln>
                  <a:noFill/>
                </a:ln>
                <a:solidFill>
                  <a:schemeClr val="tx1"/>
                </a:solidFill>
                <a:effectLst/>
                <a:uLnTx/>
                <a:uFillTx/>
                <a:latin typeface="Century Gothic"/>
              </a:rPr>
              <a:t> showing direction</a:t>
            </a:r>
          </a:p>
          <a:p>
            <a:pPr marL="342900" marR="0" lvl="0" indent="-342900" algn="l" defTabSz="457200" rtl="0" eaLnBrk="1" fontAlgn="auto" latinLnBrk="0" hangingPunct="1">
              <a:lnSpc>
                <a:spcPct val="100000"/>
              </a:lnSpc>
              <a:spcBef>
                <a:spcPts val="1000"/>
              </a:spcBef>
              <a:spcAft>
                <a:spcPts val="0"/>
              </a:spcAft>
              <a:buClr>
                <a:schemeClr val="tx1"/>
              </a:buClr>
              <a:buSzTx/>
              <a:buFont typeface="+mj-lt"/>
              <a:buAutoNum type="arabicPeriod"/>
              <a:tabLst/>
              <a:defRPr/>
            </a:pPr>
            <a:r>
              <a:rPr lang="en-US" sz="2800" dirty="0">
                <a:solidFill>
                  <a:schemeClr val="tx1"/>
                </a:solidFill>
                <a:latin typeface="Century Gothic"/>
              </a:rPr>
              <a:t>Now </a:t>
            </a:r>
            <a:r>
              <a:rPr lang="en-US" sz="2800" b="1" i="1" dirty="0">
                <a:solidFill>
                  <a:schemeClr val="tx1"/>
                </a:solidFill>
                <a:latin typeface="Century Gothic"/>
              </a:rPr>
              <a:t>r</a:t>
            </a:r>
            <a:r>
              <a:rPr kumimoji="0" lang="en-US" sz="2800" b="1" i="1" u="none" strike="noStrike" kern="1200" cap="none" spc="0" normalizeH="0" baseline="0" noProof="0" dirty="0" err="1">
                <a:ln>
                  <a:noFill/>
                </a:ln>
                <a:solidFill>
                  <a:schemeClr val="tx1"/>
                </a:solidFill>
                <a:effectLst/>
                <a:uLnTx/>
                <a:uFillTx/>
                <a:latin typeface="Century Gothic"/>
              </a:rPr>
              <a:t>eview</a:t>
            </a:r>
            <a:r>
              <a:rPr kumimoji="0" lang="en-US" sz="2800" b="0" i="0" u="none" strike="noStrike" kern="1200" cap="none" spc="0" normalizeH="0" baseline="0" noProof="0" dirty="0">
                <a:ln>
                  <a:noFill/>
                </a:ln>
                <a:solidFill>
                  <a:schemeClr val="tx1"/>
                </a:solidFill>
                <a:effectLst/>
                <a:uLnTx/>
                <a:uFillTx/>
                <a:latin typeface="Century Gothic"/>
              </a:rPr>
              <a:t> the flowchart to see whether the steps can be improved</a:t>
            </a:r>
            <a:r>
              <a:rPr kumimoji="0" lang="en-US" sz="2800" b="0" i="0" u="none" strike="noStrike" kern="1200" cap="none" spc="0" normalizeH="0" noProof="0" dirty="0">
                <a:ln>
                  <a:noFill/>
                </a:ln>
                <a:solidFill>
                  <a:schemeClr val="tx1"/>
                </a:solidFill>
                <a:effectLst/>
                <a:uLnTx/>
                <a:uFillTx/>
                <a:latin typeface="Century Gothic"/>
              </a:rPr>
              <a:t> upon to </a:t>
            </a:r>
            <a:r>
              <a:rPr kumimoji="0" lang="en-US" sz="2800" b="0" i="0" u="none" strike="noStrike" kern="1200" cap="none" spc="0" normalizeH="0" baseline="0" noProof="0" dirty="0">
                <a:ln>
                  <a:noFill/>
                </a:ln>
                <a:solidFill>
                  <a:schemeClr val="tx1"/>
                </a:solidFill>
                <a:effectLst/>
                <a:uLnTx/>
                <a:uFillTx/>
                <a:latin typeface="Century Gothic"/>
              </a:rPr>
              <a:t>achieve the end point efficiently: </a:t>
            </a:r>
          </a:p>
          <a:p>
            <a:pPr marL="690563" lvl="1" indent="-290513">
              <a:buClr>
                <a:schemeClr val="tx1"/>
              </a:buClr>
              <a:buFont typeface="Arial" panose="020B0604020202020204" pitchFamily="34" charset="0"/>
              <a:buChar char="•"/>
              <a:defRPr/>
            </a:pPr>
            <a:r>
              <a:rPr kumimoji="0" lang="en-US" sz="2600" b="0" i="0" u="none" strike="noStrike" kern="1200" cap="none" spc="0" normalizeH="0" baseline="0" noProof="0" dirty="0">
                <a:ln>
                  <a:noFill/>
                </a:ln>
                <a:solidFill>
                  <a:schemeClr val="tx1"/>
                </a:solidFill>
                <a:effectLst/>
                <a:uLnTx/>
                <a:uFillTx/>
                <a:latin typeface="Century Gothic"/>
              </a:rPr>
              <a:t>are some steps unnecessary?</a:t>
            </a:r>
          </a:p>
          <a:p>
            <a:pPr marL="690563" lvl="1" indent="-290513">
              <a:buClr>
                <a:schemeClr val="tx1"/>
              </a:buClr>
              <a:buFont typeface="Arial" panose="020B0604020202020204" pitchFamily="34" charset="0"/>
              <a:buChar char="•"/>
              <a:defRPr/>
            </a:pPr>
            <a:r>
              <a:rPr lang="en-US" sz="2600" dirty="0">
                <a:solidFill>
                  <a:schemeClr val="tx1"/>
                </a:solidFill>
                <a:latin typeface="Century Gothic"/>
              </a:rPr>
              <a:t>can the order of steps be changed to make things better / easier?</a:t>
            </a:r>
            <a:endParaRPr kumimoji="0" lang="en-US" sz="2600" b="0" i="0" u="none" strike="noStrike" kern="1200" cap="none" spc="0" normalizeH="0" baseline="0" noProof="0" dirty="0">
              <a:ln>
                <a:noFill/>
              </a:ln>
              <a:solidFill>
                <a:schemeClr val="tx1"/>
              </a:solidFill>
              <a:effectLst/>
              <a:uLnTx/>
              <a:uFillTx/>
              <a:latin typeface="Century Gothic"/>
            </a:endParaRP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902770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8" name="Rectangle 3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61" name="Oval 6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4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9" name="Picture 58">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60" name="Rectangle 5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4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7" name="Oval 5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4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5" name="Oval 5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4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53" name="Picture 52">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54" name="Rectangle 5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4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51" name="Oval 5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9" name="Oval 4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7" name="Picture 46">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8" name="Rectangle 4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
        <p:nvSpPr>
          <p:cNvPr id="33" name="Process 3"/>
          <p:cNvSpPr/>
          <p:nvPr/>
        </p:nvSpPr>
        <p:spPr>
          <a:xfrm>
            <a:off x="8896544" y="837680"/>
            <a:ext cx="1882135" cy="991390"/>
          </a:xfrm>
          <a:prstGeom prst="flowChartProcess">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a:t>
            </a:r>
          </a:p>
        </p:txBody>
      </p:sp>
      <p:sp>
        <p:nvSpPr>
          <p:cNvPr id="34" name="Decision 5"/>
          <p:cNvSpPr/>
          <p:nvPr/>
        </p:nvSpPr>
        <p:spPr>
          <a:xfrm>
            <a:off x="7688982" y="2471093"/>
            <a:ext cx="3414229" cy="1380170"/>
          </a:xfrm>
          <a:prstGeom prst="flowChartDecision">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Option</a:t>
            </a:r>
          </a:p>
          <a:p>
            <a:pPr algn="ctr"/>
            <a:r>
              <a:rPr lang="en-US" sz="2400" b="1" dirty="0">
                <a:solidFill>
                  <a:schemeClr val="tx1"/>
                </a:solidFill>
              </a:rPr>
              <a:t>(diamond)</a:t>
            </a:r>
          </a:p>
        </p:txBody>
      </p:sp>
      <p:sp>
        <p:nvSpPr>
          <p:cNvPr id="35" name="Right Arrow 34"/>
          <p:cNvSpPr/>
          <p:nvPr/>
        </p:nvSpPr>
        <p:spPr>
          <a:xfrm>
            <a:off x="8129761" y="1211317"/>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63" name="Right Arrow 62"/>
          <p:cNvSpPr/>
          <p:nvPr/>
        </p:nvSpPr>
        <p:spPr>
          <a:xfrm rot="16200000" flipH="1">
            <a:off x="9261593" y="4092414"/>
            <a:ext cx="376595" cy="479608"/>
          </a:xfrm>
          <a:prstGeom prst="rightArrow">
            <a:avLst>
              <a:gd name="adj1" fmla="val 46553"/>
              <a:gd name="adj2" fmla="val 50000"/>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64" name="TextBox 63"/>
          <p:cNvSpPr txBox="1"/>
          <p:nvPr/>
        </p:nvSpPr>
        <p:spPr>
          <a:xfrm>
            <a:off x="7018810" y="2527081"/>
            <a:ext cx="670172" cy="461665"/>
          </a:xfrm>
          <a:prstGeom prst="rect">
            <a:avLst/>
          </a:prstGeom>
          <a:solidFill>
            <a:srgbClr val="E2E2F6"/>
          </a:solidFill>
        </p:spPr>
        <p:txBody>
          <a:bodyPr wrap="square" rtlCol="0">
            <a:spAutoFit/>
          </a:bodyPr>
          <a:lstStyle/>
          <a:p>
            <a:r>
              <a:rPr lang="en-US" sz="2400" b="1" dirty="0"/>
              <a:t>Yes</a:t>
            </a:r>
          </a:p>
        </p:txBody>
      </p:sp>
      <p:sp>
        <p:nvSpPr>
          <p:cNvPr id="65" name="TextBox 64"/>
          <p:cNvSpPr txBox="1"/>
          <p:nvPr/>
        </p:nvSpPr>
        <p:spPr>
          <a:xfrm>
            <a:off x="10054446" y="4006229"/>
            <a:ext cx="786297" cy="461665"/>
          </a:xfrm>
          <a:prstGeom prst="rect">
            <a:avLst/>
          </a:prstGeom>
          <a:solidFill>
            <a:srgbClr val="E2E2F6"/>
          </a:solidFill>
        </p:spPr>
        <p:txBody>
          <a:bodyPr wrap="square" rtlCol="0">
            <a:spAutoFit/>
          </a:bodyPr>
          <a:lstStyle/>
          <a:p>
            <a:r>
              <a:rPr lang="en-US" sz="2400" b="1" dirty="0"/>
              <a:t>No</a:t>
            </a:r>
          </a:p>
        </p:txBody>
      </p:sp>
      <p:sp>
        <p:nvSpPr>
          <p:cNvPr id="66" name="Right Arrow 65"/>
          <p:cNvSpPr/>
          <p:nvPr/>
        </p:nvSpPr>
        <p:spPr>
          <a:xfrm rot="10800000">
            <a:off x="6971990" y="3013204"/>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67" name="Right Arrow 66"/>
          <p:cNvSpPr/>
          <p:nvPr/>
        </p:nvSpPr>
        <p:spPr>
          <a:xfrm rot="10800000">
            <a:off x="4040630" y="5095412"/>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68" name="Cloud Callout 67"/>
          <p:cNvSpPr/>
          <p:nvPr/>
        </p:nvSpPr>
        <p:spPr>
          <a:xfrm>
            <a:off x="7443531" y="4598409"/>
            <a:ext cx="3659680" cy="1240918"/>
          </a:xfrm>
          <a:prstGeom prst="cloudCallout">
            <a:avLst>
              <a:gd name="adj1" fmla="val -32143"/>
              <a:gd name="adj2" fmla="val 18440"/>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 not clear</a:t>
            </a:r>
          </a:p>
          <a:p>
            <a:pPr algn="ctr"/>
            <a:r>
              <a:rPr lang="en-US" sz="2400" b="1" dirty="0">
                <a:solidFill>
                  <a:schemeClr val="tx1"/>
                </a:solidFill>
              </a:rPr>
              <a:t>(cloud)</a:t>
            </a:r>
          </a:p>
        </p:txBody>
      </p:sp>
      <p:sp>
        <p:nvSpPr>
          <p:cNvPr id="69" name="Right Arrow 68"/>
          <p:cNvSpPr/>
          <p:nvPr/>
        </p:nvSpPr>
        <p:spPr>
          <a:xfrm rot="16200000" flipH="1">
            <a:off x="9207799" y="1916183"/>
            <a:ext cx="376595" cy="479608"/>
          </a:xfrm>
          <a:prstGeom prst="rightArrow">
            <a:avLst>
              <a:gd name="adj1" fmla="val 46553"/>
              <a:gd name="adj2" fmla="val 50000"/>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0" name="Process 3"/>
          <p:cNvSpPr/>
          <p:nvPr/>
        </p:nvSpPr>
        <p:spPr>
          <a:xfrm>
            <a:off x="2365722" y="832396"/>
            <a:ext cx="2626184" cy="1062411"/>
          </a:xfrm>
          <a:prstGeom prst="ellipse">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Start </a:t>
            </a:r>
          </a:p>
          <a:p>
            <a:pPr algn="ctr"/>
            <a:r>
              <a:rPr lang="en-US" sz="2400" b="1" dirty="0">
                <a:solidFill>
                  <a:schemeClr val="tx1"/>
                </a:solidFill>
              </a:rPr>
              <a:t>(oval)</a:t>
            </a:r>
          </a:p>
        </p:txBody>
      </p:sp>
      <p:sp>
        <p:nvSpPr>
          <p:cNvPr id="71" name="Right Arrow 70"/>
          <p:cNvSpPr/>
          <p:nvPr/>
        </p:nvSpPr>
        <p:spPr>
          <a:xfrm>
            <a:off x="5082594" y="1187705"/>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2" name="Process 3"/>
          <p:cNvSpPr/>
          <p:nvPr/>
        </p:nvSpPr>
        <p:spPr>
          <a:xfrm>
            <a:off x="5913847" y="856009"/>
            <a:ext cx="2090693" cy="1062411"/>
          </a:xfrm>
          <a:prstGeom prst="flowChartProcess">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 of the process (rectangles)</a:t>
            </a:r>
          </a:p>
        </p:txBody>
      </p:sp>
      <p:sp>
        <p:nvSpPr>
          <p:cNvPr id="73" name="Process 3"/>
          <p:cNvSpPr/>
          <p:nvPr/>
        </p:nvSpPr>
        <p:spPr>
          <a:xfrm>
            <a:off x="4991906" y="2759276"/>
            <a:ext cx="1882135" cy="991390"/>
          </a:xfrm>
          <a:prstGeom prst="flowChartProcess">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a:t>
            </a:r>
          </a:p>
        </p:txBody>
      </p:sp>
      <p:sp>
        <p:nvSpPr>
          <p:cNvPr id="74" name="Process 3"/>
          <p:cNvSpPr/>
          <p:nvPr/>
        </p:nvSpPr>
        <p:spPr>
          <a:xfrm>
            <a:off x="4787863" y="4748979"/>
            <a:ext cx="1882135" cy="991390"/>
          </a:xfrm>
          <a:prstGeom prst="flowChartProcess">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a:t>
            </a:r>
          </a:p>
        </p:txBody>
      </p:sp>
      <p:sp>
        <p:nvSpPr>
          <p:cNvPr id="75" name="Process 3"/>
          <p:cNvSpPr/>
          <p:nvPr/>
        </p:nvSpPr>
        <p:spPr>
          <a:xfrm>
            <a:off x="1739712" y="4801001"/>
            <a:ext cx="2274618" cy="1062411"/>
          </a:xfrm>
          <a:prstGeom prst="ellipse">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Start </a:t>
            </a:r>
          </a:p>
          <a:p>
            <a:pPr algn="ctr"/>
            <a:r>
              <a:rPr lang="en-US" sz="2400" b="1" dirty="0">
                <a:solidFill>
                  <a:schemeClr val="tx1"/>
                </a:solidFill>
              </a:rPr>
              <a:t>(oval)</a:t>
            </a:r>
          </a:p>
        </p:txBody>
      </p:sp>
      <p:sp>
        <p:nvSpPr>
          <p:cNvPr id="76" name="Right Arrow 75"/>
          <p:cNvSpPr/>
          <p:nvPr/>
        </p:nvSpPr>
        <p:spPr>
          <a:xfrm rot="10800000">
            <a:off x="6863398" y="5213830"/>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7" name="Right Arrow 76"/>
          <p:cNvSpPr/>
          <p:nvPr/>
        </p:nvSpPr>
        <p:spPr>
          <a:xfrm rot="10800000">
            <a:off x="3982877" y="3003810"/>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8" name="Right Arrow 77"/>
          <p:cNvSpPr/>
          <p:nvPr/>
        </p:nvSpPr>
        <p:spPr>
          <a:xfrm rot="5400000">
            <a:off x="2600575" y="4120467"/>
            <a:ext cx="650533" cy="473590"/>
          </a:xfrm>
          <a:prstGeom prst="rightArrow">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tx1"/>
              </a:solidFill>
            </a:endParaRPr>
          </a:p>
        </p:txBody>
      </p:sp>
      <p:sp>
        <p:nvSpPr>
          <p:cNvPr id="79" name="Process 3"/>
          <p:cNvSpPr/>
          <p:nvPr/>
        </p:nvSpPr>
        <p:spPr>
          <a:xfrm>
            <a:off x="2061482" y="2754303"/>
            <a:ext cx="1882135" cy="991390"/>
          </a:xfrm>
          <a:prstGeom prst="flowChartProcess">
            <a:avLst/>
          </a:prstGeom>
          <a:solidFill>
            <a:srgbClr val="E2E2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Steps</a:t>
            </a:r>
          </a:p>
        </p:txBody>
      </p:sp>
    </p:spTree>
    <p:extLst>
      <p:ext uri="{BB962C8B-B14F-4D97-AF65-F5344CB8AC3E}">
        <p14:creationId xmlns:p14="http://schemas.microsoft.com/office/powerpoint/2010/main" val="2919666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75955" y="666152"/>
            <a:ext cx="8911687" cy="67484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Key tips for analysis</a:t>
            </a:r>
          </a:p>
        </p:txBody>
      </p:sp>
      <p:sp>
        <p:nvSpPr>
          <p:cNvPr id="7" name="Content Placeholder 2"/>
          <p:cNvSpPr txBox="1">
            <a:spLocks/>
          </p:cNvSpPr>
          <p:nvPr/>
        </p:nvSpPr>
        <p:spPr>
          <a:xfrm>
            <a:off x="575955" y="1666356"/>
            <a:ext cx="11238674" cy="40714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700" noProof="0" dirty="0">
                <a:solidFill>
                  <a:schemeClr val="tx1"/>
                </a:solidFill>
                <a:latin typeface="Century Gothic"/>
              </a:rPr>
              <a:t>Analysis helps </a:t>
            </a:r>
            <a:r>
              <a:rPr lang="en-US" sz="2700" b="1" noProof="0" dirty="0">
                <a:solidFill>
                  <a:schemeClr val="tx1"/>
                </a:solidFill>
                <a:latin typeface="Century Gothic"/>
              </a:rPr>
              <a:t>identify several causes </a:t>
            </a:r>
            <a:r>
              <a:rPr lang="en-US" sz="2700" noProof="0" dirty="0">
                <a:solidFill>
                  <a:schemeClr val="tx1"/>
                </a:solidFill>
                <a:latin typeface="Century Gothic"/>
              </a:rPr>
              <a:t>of the problem</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a:p>
            <a:pPr>
              <a:buClr>
                <a:schemeClr val="tx1"/>
              </a:buClr>
              <a:defRPr/>
            </a:pPr>
            <a:r>
              <a:rPr lang="en-US" sz="2700" dirty="0">
                <a:solidFill>
                  <a:schemeClr val="tx1"/>
                </a:solidFill>
                <a:latin typeface="Century Gothic"/>
              </a:rPr>
              <a:t>Try to find </a:t>
            </a:r>
            <a:r>
              <a:rPr lang="en-US" sz="2700" b="1" dirty="0">
                <a:solidFill>
                  <a:schemeClr val="tx1"/>
                </a:solidFill>
                <a:latin typeface="Century Gothic"/>
              </a:rPr>
              <a:t>few causes </a:t>
            </a:r>
            <a:r>
              <a:rPr lang="en-US" sz="2700" dirty="0">
                <a:solidFill>
                  <a:schemeClr val="tx1"/>
                </a:solidFill>
                <a:latin typeface="Century Gothic"/>
              </a:rPr>
              <a:t>that account for most of the problem</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700" dirty="0">
                <a:solidFill>
                  <a:schemeClr val="tx1"/>
                </a:solidFill>
                <a:latin typeface="Century Gothic"/>
              </a:rPr>
              <a:t>Focus on causes that are within our </a:t>
            </a:r>
            <a:r>
              <a:rPr lang="en-US" sz="2700" b="1" dirty="0">
                <a:solidFill>
                  <a:schemeClr val="tx1"/>
                </a:solidFill>
                <a:latin typeface="Century Gothic"/>
              </a:rPr>
              <a:t>control</a:t>
            </a:r>
            <a:r>
              <a:rPr lang="en-US" sz="2700" dirty="0">
                <a:solidFill>
                  <a:schemeClr val="tx1"/>
                </a:solidFill>
                <a:latin typeface="Century Gothic"/>
              </a:rPr>
              <a:t> and possible to remedy </a:t>
            </a:r>
          </a:p>
          <a:p>
            <a:pPr>
              <a:buClr>
                <a:schemeClr val="tx1"/>
              </a:buClr>
              <a:defRPr/>
            </a:pPr>
            <a:r>
              <a:rPr lang="en-US" sz="2700" dirty="0">
                <a:solidFill>
                  <a:schemeClr val="tx1"/>
                </a:solidFill>
                <a:latin typeface="Century Gothic"/>
              </a:rPr>
              <a:t>Use these tools to </a:t>
            </a:r>
            <a:r>
              <a:rPr lang="en-US" sz="2700" b="1" dirty="0">
                <a:solidFill>
                  <a:schemeClr val="tx1"/>
                </a:solidFill>
                <a:latin typeface="Century Gothic"/>
              </a:rPr>
              <a:t>stimulate discussion </a:t>
            </a:r>
            <a:r>
              <a:rPr lang="en-US" sz="2700" dirty="0">
                <a:solidFill>
                  <a:schemeClr val="tx1"/>
                </a:solidFill>
                <a:latin typeface="Century Gothic"/>
              </a:rPr>
              <a:t>among team members</a:t>
            </a:r>
          </a:p>
          <a:p>
            <a:pPr>
              <a:buClr>
                <a:schemeClr val="tx1"/>
              </a:buClr>
              <a:defRPr/>
            </a:pPr>
            <a:r>
              <a:rPr lang="en-US" sz="2700" b="1" dirty="0">
                <a:solidFill>
                  <a:schemeClr val="tx1"/>
                </a:solidFill>
                <a:latin typeface="Century Gothic"/>
              </a:rPr>
              <a:t>Involve</a:t>
            </a:r>
            <a:r>
              <a:rPr lang="en-US" sz="2700" dirty="0">
                <a:solidFill>
                  <a:schemeClr val="tx1"/>
                </a:solidFill>
                <a:latin typeface="Century Gothic"/>
              </a:rPr>
              <a:t> all team members in the analysis</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700" dirty="0">
                <a:solidFill>
                  <a:schemeClr val="tx1"/>
                </a:solidFill>
                <a:latin typeface="Century Gothic"/>
              </a:rPr>
              <a:t>Think about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how </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re-organization</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can help improve the process</a:t>
            </a:r>
          </a:p>
          <a:p>
            <a:pPr marL="0" marR="0" lvl="0" indent="0" algn="l" defTabSz="457200" rtl="0" eaLnBrk="1" fontAlgn="auto" latinLnBrk="0" hangingPunct="1">
              <a:lnSpc>
                <a:spcPct val="100000"/>
              </a:lnSpc>
              <a:spcBef>
                <a:spcPts val="1000"/>
              </a:spcBef>
              <a:spcAft>
                <a:spcPts val="0"/>
              </a:spcAft>
              <a:buClr>
                <a:schemeClr val="tx1"/>
              </a:buClr>
              <a:buSzTx/>
              <a:buNone/>
              <a:tabLst/>
              <a:defRPr/>
            </a:pPr>
            <a:endParaRPr kumimoji="0" lang="en-US" sz="2700" b="0" i="0" u="sng" strike="noStrike" kern="1200" cap="none" spc="0" normalizeH="0" baseline="0" noProof="0" dirty="0">
              <a:ln>
                <a:noFill/>
              </a:ln>
              <a:solidFill>
                <a:schemeClr val="tx1"/>
              </a:solidFill>
              <a:effectLst/>
              <a:uLnTx/>
              <a:uFillTx/>
              <a:latin typeface="Century Gothic"/>
              <a:ea typeface="+mn-ea"/>
              <a:cs typeface="+mn-cs"/>
            </a:endParaRP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427552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3"/>
          <a:stretch>
            <a:fillRect/>
          </a:stretch>
        </p:blipFill>
        <p:spPr>
          <a:xfrm>
            <a:off x="1905000" y="884155"/>
            <a:ext cx="8382000" cy="4910650"/>
          </a:xfrm>
          <a:prstGeom prst="rect">
            <a:avLst/>
          </a:prstGeom>
        </p:spPr>
      </p:pic>
      <p:grpSp>
        <p:nvGrpSpPr>
          <p:cNvPr id="3" name="Group 2">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8" name="Oval 27">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6" name="Picture 25">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27" name="Rectangle 26">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4" name="Oval 23">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2" name="Oval 21">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0" name="Picture 19">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21" name="Rectangle 20">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1"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8" name="Oval 17">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2"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6" name="Oval 15">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3"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4" name="Picture 13">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15" name="Rectangle 14">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648372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75955" y="699222"/>
            <a:ext cx="10807102" cy="77361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ts val="3000"/>
              </a:spcBef>
              <a:spcAft>
                <a:spcPts val="100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2: Analyzing and measuring quality of care</a:t>
            </a:r>
          </a:p>
        </p:txBody>
      </p:sp>
      <p:sp>
        <p:nvSpPr>
          <p:cNvPr id="8" name="Content Placeholder 2"/>
          <p:cNvSpPr txBox="1">
            <a:spLocks/>
          </p:cNvSpPr>
          <p:nvPr/>
        </p:nvSpPr>
        <p:spPr>
          <a:xfrm>
            <a:off x="575955" y="2320306"/>
            <a:ext cx="10807102" cy="18695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0">
              <a:buClr>
                <a:schemeClr val="tx1"/>
              </a:buClr>
              <a:buFont typeface="Wingdings" charset="2"/>
              <a:buChar char="Ø"/>
              <a:defRPr/>
            </a:pPr>
            <a:r>
              <a:rPr lang="en-US" sz="2700" dirty="0">
                <a:solidFill>
                  <a:schemeClr val="tx1"/>
                </a:solidFill>
                <a:latin typeface="Century Gothic"/>
              </a:rPr>
              <a:t>How to develop indicators for process and outcome of care </a:t>
            </a:r>
          </a:p>
          <a:p>
            <a:pPr lvl="0">
              <a:buClr>
                <a:schemeClr val="tx1"/>
              </a:buClr>
              <a:buFont typeface="Wingdings" charset="2"/>
              <a:buChar char="Ø"/>
              <a:defRPr/>
            </a:pPr>
            <a:r>
              <a:rPr lang="en-US" sz="2700" dirty="0">
                <a:solidFill>
                  <a:schemeClr val="tx1"/>
                </a:solidFill>
                <a:latin typeface="Century Gothic"/>
              </a:rPr>
              <a:t>How to use indicators to progress of track improvement </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703687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75955" y="685574"/>
            <a:ext cx="8911687" cy="71120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Why</a:t>
            </a:r>
            <a:r>
              <a:rPr kumimoji="0" lang="en-US" sz="3600" b="1" i="0" u="none" strike="noStrike" kern="1200" cap="none" spc="0" normalizeH="0" noProof="0" dirty="0">
                <a:ln>
                  <a:noFill/>
                </a:ln>
                <a:solidFill>
                  <a:schemeClr val="tx1"/>
                </a:solidFill>
                <a:effectLst/>
                <a:uLnTx/>
                <a:uFillTx/>
                <a:latin typeface="Century Gothic"/>
                <a:ea typeface="+mj-ea"/>
                <a:cs typeface="+mj-cs"/>
              </a:rPr>
              <a:t> measure?</a:t>
            </a:r>
            <a:endParaRPr kumimoji="0" lang="en-US" sz="36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75954" y="1669506"/>
            <a:ext cx="11026750" cy="406078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Clr>
                <a:schemeClr val="tx1"/>
              </a:buClr>
            </a:pPr>
            <a:r>
              <a:rPr lang="en-US" sz="2800" dirty="0">
                <a:solidFill>
                  <a:schemeClr val="tx1"/>
                </a:solidFill>
                <a:latin typeface="Century Gothic"/>
              </a:rPr>
              <a:t>To know whether or not we have an improvement </a:t>
            </a:r>
          </a:p>
          <a:p>
            <a:pPr>
              <a:buClr>
                <a:schemeClr val="tx1"/>
              </a:buClr>
            </a:pPr>
            <a:r>
              <a:rPr lang="en-US" sz="2800" dirty="0">
                <a:solidFill>
                  <a:schemeClr val="tx1"/>
                </a:solidFill>
                <a:latin typeface="Century Gothic"/>
              </a:rPr>
              <a:t>Helps us know how we are progressing in achieving our aim </a:t>
            </a:r>
          </a:p>
          <a:p>
            <a:pPr>
              <a:buClr>
                <a:schemeClr val="tx1"/>
              </a:buClr>
            </a:pPr>
            <a:r>
              <a:rPr lang="en-US" sz="2800" dirty="0">
                <a:solidFill>
                  <a:schemeClr val="tx1"/>
                </a:solidFill>
                <a:latin typeface="Century Gothic"/>
              </a:rPr>
              <a:t>Data is objective – helps communicate with others and among the team</a:t>
            </a:r>
          </a:p>
          <a:p>
            <a:pPr>
              <a:buClr>
                <a:schemeClr val="tx1"/>
              </a:buClr>
            </a:pPr>
            <a:r>
              <a:rPr lang="en-US" sz="2800" dirty="0">
                <a:solidFill>
                  <a:schemeClr val="tx1"/>
                </a:solidFill>
                <a:latin typeface="Century Gothic"/>
              </a:rPr>
              <a:t>Helps us to compare how we are doing over time</a:t>
            </a:r>
          </a:p>
          <a:p>
            <a:pPr>
              <a:buClr>
                <a:schemeClr val="tx1"/>
              </a:buClr>
            </a:pPr>
            <a:r>
              <a:rPr lang="en-US" sz="2800" dirty="0">
                <a:solidFill>
                  <a:schemeClr val="tx1"/>
                </a:solidFill>
                <a:latin typeface="Century Gothic"/>
              </a:rPr>
              <a:t>Data allows us to make comparisons with other units / facilities</a:t>
            </a: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068646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75955" y="669776"/>
            <a:ext cx="10588706" cy="6966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Process and outcome indicators</a:t>
            </a:r>
          </a:p>
        </p:txBody>
      </p:sp>
      <p:sp>
        <p:nvSpPr>
          <p:cNvPr id="7" name="Content Placeholder 2"/>
          <p:cNvSpPr txBox="1">
            <a:spLocks/>
          </p:cNvSpPr>
          <p:nvPr/>
        </p:nvSpPr>
        <p:spPr>
          <a:xfrm>
            <a:off x="575955" y="1680812"/>
            <a:ext cx="11026750" cy="371781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Clr>
                <a:schemeClr val="tx1"/>
              </a:buClr>
              <a:buNone/>
              <a:defRPr/>
            </a:pPr>
            <a:r>
              <a:rPr lang="en-US" sz="2600" dirty="0">
                <a:solidFill>
                  <a:schemeClr val="tx1"/>
                </a:solidFill>
                <a:latin typeface="Century Gothic"/>
              </a:rPr>
              <a:t>An indicator defines a rate/ratio or an event</a:t>
            </a:r>
          </a:p>
          <a:p>
            <a:pPr marL="0" marR="0" lvl="0" indent="0" algn="l" defTabSz="457200" rtl="0" eaLnBrk="1" fontAlgn="auto" latinLnBrk="0" hangingPunct="1">
              <a:lnSpc>
                <a:spcPct val="100000"/>
              </a:lnSpc>
              <a:spcBef>
                <a:spcPts val="1000"/>
              </a:spcBef>
              <a:spcAft>
                <a:spcPts val="0"/>
              </a:spcAft>
              <a:buClr>
                <a:schemeClr val="tx1"/>
              </a:buClr>
              <a:buSzTx/>
              <a:buNone/>
              <a:tabLst/>
              <a:defRPr/>
            </a:pPr>
            <a:endParaRPr lang="en-US" sz="2600" dirty="0">
              <a:solidFill>
                <a:schemeClr val="tx1"/>
              </a:solidFill>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600" b="0" i="0" u="none" strike="noStrike" kern="1200" cap="none" spc="0" normalizeH="0" baseline="0" noProof="0" dirty="0">
                <a:ln>
                  <a:noFill/>
                </a:ln>
                <a:solidFill>
                  <a:schemeClr val="tx1"/>
                </a:solidFill>
                <a:effectLst/>
                <a:uLnTx/>
                <a:uFillTx/>
                <a:latin typeface="Century Gothic"/>
              </a:rPr>
              <a:t>Measure of Process – “actions that are taken in delivery of care” </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kumimoji="0" lang="en-US" sz="2600" b="0" i="0" u="none" strike="noStrike" kern="1200" cap="none" spc="0" normalizeH="0" baseline="0" noProof="0" dirty="0">
                <a:ln>
                  <a:noFill/>
                </a:ln>
                <a:solidFill>
                  <a:schemeClr val="tx1"/>
                </a:solidFill>
                <a:effectLst/>
                <a:uLnTx/>
                <a:uFillTx/>
                <a:latin typeface="Century Gothic"/>
              </a:rPr>
              <a:t> Washing hands</a:t>
            </a:r>
            <a:br>
              <a:rPr kumimoji="0" lang="en-US" sz="2600" b="0" i="0" u="none" strike="noStrike" kern="1200" cap="none" spc="0" normalizeH="0" baseline="0" noProof="0" dirty="0">
                <a:ln>
                  <a:noFill/>
                </a:ln>
                <a:solidFill>
                  <a:schemeClr val="tx1"/>
                </a:solidFill>
                <a:effectLst/>
                <a:uLnTx/>
                <a:uFillTx/>
                <a:latin typeface="Century Gothic"/>
              </a:rPr>
            </a:br>
            <a:endParaRPr kumimoji="0" lang="en-US" sz="2600" b="0" i="0" u="none" strike="noStrike" kern="1200" cap="none" spc="0" normalizeH="0" baseline="0" noProof="0" dirty="0">
              <a:ln>
                <a:noFill/>
              </a:ln>
              <a:solidFill>
                <a:schemeClr val="tx1"/>
              </a:solidFill>
              <a:effectLst/>
              <a:uLnTx/>
              <a:uFillTx/>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600" b="0" i="0" u="none" strike="noStrike" kern="1200" cap="none" spc="0" normalizeH="0" baseline="0" noProof="0" dirty="0">
                <a:ln>
                  <a:noFill/>
                </a:ln>
                <a:solidFill>
                  <a:schemeClr val="tx1"/>
                </a:solidFill>
                <a:effectLst/>
                <a:uLnTx/>
                <a:uFillTx/>
                <a:latin typeface="Century Gothic"/>
              </a:rPr>
              <a:t> Measure</a:t>
            </a:r>
            <a:r>
              <a:rPr kumimoji="0" lang="en-US" sz="2600" b="0" i="0" u="none" strike="noStrike" kern="1200" cap="none" spc="0" normalizeH="0" noProof="0" dirty="0">
                <a:ln>
                  <a:noFill/>
                </a:ln>
                <a:solidFill>
                  <a:schemeClr val="tx1"/>
                </a:solidFill>
                <a:effectLst/>
                <a:uLnTx/>
                <a:uFillTx/>
                <a:latin typeface="Century Gothic"/>
              </a:rPr>
              <a:t> of </a:t>
            </a:r>
            <a:r>
              <a:rPr kumimoji="0" lang="en-US" sz="2600" b="0" i="0" u="none" strike="noStrike" kern="1200" cap="none" spc="0" normalizeH="0" baseline="0" noProof="0" dirty="0">
                <a:ln>
                  <a:noFill/>
                </a:ln>
                <a:solidFill>
                  <a:schemeClr val="tx1"/>
                </a:solidFill>
                <a:effectLst/>
                <a:uLnTx/>
                <a:uFillTx/>
                <a:latin typeface="Century Gothic"/>
              </a:rPr>
              <a:t>Outcome -</a:t>
            </a:r>
            <a:r>
              <a:rPr kumimoji="0" lang="en-US" sz="2600" b="0" i="0" u="none" strike="noStrike" kern="1200" cap="none" spc="0" normalizeH="0" noProof="0" dirty="0">
                <a:ln>
                  <a:noFill/>
                </a:ln>
                <a:solidFill>
                  <a:schemeClr val="tx1"/>
                </a:solidFill>
                <a:effectLst/>
                <a:uLnTx/>
                <a:uFillTx/>
                <a:latin typeface="Century Gothic"/>
              </a:rPr>
              <a:t> </a:t>
            </a:r>
            <a:r>
              <a:rPr kumimoji="0" lang="en-US" sz="2600" b="0" i="0" u="none" strike="noStrike" kern="1200" cap="none" spc="0" normalizeH="0" baseline="0" noProof="0" dirty="0">
                <a:ln>
                  <a:noFill/>
                </a:ln>
                <a:solidFill>
                  <a:schemeClr val="tx1"/>
                </a:solidFill>
                <a:effectLst/>
                <a:uLnTx/>
                <a:uFillTx/>
                <a:latin typeface="Century Gothic"/>
              </a:rPr>
              <a:t>“the result</a:t>
            </a:r>
            <a:r>
              <a:rPr kumimoji="0" lang="en-US" sz="2600" b="0" i="0" u="none" strike="noStrike" kern="1200" cap="none" spc="0" normalizeH="0" noProof="0" dirty="0">
                <a:ln>
                  <a:noFill/>
                </a:ln>
                <a:solidFill>
                  <a:schemeClr val="tx1"/>
                </a:solidFill>
                <a:effectLst/>
                <a:uLnTx/>
                <a:uFillTx/>
                <a:latin typeface="Century Gothic"/>
              </a:rPr>
              <a:t> of the actions taken</a:t>
            </a:r>
            <a:r>
              <a:rPr kumimoji="0" lang="en-US" sz="2600" b="0" i="0" u="none" strike="noStrike" kern="1200" cap="none" spc="0" normalizeH="0" baseline="0" noProof="0" dirty="0">
                <a:ln>
                  <a:noFill/>
                </a:ln>
                <a:solidFill>
                  <a:schemeClr val="tx1"/>
                </a:solidFill>
                <a:effectLst/>
                <a:uLnTx/>
                <a:uFillTx/>
                <a:latin typeface="Century Gothic"/>
              </a:rPr>
              <a:t>…”</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charset="2"/>
              <a:buChar char="Ø"/>
              <a:tabLst/>
              <a:defRPr/>
            </a:pPr>
            <a:r>
              <a:rPr kumimoji="0" lang="en-US" sz="2600" b="0" i="0" u="none" strike="noStrike" kern="1200" cap="none" spc="0" normalizeH="0" baseline="0" noProof="0" dirty="0">
                <a:ln>
                  <a:noFill/>
                </a:ln>
                <a:solidFill>
                  <a:schemeClr val="tx1"/>
                </a:solidFill>
                <a:effectLst/>
                <a:uLnTx/>
                <a:uFillTx/>
                <a:latin typeface="Century Gothic"/>
              </a:rPr>
              <a:t> Incidence of infection in the patients </a:t>
            </a: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78401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595304" y="632424"/>
            <a:ext cx="10900011" cy="8436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Identifying a problem to solve</a:t>
            </a:r>
          </a:p>
        </p:txBody>
      </p:sp>
      <p:sp>
        <p:nvSpPr>
          <p:cNvPr id="10" name="Content Placeholder 2"/>
          <p:cNvSpPr txBox="1">
            <a:spLocks/>
          </p:cNvSpPr>
          <p:nvPr/>
        </p:nvSpPr>
        <p:spPr>
          <a:xfrm>
            <a:off x="595304" y="1441885"/>
            <a:ext cx="11331085" cy="453428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spcBef>
                <a:spcPts val="1200"/>
              </a:spcBef>
              <a:buClr>
                <a:schemeClr val="tx1"/>
              </a:buClr>
              <a:defRPr/>
            </a:pPr>
            <a:r>
              <a:rPr lang="en-IN" sz="2100" b="1" dirty="0">
                <a:solidFill>
                  <a:schemeClr val="tx1"/>
                </a:solidFill>
                <a:latin typeface="Century Gothic"/>
              </a:rPr>
              <a:t>Data-based</a:t>
            </a:r>
            <a:r>
              <a:rPr lang="en-IN" sz="2100" dirty="0">
                <a:solidFill>
                  <a:schemeClr val="tx1"/>
                </a:solidFill>
                <a:latin typeface="Century Gothic"/>
              </a:rPr>
              <a:t>: Review local health facility data  and </a:t>
            </a:r>
            <a:br>
              <a:rPr lang="en-IN" sz="2100" dirty="0">
                <a:solidFill>
                  <a:schemeClr val="tx1"/>
                </a:solidFill>
                <a:latin typeface="Century Gothic"/>
              </a:rPr>
            </a:br>
            <a:r>
              <a:rPr lang="en-IN" sz="2100" dirty="0">
                <a:solidFill>
                  <a:schemeClr val="tx1"/>
                </a:solidFill>
                <a:latin typeface="Century Gothic"/>
              </a:rPr>
              <a:t>identify gaps related to quality of care</a:t>
            </a:r>
            <a:endParaRPr lang="en-US" sz="2100" dirty="0">
              <a:solidFill>
                <a:schemeClr val="tx1"/>
              </a:solidFill>
              <a:latin typeface="Century Gothic"/>
            </a:endParaRP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1" i="0" u="none" strike="noStrike" kern="1200" cap="none" spc="0" normalizeH="0" baseline="0" noProof="0" dirty="0">
                <a:ln>
                  <a:noFill/>
                </a:ln>
                <a:solidFill>
                  <a:schemeClr val="tx1"/>
                </a:solidFill>
                <a:effectLst/>
                <a:uLnTx/>
                <a:uFillTx/>
                <a:latin typeface="Century Gothic"/>
                <a:ea typeface="+mn-ea"/>
                <a:cs typeface="+mn-cs"/>
              </a:rPr>
              <a:t>Simple</a:t>
            </a:r>
            <a:r>
              <a:rPr lang="en-US" sz="2100" dirty="0">
                <a:solidFill>
                  <a:schemeClr val="tx1"/>
                </a:solidFill>
                <a:latin typeface="Century Gothic"/>
              </a:rPr>
              <a:t> and</a:t>
            </a:r>
            <a:r>
              <a:rPr kumimoji="0" lang="en-US" sz="2100" b="0" i="0" u="none" strike="noStrike" kern="1200" cap="none" spc="0" normalizeH="0" baseline="0" noProof="0" dirty="0">
                <a:ln>
                  <a:noFill/>
                </a:ln>
                <a:solidFill>
                  <a:schemeClr val="tx1"/>
                </a:solidFill>
                <a:effectLst/>
                <a:uLnTx/>
                <a:uFillTx/>
                <a:latin typeface="Century Gothic"/>
                <a:ea typeface="+mn-ea"/>
                <a:cs typeface="+mn-cs"/>
              </a:rPr>
              <a:t> easy to change </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1" i="0" u="none" strike="noStrike" kern="1200" cap="none" spc="0" normalizeH="0" baseline="0" noProof="0" dirty="0">
                <a:ln>
                  <a:noFill/>
                </a:ln>
                <a:solidFill>
                  <a:schemeClr val="tx1"/>
                </a:solidFill>
                <a:effectLst/>
                <a:uLnTx/>
                <a:uFillTx/>
                <a:latin typeface="Century Gothic"/>
                <a:ea typeface="+mn-ea"/>
                <a:cs typeface="+mn-cs"/>
              </a:rPr>
              <a:t>Value</a:t>
            </a:r>
            <a:r>
              <a:rPr kumimoji="0" lang="en-US" sz="2100" b="0" i="0" u="none" strike="noStrike" kern="1200" cap="none" spc="0" normalizeH="0" baseline="0" noProof="0" dirty="0">
                <a:ln>
                  <a:noFill/>
                </a:ln>
                <a:solidFill>
                  <a:schemeClr val="tx1"/>
                </a:solidFill>
                <a:effectLst/>
                <a:uLnTx/>
                <a:uFillTx/>
                <a:latin typeface="Century Gothic"/>
                <a:ea typeface="+mn-ea"/>
                <a:cs typeface="+mn-cs"/>
              </a:rPr>
              <a:t> for </a:t>
            </a:r>
            <a:r>
              <a:rPr kumimoji="0" lang="en-US" sz="2100" b="1" i="0" u="none" strike="noStrike" kern="1200" cap="none" spc="0" normalizeH="0" baseline="0" noProof="0" dirty="0">
                <a:ln>
                  <a:noFill/>
                </a:ln>
                <a:solidFill>
                  <a:schemeClr val="tx1"/>
                </a:solidFill>
                <a:effectLst/>
                <a:uLnTx/>
                <a:uFillTx/>
                <a:latin typeface="Century Gothic"/>
                <a:ea typeface="+mn-ea"/>
                <a:cs typeface="+mn-cs"/>
              </a:rPr>
              <a:t>patient outcomes </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0" i="0" u="none" strike="noStrike" kern="1200" cap="none" spc="0" normalizeH="0" baseline="0" noProof="0" dirty="0">
                <a:ln>
                  <a:noFill/>
                </a:ln>
                <a:solidFill>
                  <a:schemeClr val="tx1"/>
                </a:solidFill>
                <a:effectLst/>
                <a:uLnTx/>
                <a:uFillTx/>
                <a:latin typeface="Century Gothic"/>
                <a:ea typeface="+mn-ea"/>
                <a:cs typeface="+mn-cs"/>
              </a:rPr>
              <a:t>Does </a:t>
            </a:r>
            <a:r>
              <a:rPr kumimoji="0" lang="en-US" sz="2100" b="1" i="0" u="none" strike="noStrike" kern="1200" cap="none" spc="0" normalizeH="0" baseline="0" noProof="0" dirty="0">
                <a:ln>
                  <a:noFill/>
                </a:ln>
                <a:solidFill>
                  <a:schemeClr val="tx1"/>
                </a:solidFill>
                <a:effectLst/>
                <a:uLnTx/>
                <a:uFillTx/>
                <a:latin typeface="Century Gothic"/>
                <a:ea typeface="+mn-ea"/>
                <a:cs typeface="+mn-cs"/>
              </a:rPr>
              <a:t>not</a:t>
            </a:r>
            <a:r>
              <a:rPr kumimoji="0" lang="en-US" sz="2100" b="0" i="0" u="none" strike="noStrike" kern="1200" cap="none" spc="0" normalizeH="0" baseline="0" noProof="0" dirty="0">
                <a:ln>
                  <a:noFill/>
                </a:ln>
                <a:solidFill>
                  <a:schemeClr val="tx1"/>
                </a:solidFill>
                <a:effectLst/>
                <a:uLnTx/>
                <a:uFillTx/>
                <a:latin typeface="Century Gothic"/>
                <a:ea typeface="+mn-ea"/>
                <a:cs typeface="+mn-cs"/>
              </a:rPr>
              <a:t> need many </a:t>
            </a:r>
            <a:r>
              <a:rPr kumimoji="0" lang="en-US" sz="2100" b="1" i="0" u="none" strike="noStrike" kern="1200" cap="none" spc="0" normalizeH="0" baseline="0" noProof="0" dirty="0">
                <a:ln>
                  <a:noFill/>
                </a:ln>
                <a:solidFill>
                  <a:schemeClr val="tx1"/>
                </a:solidFill>
                <a:effectLst/>
                <a:uLnTx/>
                <a:uFillTx/>
                <a:latin typeface="Century Gothic"/>
                <a:ea typeface="+mn-ea"/>
                <a:cs typeface="+mn-cs"/>
              </a:rPr>
              <a:t>new resources </a:t>
            </a:r>
          </a:p>
          <a:p>
            <a:pPr lvl="0">
              <a:spcBef>
                <a:spcPts val="1200"/>
              </a:spcBef>
              <a:buClr>
                <a:schemeClr val="tx1"/>
              </a:buClr>
              <a:defRPr/>
            </a:pPr>
            <a:r>
              <a:rPr lang="en-US" sz="2100" b="1" dirty="0">
                <a:solidFill>
                  <a:schemeClr val="tx1"/>
                </a:solidFill>
                <a:latin typeface="Century Gothic"/>
              </a:rPr>
              <a:t>Not a rare event</a:t>
            </a:r>
            <a:r>
              <a:rPr lang="en-US" sz="2100" dirty="0">
                <a:solidFill>
                  <a:schemeClr val="tx1"/>
                </a:solidFill>
                <a:latin typeface="Century Gothic"/>
              </a:rPr>
              <a:t>. Higher frequency. More patients affected.</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1" i="0" u="none" strike="noStrike" kern="1200" cap="none" spc="0" normalizeH="0" baseline="0" noProof="0" dirty="0">
                <a:ln>
                  <a:noFill/>
                </a:ln>
                <a:solidFill>
                  <a:schemeClr val="tx1"/>
                </a:solidFill>
                <a:effectLst/>
                <a:uLnTx/>
                <a:uFillTx/>
                <a:latin typeface="Century Gothic"/>
                <a:ea typeface="+mn-ea"/>
                <a:cs typeface="+mn-cs"/>
              </a:rPr>
              <a:t>Short turn-around time</a:t>
            </a:r>
            <a:r>
              <a:rPr lang="en-US" sz="2100" dirty="0">
                <a:solidFill>
                  <a:schemeClr val="tx1"/>
                </a:solidFill>
                <a:latin typeface="Century Gothic"/>
              </a:rPr>
              <a:t> </a:t>
            </a:r>
            <a:r>
              <a:rPr lang="en-US" sz="2100" dirty="0">
                <a:solidFill>
                  <a:schemeClr val="tx1"/>
                </a:solidFill>
                <a:latin typeface="Century Gothic"/>
                <a:sym typeface="Wingdings" panose="05000000000000000000" pitchFamily="2" charset="2"/>
              </a:rPr>
              <a:t> </a:t>
            </a:r>
            <a:r>
              <a:rPr kumimoji="0" lang="en-US" sz="2100" b="0" i="0" u="none" strike="noStrike" kern="1200" cap="none" spc="0" normalizeH="0" baseline="0" noProof="0" dirty="0">
                <a:ln>
                  <a:noFill/>
                </a:ln>
                <a:solidFill>
                  <a:schemeClr val="tx1"/>
                </a:solidFill>
                <a:effectLst/>
                <a:uLnTx/>
                <a:uFillTx/>
                <a:latin typeface="Century Gothic"/>
                <a:ea typeface="+mn-ea"/>
                <a:cs typeface="+mn-cs"/>
              </a:rPr>
              <a:t>early success is motivating</a:t>
            </a:r>
          </a:p>
          <a:p>
            <a:pPr marL="342900" marR="0" lvl="0" indent="-34290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1" i="0" u="none" strike="noStrike" kern="1200" cap="none" spc="0" normalizeH="0" baseline="0" noProof="0" dirty="0">
                <a:ln>
                  <a:noFill/>
                </a:ln>
                <a:solidFill>
                  <a:schemeClr val="tx1"/>
                </a:solidFill>
                <a:effectLst/>
                <a:uLnTx/>
                <a:uFillTx/>
                <a:latin typeface="Century Gothic"/>
                <a:ea typeface="+mn-ea"/>
                <a:cs typeface="+mn-cs"/>
              </a:rPr>
              <a:t>Avoid long-term projects </a:t>
            </a:r>
            <a:r>
              <a:rPr kumimoji="0" lang="en-US" sz="2100" b="0" i="0" u="none" strike="noStrike" kern="1200" cap="none" spc="0" normalizeH="0" baseline="0" noProof="0" dirty="0">
                <a:ln>
                  <a:noFill/>
                </a:ln>
                <a:solidFill>
                  <a:schemeClr val="tx1"/>
                </a:solidFill>
                <a:effectLst/>
                <a:uLnTx/>
                <a:uFillTx/>
                <a:latin typeface="Century Gothic"/>
                <a:ea typeface="+mn-ea"/>
                <a:cs typeface="+mn-cs"/>
              </a:rPr>
              <a:t>initially</a:t>
            </a:r>
          </a:p>
          <a:p>
            <a:pPr marL="742950" marR="0" lvl="1" indent="-28575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0" i="0" u="none" strike="noStrike" kern="1200" cap="none" spc="0" normalizeH="0" baseline="0" noProof="0" dirty="0">
                <a:ln>
                  <a:noFill/>
                </a:ln>
                <a:solidFill>
                  <a:schemeClr val="tx1"/>
                </a:solidFill>
                <a:effectLst/>
                <a:uLnTx/>
                <a:uFillTx/>
                <a:latin typeface="Century Gothic"/>
                <a:ea typeface="+mn-ea"/>
                <a:cs typeface="+mn-cs"/>
              </a:rPr>
              <a:t> Decreasing maternal mortality in a small facility: </a:t>
            </a:r>
          </a:p>
          <a:p>
            <a:pPr marL="742950" marR="0" lvl="1" indent="-285750" algn="l" defTabSz="457200" rtl="0" eaLnBrk="1" fontAlgn="auto" latinLnBrk="0" hangingPunct="1">
              <a:lnSpc>
                <a:spcPct val="100000"/>
              </a:lnSpc>
              <a:spcBef>
                <a:spcPts val="1200"/>
              </a:spcBef>
              <a:spcAft>
                <a:spcPts val="0"/>
              </a:spcAft>
              <a:buClr>
                <a:schemeClr val="tx1"/>
              </a:buClr>
              <a:buSzTx/>
              <a:buFont typeface="Wingdings 3" charset="2"/>
              <a:buChar char=""/>
              <a:tabLst/>
              <a:defRPr/>
            </a:pPr>
            <a:r>
              <a:rPr kumimoji="0" lang="en-US" sz="2100" b="0" i="0" u="none" strike="noStrike" kern="1200" cap="none" spc="0" normalizeH="0" baseline="0" noProof="0" dirty="0">
                <a:ln>
                  <a:noFill/>
                </a:ln>
                <a:solidFill>
                  <a:schemeClr val="tx1"/>
                </a:solidFill>
                <a:effectLst/>
                <a:uLnTx/>
                <a:uFillTx/>
                <a:latin typeface="Century Gothic"/>
                <a:ea typeface="+mn-ea"/>
                <a:cs typeface="+mn-cs"/>
              </a:rPr>
              <a:t> Decreasing hemorrhagic disease in newborn (vitamin K related): since onset </a:t>
            </a:r>
            <a:br>
              <a:rPr kumimoji="0" lang="en-US" sz="2100" b="0" i="0" u="none" strike="noStrike" kern="1200" cap="none" spc="0" normalizeH="0" baseline="0" noProof="0" dirty="0">
                <a:ln>
                  <a:noFill/>
                </a:ln>
                <a:solidFill>
                  <a:schemeClr val="tx1"/>
                </a:solidFill>
                <a:effectLst/>
                <a:uLnTx/>
                <a:uFillTx/>
                <a:latin typeface="Century Gothic"/>
                <a:ea typeface="+mn-ea"/>
                <a:cs typeface="+mn-cs"/>
              </a:rPr>
            </a:br>
            <a:r>
              <a:rPr kumimoji="0" lang="en-US" sz="2100" b="0" i="0" u="none" strike="noStrike" kern="1200" cap="none" spc="0" normalizeH="0" baseline="0" noProof="0" dirty="0">
                <a:ln>
                  <a:noFill/>
                </a:ln>
                <a:solidFill>
                  <a:schemeClr val="tx1"/>
                </a:solidFill>
                <a:effectLst/>
                <a:uLnTx/>
                <a:uFillTx/>
                <a:latin typeface="Century Gothic"/>
                <a:ea typeface="+mn-ea"/>
                <a:cs typeface="+mn-cs"/>
              </a:rPr>
              <a:t> is late, follow up after discharge is required to capture this</a:t>
            </a:r>
          </a:p>
        </p:txBody>
      </p:sp>
      <p:pic>
        <p:nvPicPr>
          <p:cNvPr id="11" name="Picture 10" descr="images (7).jpg"/>
          <p:cNvPicPr>
            <a:picLocks noChangeAspect="1"/>
          </p:cNvPicPr>
          <p:nvPr/>
        </p:nvPicPr>
        <p:blipFill>
          <a:blip r:embed="rId3" cstate="print"/>
          <a:stretch>
            <a:fillRect/>
          </a:stretch>
        </p:blipFill>
        <p:spPr>
          <a:xfrm>
            <a:off x="9096575" y="1922600"/>
            <a:ext cx="2649400" cy="2649400"/>
          </a:xfrm>
          <a:prstGeom prst="rect">
            <a:avLst/>
          </a:prstGeom>
        </p:spPr>
      </p:pic>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6" name="Rectangle 5">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7"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2" name="Oval 31">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8"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0" name="Picture 29">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31" name="Rectangle 30">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2"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8" name="Oval 27">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3"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6" name="Oval 25">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4"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4" name="Picture 23">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25" name="Rectangle 24">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5"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2" name="Oval 21">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6"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0" name="Oval 19">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7"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8" name="Picture 17">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19" name="Rectangle 18">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25596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75955" y="625172"/>
            <a:ext cx="10807102" cy="711204"/>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Process and outcome indicators?</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8" name="Content Placeholder 2"/>
          <p:cNvSpPr txBox="1">
            <a:spLocks/>
          </p:cNvSpPr>
          <p:nvPr/>
        </p:nvSpPr>
        <p:spPr>
          <a:xfrm>
            <a:off x="671536" y="1637804"/>
            <a:ext cx="4742014" cy="4099677"/>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600" b="0" i="0" u="none" strike="noStrike" kern="1200" cap="none" spc="0" normalizeH="0" baseline="0" noProof="0" dirty="0">
                <a:ln>
                  <a:noFill/>
                </a:ln>
                <a:solidFill>
                  <a:schemeClr val="tx1"/>
                </a:solidFill>
                <a:effectLst/>
                <a:uLnTx/>
                <a:uFillTx/>
                <a:latin typeface="Century Gothic"/>
              </a:rPr>
              <a:t> </a:t>
            </a:r>
            <a:r>
              <a:rPr lang="en-US" sz="2600" dirty="0">
                <a:solidFill>
                  <a:schemeClr val="tx1"/>
                </a:solidFill>
                <a:latin typeface="Century Gothic"/>
              </a:rPr>
              <a:t>Y</a:t>
            </a:r>
            <a:r>
              <a:rPr kumimoji="0" lang="en-US" sz="2600" b="0" i="0" u="none" strike="noStrike" kern="1200" cap="none" spc="0" normalizeH="0" baseline="0" noProof="0" dirty="0" err="1">
                <a:ln>
                  <a:noFill/>
                </a:ln>
                <a:solidFill>
                  <a:schemeClr val="tx1"/>
                </a:solidFill>
                <a:effectLst/>
                <a:uLnTx/>
                <a:uFillTx/>
                <a:latin typeface="Century Gothic"/>
              </a:rPr>
              <a:t>ou</a:t>
            </a:r>
            <a:r>
              <a:rPr kumimoji="0" lang="en-US" sz="2600" b="0" i="0" u="none" strike="noStrike" kern="1200" cap="none" spc="0" normalizeH="0" baseline="0" noProof="0" dirty="0">
                <a:ln>
                  <a:noFill/>
                </a:ln>
                <a:solidFill>
                  <a:schemeClr val="tx1"/>
                </a:solidFill>
                <a:effectLst/>
                <a:uLnTx/>
                <a:uFillTx/>
                <a:latin typeface="Century Gothic"/>
              </a:rPr>
              <a:t> measure</a:t>
            </a:r>
            <a:br>
              <a:rPr kumimoji="0" lang="en-US" sz="2600" b="0" i="0" u="none" strike="noStrike" kern="1200" cap="none" spc="0" normalizeH="0" baseline="0" noProof="0" dirty="0">
                <a:ln>
                  <a:noFill/>
                </a:ln>
                <a:solidFill>
                  <a:schemeClr val="tx1"/>
                </a:solidFill>
                <a:effectLst/>
                <a:uLnTx/>
                <a:uFillTx/>
                <a:latin typeface="Century Gothic"/>
              </a:rPr>
            </a:br>
            <a:r>
              <a:rPr kumimoji="0" lang="en-US" sz="2600" b="0" i="0" u="none" strike="noStrike" kern="1200" cap="none" spc="0" normalizeH="0" baseline="0" noProof="0" dirty="0">
                <a:ln>
                  <a:noFill/>
                </a:ln>
                <a:solidFill>
                  <a:schemeClr val="tx1"/>
                </a:solidFill>
                <a:effectLst/>
                <a:uLnTx/>
                <a:uFillTx/>
                <a:latin typeface="Century Gothic"/>
              </a:rPr>
              <a:t> process</a:t>
            </a:r>
            <a:endParaRPr lang="en-US" sz="2600" dirty="0">
              <a:solidFill>
                <a:schemeClr val="tx1"/>
              </a:solidFill>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endParaRPr kumimoji="0" lang="en-US" sz="2600" b="0" i="0" u="none" strike="noStrike" kern="1200" cap="none" spc="0" normalizeH="0" baseline="0" noProof="0" dirty="0">
              <a:ln>
                <a:noFill/>
              </a:ln>
              <a:solidFill>
                <a:schemeClr val="tx1"/>
              </a:solidFill>
              <a:effectLst/>
              <a:uLnTx/>
              <a:uFillTx/>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endParaRPr kumimoji="0" lang="en-US" sz="2600" b="0" i="0" u="none" strike="noStrike" kern="1200" cap="none" spc="0" normalizeH="0" baseline="0" noProof="0" dirty="0">
              <a:ln>
                <a:noFill/>
              </a:ln>
              <a:solidFill>
                <a:schemeClr val="tx1"/>
              </a:solidFill>
              <a:effectLst/>
              <a:uLnTx/>
              <a:uFillTx/>
              <a:latin typeface="Century Gothic"/>
            </a:endParaRPr>
          </a:p>
          <a:p>
            <a:pPr marL="0" lvl="1" indent="0">
              <a:buClr>
                <a:schemeClr val="tx1"/>
              </a:buClr>
              <a:buNone/>
            </a:pPr>
            <a:r>
              <a:rPr lang="en-US" sz="2600" i="1" dirty="0">
                <a:solidFill>
                  <a:schemeClr val="tx1"/>
                </a:solidFill>
                <a:latin typeface="Century Gothic"/>
              </a:rPr>
              <a:t>To learn whether the action you want done is really happening or not</a:t>
            </a:r>
          </a:p>
        </p:txBody>
      </p:sp>
      <p:sp>
        <p:nvSpPr>
          <p:cNvPr id="9" name="Content Placeholder 3"/>
          <p:cNvSpPr txBox="1">
            <a:spLocks/>
          </p:cNvSpPr>
          <p:nvPr/>
        </p:nvSpPr>
        <p:spPr>
          <a:xfrm>
            <a:off x="6639215" y="1579439"/>
            <a:ext cx="4525446" cy="4158042"/>
          </a:xfrm>
          <a:prstGeom prst="rect">
            <a:avLst/>
          </a:prstGeom>
          <a:ln>
            <a:no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rPr>
              <a:t> You</a:t>
            </a:r>
            <a:r>
              <a:rPr kumimoji="0" lang="en-US" sz="2800" b="0" i="0" u="none" strike="noStrike" kern="1200" cap="none" spc="0" normalizeH="0" noProof="0" dirty="0">
                <a:ln>
                  <a:noFill/>
                </a:ln>
                <a:solidFill>
                  <a:schemeClr val="tx1"/>
                </a:solidFill>
                <a:effectLst/>
                <a:uLnTx/>
                <a:uFillTx/>
                <a:latin typeface="Century Gothic"/>
              </a:rPr>
              <a:t> </a:t>
            </a:r>
            <a:r>
              <a:rPr kumimoji="0" lang="en-US" sz="2800" b="0" i="0" u="none" strike="noStrike" kern="1200" cap="none" spc="0" normalizeH="0" baseline="0" noProof="0" dirty="0">
                <a:ln>
                  <a:noFill/>
                </a:ln>
                <a:solidFill>
                  <a:schemeClr val="tx1"/>
                </a:solidFill>
                <a:effectLst/>
                <a:uLnTx/>
                <a:uFillTx/>
                <a:latin typeface="Century Gothic"/>
              </a:rPr>
              <a:t>measure </a:t>
            </a:r>
            <a:br>
              <a:rPr kumimoji="0" lang="en-US" sz="2800" b="0" i="0" u="none" strike="noStrike" kern="1200" cap="none" spc="0" normalizeH="0" baseline="0" noProof="0" dirty="0">
                <a:ln>
                  <a:noFill/>
                </a:ln>
                <a:solidFill>
                  <a:schemeClr val="tx1"/>
                </a:solidFill>
                <a:effectLst/>
                <a:uLnTx/>
                <a:uFillTx/>
                <a:latin typeface="Century Gothic"/>
              </a:rPr>
            </a:br>
            <a:r>
              <a:rPr kumimoji="0" lang="en-US" sz="2800" b="0" i="0" u="none" strike="noStrike" kern="1200" cap="none" spc="0" normalizeH="0" baseline="0" noProof="0" dirty="0">
                <a:ln>
                  <a:noFill/>
                </a:ln>
                <a:solidFill>
                  <a:schemeClr val="tx1"/>
                </a:solidFill>
                <a:effectLst/>
                <a:uLnTx/>
                <a:uFillTx/>
                <a:latin typeface="Century Gothic"/>
              </a:rPr>
              <a:t> outcome</a:t>
            </a:r>
            <a:br>
              <a:rPr lang="en-US" sz="2800" dirty="0">
                <a:solidFill>
                  <a:schemeClr val="tx1"/>
                </a:solidFill>
                <a:latin typeface="Century Gothic"/>
              </a:rPr>
            </a:br>
            <a:endParaRPr kumimoji="0" lang="en-US" sz="2800" b="0" i="1" u="none" strike="noStrike" kern="1200" cap="none" spc="0" normalizeH="0" baseline="0" noProof="0" dirty="0">
              <a:ln>
                <a:noFill/>
              </a:ln>
              <a:solidFill>
                <a:schemeClr val="tx1"/>
              </a:solidFill>
              <a:effectLst/>
              <a:uLnTx/>
              <a:uFillTx/>
              <a:latin typeface="Century Gothic"/>
            </a:endParaRPr>
          </a:p>
          <a:p>
            <a:pPr marL="0" indent="0">
              <a:buClr>
                <a:schemeClr val="tx1"/>
              </a:buClr>
              <a:buNone/>
            </a:pPr>
            <a:endParaRPr lang="en-US" sz="2800" i="1" dirty="0">
              <a:solidFill>
                <a:schemeClr val="tx1"/>
              </a:solidFill>
              <a:latin typeface="Century Gothic"/>
            </a:endParaRPr>
          </a:p>
          <a:p>
            <a:pPr marL="0" indent="0">
              <a:buClr>
                <a:schemeClr val="tx1"/>
              </a:buClr>
              <a:buNone/>
            </a:pPr>
            <a:r>
              <a:rPr lang="en-US" sz="2800" i="1" dirty="0">
                <a:solidFill>
                  <a:schemeClr val="tx1"/>
                </a:solidFill>
                <a:latin typeface="Century Gothic"/>
              </a:rPr>
              <a:t>To learn whether the action is really leading to the desired patient outcome or not</a:t>
            </a:r>
          </a:p>
        </p:txBody>
      </p:sp>
      <p:grpSp>
        <p:nvGrpSpPr>
          <p:cNvPr id="31" name="Group 30">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2" name="Rectangle 31">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3"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1" name="Oval 8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6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9" name="Picture 78">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80" name="Rectangle 7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7" name="Oval 7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5" name="Oval 7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3" name="Picture 72">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4" name="Rectangle 7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1" name="Oval 7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9" name="Oval 6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7" name="Picture 66">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8" name="Rectangle 6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681652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75955" y="652916"/>
            <a:ext cx="11292195" cy="5217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Qualities</a:t>
            </a:r>
            <a:r>
              <a:rPr kumimoji="0" lang="en-US" sz="3600" b="1" i="0" u="none" strike="noStrike" kern="1200" cap="none" spc="0" normalizeH="0" noProof="0" dirty="0">
                <a:ln>
                  <a:noFill/>
                </a:ln>
                <a:solidFill>
                  <a:schemeClr val="tx1"/>
                </a:solidFill>
                <a:effectLst/>
                <a:uLnTx/>
                <a:uFillTx/>
                <a:latin typeface="Century Gothic"/>
                <a:ea typeface="+mj-ea"/>
                <a:cs typeface="+mj-cs"/>
              </a:rPr>
              <a:t> of a good indicator</a:t>
            </a:r>
            <a:endParaRPr kumimoji="0" lang="en-US" sz="36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75955" y="1691425"/>
            <a:ext cx="11026750" cy="378813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indent="-457200">
              <a:buClr>
                <a:schemeClr val="tx1"/>
              </a:buClr>
              <a:defRPr/>
            </a:pPr>
            <a:r>
              <a:rPr lang="en-US" sz="3200" dirty="0">
                <a:solidFill>
                  <a:schemeClr val="tx1"/>
                </a:solidFill>
                <a:latin typeface="Century Gothic"/>
              </a:rPr>
              <a:t>Clear and unambiguous (teams will not confuse what is meant by a particular indicator)</a:t>
            </a:r>
          </a:p>
          <a:p>
            <a:pPr marL="457200" indent="-457200">
              <a:buClr>
                <a:schemeClr val="tx1"/>
              </a:buClr>
              <a:defRPr/>
            </a:pPr>
            <a:r>
              <a:rPr lang="en-US" sz="3200" dirty="0">
                <a:solidFill>
                  <a:schemeClr val="tx1"/>
                </a:solidFill>
                <a:latin typeface="Century Gothic"/>
              </a:rPr>
              <a:t>Should be linked to aims</a:t>
            </a:r>
          </a:p>
          <a:p>
            <a:pPr marL="457200" indent="-457200">
              <a:buClr>
                <a:schemeClr val="tx1"/>
              </a:buClr>
              <a:defRPr/>
            </a:pPr>
            <a:r>
              <a:rPr lang="en-US" sz="3200" dirty="0">
                <a:solidFill>
                  <a:schemeClr val="tx1"/>
                </a:solidFill>
                <a:latin typeface="Century Gothic"/>
              </a:rPr>
              <a:t>Should be used to test change and guide improvement</a:t>
            </a:r>
          </a:p>
          <a:p>
            <a:pPr marL="457200" indent="-457200">
              <a:buClr>
                <a:schemeClr val="tx1"/>
              </a:buClr>
              <a:defRPr/>
            </a:pPr>
            <a:r>
              <a:rPr lang="en-US" sz="3200" dirty="0">
                <a:solidFill>
                  <a:schemeClr val="tx1"/>
                </a:solidFill>
                <a:latin typeface="Century Gothic"/>
              </a:rPr>
              <a:t>Should be integrated into team’s daily routine</a:t>
            </a: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517387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75956" y="1582063"/>
            <a:ext cx="11090018" cy="4185188"/>
          </a:xfrm>
          <a:prstGeom prst="rect">
            <a:avLst/>
          </a:prstGeom>
          <a:solidFill>
            <a:sysClr val="window" lastClr="FFFFFF"/>
          </a:solidFill>
          <a:ln w="15875" cap="rnd"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2" name="Title 1"/>
          <p:cNvSpPr txBox="1">
            <a:spLocks/>
          </p:cNvSpPr>
          <p:nvPr/>
        </p:nvSpPr>
        <p:spPr>
          <a:xfrm>
            <a:off x="575955" y="668492"/>
            <a:ext cx="8911687" cy="58890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Developing indicators</a:t>
            </a:r>
          </a:p>
        </p:txBody>
      </p:sp>
      <p:sp>
        <p:nvSpPr>
          <p:cNvPr id="14" name="TextBox 13"/>
          <p:cNvSpPr txBox="1"/>
          <p:nvPr/>
        </p:nvSpPr>
        <p:spPr>
          <a:xfrm>
            <a:off x="8328794" y="4316474"/>
            <a:ext cx="2020839" cy="1015663"/>
          </a:xfrm>
          <a:prstGeom prst="rect">
            <a:avLst/>
          </a:prstGeom>
          <a:noFill/>
        </p:spPr>
        <p:txBody>
          <a:bodyPr wrap="square" rtlCol="0">
            <a:spAutoFit/>
          </a:bodyPr>
          <a:lstStyle/>
          <a:p>
            <a:pPr defTabSz="457200"/>
            <a:r>
              <a:rPr lang="en-US" sz="2000" dirty="0">
                <a:solidFill>
                  <a:prstClr val="white"/>
                </a:solidFill>
                <a:latin typeface="Century Gothic"/>
              </a:rPr>
              <a:t>% women with post- partum hemorrhage</a:t>
            </a:r>
            <a:r>
              <a:rPr lang="en-US" sz="2000" b="1" dirty="0">
                <a:solidFill>
                  <a:prstClr val="white"/>
                </a:solidFill>
                <a:latin typeface="Century Gothic"/>
              </a:rPr>
              <a:t>  </a:t>
            </a:r>
          </a:p>
        </p:txBody>
      </p:sp>
      <p:sp>
        <p:nvSpPr>
          <p:cNvPr id="15" name="TextBox 14"/>
          <p:cNvSpPr txBox="1"/>
          <p:nvPr/>
        </p:nvSpPr>
        <p:spPr>
          <a:xfrm>
            <a:off x="575955" y="1625603"/>
            <a:ext cx="2919413" cy="461665"/>
          </a:xfrm>
          <a:prstGeom prst="rect">
            <a:avLst/>
          </a:prstGeom>
          <a:noFill/>
          <a:ln>
            <a:noFill/>
          </a:ln>
        </p:spPr>
        <p:txBody>
          <a:bodyPr wrap="square" rtlCol="0">
            <a:spAutoFit/>
          </a:bodyPr>
          <a:lstStyle/>
          <a:p>
            <a:pPr algn="ctr" defTabSz="457200"/>
            <a:r>
              <a:rPr lang="en-US" sz="2400" b="1" dirty="0">
                <a:solidFill>
                  <a:prstClr val="black"/>
                </a:solidFill>
                <a:latin typeface="Century Gothic"/>
              </a:rPr>
              <a:t>Patients in hospital</a:t>
            </a:r>
          </a:p>
        </p:txBody>
      </p:sp>
      <p:sp>
        <p:nvSpPr>
          <p:cNvPr id="16" name="TextBox 15"/>
          <p:cNvSpPr txBox="1"/>
          <p:nvPr/>
        </p:nvSpPr>
        <p:spPr>
          <a:xfrm>
            <a:off x="4520108" y="1625605"/>
            <a:ext cx="3090924" cy="461664"/>
          </a:xfrm>
          <a:prstGeom prst="rect">
            <a:avLst/>
          </a:prstGeom>
          <a:noFill/>
          <a:ln>
            <a:noFill/>
          </a:ln>
        </p:spPr>
        <p:txBody>
          <a:bodyPr wrap="square" rtlCol="0">
            <a:spAutoFit/>
          </a:bodyPr>
          <a:lstStyle/>
          <a:p>
            <a:pPr algn="ctr" defTabSz="457200"/>
            <a:r>
              <a:rPr lang="en-US" sz="2400" b="1" dirty="0">
                <a:solidFill>
                  <a:prstClr val="black"/>
                </a:solidFill>
                <a:latin typeface="Century Gothic"/>
              </a:rPr>
              <a:t>Patient gets treated</a:t>
            </a:r>
          </a:p>
        </p:txBody>
      </p:sp>
      <p:sp>
        <p:nvSpPr>
          <p:cNvPr id="17" name="TextBox 16"/>
          <p:cNvSpPr txBox="1"/>
          <p:nvPr/>
        </p:nvSpPr>
        <p:spPr>
          <a:xfrm>
            <a:off x="8427497" y="1625603"/>
            <a:ext cx="2526433" cy="461665"/>
          </a:xfrm>
          <a:prstGeom prst="rect">
            <a:avLst/>
          </a:prstGeom>
          <a:noFill/>
          <a:ln>
            <a:noFill/>
          </a:ln>
        </p:spPr>
        <p:txBody>
          <a:bodyPr wrap="square" rtlCol="0">
            <a:spAutoFit/>
          </a:bodyPr>
          <a:lstStyle/>
          <a:p>
            <a:pPr algn="ctr" defTabSz="457200"/>
            <a:r>
              <a:rPr lang="en-US" sz="2400" b="1" dirty="0">
                <a:solidFill>
                  <a:prstClr val="black"/>
                </a:solidFill>
                <a:latin typeface="Century Gothic"/>
              </a:rPr>
              <a:t>Result</a:t>
            </a:r>
          </a:p>
        </p:txBody>
      </p:sp>
      <p:graphicFrame>
        <p:nvGraphicFramePr>
          <p:cNvPr id="9" name="Diagram 8"/>
          <p:cNvGraphicFramePr/>
          <p:nvPr>
            <p:extLst>
              <p:ext uri="{D42A27DB-BD31-4B8C-83A1-F6EECF244321}">
                <p14:modId xmlns:p14="http://schemas.microsoft.com/office/powerpoint/2010/main" val="973876256"/>
              </p:ext>
            </p:extLst>
          </p:nvPr>
        </p:nvGraphicFramePr>
        <p:xfrm>
          <a:off x="575955" y="2479459"/>
          <a:ext cx="11090019" cy="30889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5" name="Group 3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6" name="Rectangle 35">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7"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5" name="Oval 84">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8"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83" name="Picture 82">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84" name="Rectangle 83">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9"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81" name="Oval 80">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40"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9" name="Oval 78">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41"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7" name="Picture 76">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78" name="Rectangle 77">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8"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5" name="Oval 74">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9"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73" name="Oval 72">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70"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71" name="Picture 70">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72" name="Rectangle 71">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15608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59420"/>
            <a:ext cx="10787753" cy="50726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Example of good indicator </a:t>
            </a:r>
          </a:p>
        </p:txBody>
      </p:sp>
      <p:sp>
        <p:nvSpPr>
          <p:cNvPr id="7" name="Content Placeholder 2"/>
          <p:cNvSpPr txBox="1">
            <a:spLocks/>
          </p:cNvSpPr>
          <p:nvPr/>
        </p:nvSpPr>
        <p:spPr>
          <a:xfrm>
            <a:off x="595304" y="1613090"/>
            <a:ext cx="10787753"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Indicator: The rate of PPH in women in the hospital</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Numerator: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Number of cases of PPH</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Denominator: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Number of women giving birth </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Source: </a:t>
            </a:r>
            <a:r>
              <a:rPr kumimoji="0" lang="en-US" sz="2700" b="0" i="0" u="none" strike="noStrike" kern="1200" cap="none" spc="0" normalizeH="0" baseline="0" noProof="0" dirty="0" err="1">
                <a:ln>
                  <a:noFill/>
                </a:ln>
                <a:solidFill>
                  <a:schemeClr val="tx1"/>
                </a:solidFill>
                <a:effectLst/>
                <a:uLnTx/>
                <a:uFillTx/>
                <a:latin typeface="Century Gothic"/>
                <a:ea typeface="+mn-ea"/>
                <a:cs typeface="+mn-cs"/>
              </a:rPr>
              <a:t>Labour</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room register in the health facility</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Person responsible: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Delivery room nurse</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Frequency: </a:t>
            </a:r>
            <a:r>
              <a:rPr kumimoji="0" lang="en-US" sz="2700" b="0" i="0" u="none" strike="noStrike" kern="1200" cap="none" spc="0" normalizeH="0" baseline="0" noProof="0" dirty="0" err="1">
                <a:ln>
                  <a:noFill/>
                </a:ln>
                <a:solidFill>
                  <a:schemeClr val="tx1"/>
                </a:solidFill>
                <a:effectLst/>
                <a:uLnTx/>
                <a:uFillTx/>
                <a:latin typeface="Century Gothic"/>
                <a:ea typeface="+mn-ea"/>
                <a:cs typeface="+mn-cs"/>
              </a:rPr>
              <a:t>Labour</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room register will be reviewed monthly </a:t>
            </a: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88075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07923" y="1575559"/>
            <a:ext cx="10970981" cy="4185188"/>
          </a:xfrm>
          <a:prstGeom prst="rect">
            <a:avLst/>
          </a:prstGeom>
          <a:solidFill>
            <a:sysClr val="window" lastClr="FFFFFF"/>
          </a:solidFill>
          <a:ln w="15875" cap="rnd"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Title 1"/>
          <p:cNvSpPr txBox="1">
            <a:spLocks/>
          </p:cNvSpPr>
          <p:nvPr/>
        </p:nvSpPr>
        <p:spPr>
          <a:xfrm>
            <a:off x="575955" y="629987"/>
            <a:ext cx="10307848" cy="72424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Developing indicators</a:t>
            </a:r>
          </a:p>
        </p:txBody>
      </p:sp>
      <p:sp>
        <p:nvSpPr>
          <p:cNvPr id="13" name="TextBox 12"/>
          <p:cNvSpPr txBox="1"/>
          <p:nvPr/>
        </p:nvSpPr>
        <p:spPr>
          <a:xfrm>
            <a:off x="889479" y="1677175"/>
            <a:ext cx="2000648" cy="461665"/>
          </a:xfrm>
          <a:prstGeom prst="rect">
            <a:avLst/>
          </a:prstGeom>
          <a:noFill/>
          <a:ln>
            <a:noFill/>
          </a:ln>
        </p:spPr>
        <p:txBody>
          <a:bodyPr wrap="square" rtlCol="0">
            <a:spAutoFit/>
          </a:bodyPr>
          <a:lstStyle/>
          <a:p>
            <a:pPr defTabSz="457200"/>
            <a:r>
              <a:rPr lang="en-US" sz="2400" b="1" dirty="0">
                <a:solidFill>
                  <a:prstClr val="black"/>
                </a:solidFill>
                <a:latin typeface="Century Gothic"/>
              </a:rPr>
              <a:t>Babies born                                                                </a:t>
            </a:r>
          </a:p>
        </p:txBody>
      </p:sp>
      <p:sp>
        <p:nvSpPr>
          <p:cNvPr id="14" name="TextBox 13"/>
          <p:cNvSpPr txBox="1"/>
          <p:nvPr/>
        </p:nvSpPr>
        <p:spPr>
          <a:xfrm>
            <a:off x="4500450" y="1633027"/>
            <a:ext cx="3177473" cy="461665"/>
          </a:xfrm>
          <a:prstGeom prst="rect">
            <a:avLst/>
          </a:prstGeom>
          <a:noFill/>
          <a:ln>
            <a:noFill/>
          </a:ln>
        </p:spPr>
        <p:txBody>
          <a:bodyPr wrap="none" rtlCol="0">
            <a:spAutoFit/>
          </a:bodyPr>
          <a:lstStyle/>
          <a:p>
            <a:pPr defTabSz="457200"/>
            <a:r>
              <a:rPr lang="en-US" sz="2400" b="1" dirty="0">
                <a:solidFill>
                  <a:prstClr val="black"/>
                </a:solidFill>
                <a:latin typeface="Century Gothic"/>
              </a:rPr>
              <a:t>Babies receive care</a:t>
            </a:r>
          </a:p>
        </p:txBody>
      </p:sp>
      <p:sp>
        <p:nvSpPr>
          <p:cNvPr id="15" name="TextBox 14"/>
          <p:cNvSpPr txBox="1"/>
          <p:nvPr/>
        </p:nvSpPr>
        <p:spPr>
          <a:xfrm>
            <a:off x="9288247" y="1633027"/>
            <a:ext cx="1045479" cy="461665"/>
          </a:xfrm>
          <a:prstGeom prst="rect">
            <a:avLst/>
          </a:prstGeom>
          <a:noFill/>
          <a:ln>
            <a:noFill/>
          </a:ln>
        </p:spPr>
        <p:txBody>
          <a:bodyPr wrap="none" rtlCol="0">
            <a:spAutoFit/>
          </a:bodyPr>
          <a:lstStyle/>
          <a:p>
            <a:pPr defTabSz="457200"/>
            <a:r>
              <a:rPr lang="en-US" sz="2400" b="1" dirty="0">
                <a:solidFill>
                  <a:prstClr val="black"/>
                </a:solidFill>
                <a:latin typeface="Century Gothic"/>
              </a:rPr>
              <a:t>Result</a:t>
            </a:r>
          </a:p>
        </p:txBody>
      </p:sp>
      <p:graphicFrame>
        <p:nvGraphicFramePr>
          <p:cNvPr id="8" name="Diagram 7"/>
          <p:cNvGraphicFramePr/>
          <p:nvPr>
            <p:extLst>
              <p:ext uri="{D42A27DB-BD31-4B8C-83A1-F6EECF244321}">
                <p14:modId xmlns:p14="http://schemas.microsoft.com/office/powerpoint/2010/main" val="1091451191"/>
              </p:ext>
            </p:extLst>
          </p:nvPr>
        </p:nvGraphicFramePr>
        <p:xfrm>
          <a:off x="707923" y="2253513"/>
          <a:ext cx="10970981" cy="35072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4" name="Group 3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5" name="Rectangle 3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4" name="Oval 83">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82" name="Picture 81">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83" name="Rectangle 82">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80" name="Oval 79">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8" name="Oval 77">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6"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6" name="Picture 75">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77" name="Rectangle 76">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7"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4" name="Oval 73">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8"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72" name="Oval 71">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9"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70" name="Picture 69">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71" name="Rectangle 70">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39558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6561"/>
            <a:ext cx="10515600" cy="1325563"/>
          </a:xfrm>
        </p:spPr>
        <p:txBody>
          <a:bodyPr>
            <a:normAutofit/>
          </a:bodyPr>
          <a:lstStyle/>
          <a:p>
            <a:r>
              <a:rPr lang="en-US" sz="3600" b="1" dirty="0">
                <a:latin typeface="Century Gothic"/>
              </a:rPr>
              <a:t>Example of good indicator</a:t>
            </a:r>
          </a:p>
        </p:txBody>
      </p:sp>
      <p:sp>
        <p:nvSpPr>
          <p:cNvPr id="3" name="Content Placeholder 2"/>
          <p:cNvSpPr>
            <a:spLocks noGrp="1"/>
          </p:cNvSpPr>
          <p:nvPr>
            <p:ph idx="1"/>
          </p:nvPr>
        </p:nvSpPr>
        <p:spPr>
          <a:xfrm>
            <a:off x="838199" y="1718062"/>
            <a:ext cx="10945761" cy="4572000"/>
          </a:xfrm>
        </p:spPr>
        <p:txBody>
          <a:bodyPr>
            <a:normAutofit/>
          </a:bodyPr>
          <a:lstStyle/>
          <a:p>
            <a:pPr marL="0" indent="0" defTabSz="457200">
              <a:lnSpc>
                <a:spcPct val="110000"/>
              </a:lnSpc>
              <a:buNone/>
              <a:defRPr/>
            </a:pPr>
            <a:r>
              <a:rPr lang="en-US" sz="2900" dirty="0">
                <a:latin typeface="Century Gothic"/>
              </a:rPr>
              <a:t>Indicator: Percentage of babies being dried immediately after birth </a:t>
            </a:r>
          </a:p>
          <a:p>
            <a:pPr marL="742950" lvl="1" indent="-285750" defTabSz="457200">
              <a:lnSpc>
                <a:spcPct val="110000"/>
              </a:lnSpc>
              <a:spcBef>
                <a:spcPts val="1000"/>
              </a:spcBef>
              <a:buClr>
                <a:schemeClr val="tx1"/>
              </a:buClr>
              <a:buFont typeface="Wingdings 3" charset="2"/>
              <a:buChar char=""/>
              <a:defRPr/>
            </a:pPr>
            <a:r>
              <a:rPr lang="en-US" sz="2700" dirty="0">
                <a:latin typeface="Century Gothic"/>
              </a:rPr>
              <a:t>Numerator: # of babies dried immediately after birth</a:t>
            </a:r>
          </a:p>
          <a:p>
            <a:pPr marL="742950" lvl="1" indent="-285750" defTabSz="457200">
              <a:lnSpc>
                <a:spcPct val="110000"/>
              </a:lnSpc>
              <a:spcBef>
                <a:spcPts val="1000"/>
              </a:spcBef>
              <a:buClr>
                <a:schemeClr val="tx1"/>
              </a:buClr>
              <a:buFont typeface="Wingdings 3" charset="2"/>
              <a:buChar char=""/>
              <a:defRPr/>
            </a:pPr>
            <a:r>
              <a:rPr lang="en-US" sz="2700" dirty="0">
                <a:latin typeface="Century Gothic"/>
              </a:rPr>
              <a:t>Denominator: # of normal vaginal live births</a:t>
            </a:r>
          </a:p>
          <a:p>
            <a:pPr marL="742950" lvl="1" indent="-285750" defTabSz="457200">
              <a:lnSpc>
                <a:spcPct val="110000"/>
              </a:lnSpc>
              <a:spcBef>
                <a:spcPts val="1000"/>
              </a:spcBef>
              <a:buClr>
                <a:schemeClr val="tx1"/>
              </a:buClr>
              <a:buFont typeface="Wingdings 3" charset="2"/>
              <a:buChar char=""/>
              <a:defRPr/>
            </a:pPr>
            <a:r>
              <a:rPr lang="en-US" sz="2700" dirty="0">
                <a:latin typeface="Century Gothic"/>
              </a:rPr>
              <a:t>Source: </a:t>
            </a:r>
            <a:r>
              <a:rPr lang="en-US" sz="2700" dirty="0" err="1">
                <a:latin typeface="Century Gothic"/>
              </a:rPr>
              <a:t>Labour</a:t>
            </a:r>
            <a:r>
              <a:rPr lang="en-US" sz="2700" dirty="0">
                <a:latin typeface="Century Gothic"/>
              </a:rPr>
              <a:t> Room Register</a:t>
            </a:r>
          </a:p>
          <a:p>
            <a:pPr marL="742950" lvl="1" indent="-285750" defTabSz="457200">
              <a:lnSpc>
                <a:spcPct val="110000"/>
              </a:lnSpc>
              <a:spcBef>
                <a:spcPts val="1000"/>
              </a:spcBef>
              <a:buClr>
                <a:schemeClr val="tx1"/>
              </a:buClr>
              <a:buFont typeface="Wingdings 3" charset="2"/>
              <a:buChar char=""/>
              <a:defRPr/>
            </a:pPr>
            <a:r>
              <a:rPr lang="en-US" sz="2700" dirty="0">
                <a:latin typeface="Century Gothic"/>
              </a:rPr>
              <a:t>Person responsible: Delivery room nurse</a:t>
            </a:r>
          </a:p>
          <a:p>
            <a:pPr marL="742950" lvl="1" indent="-285750" defTabSz="457200">
              <a:lnSpc>
                <a:spcPct val="110000"/>
              </a:lnSpc>
              <a:spcBef>
                <a:spcPts val="1000"/>
              </a:spcBef>
              <a:buClr>
                <a:schemeClr val="tx1"/>
              </a:buClr>
              <a:buFont typeface="Wingdings 3" charset="2"/>
              <a:buChar char=""/>
              <a:defRPr/>
            </a:pPr>
            <a:r>
              <a:rPr lang="en-US" sz="2700" dirty="0">
                <a:latin typeface="Century Gothic"/>
              </a:rPr>
              <a:t>Frequency: Review at the end of </a:t>
            </a:r>
            <a:r>
              <a:rPr lang="en-US" sz="2900" dirty="0">
                <a:latin typeface="Century Gothic"/>
              </a:rPr>
              <a:t>every shift</a:t>
            </a:r>
          </a:p>
          <a:p>
            <a:pPr>
              <a:lnSpc>
                <a:spcPct val="150000"/>
              </a:lnSpc>
              <a:spcBef>
                <a:spcPts val="0"/>
              </a:spcBef>
              <a:buClr>
                <a:schemeClr val="tx1"/>
              </a:buClr>
            </a:pPr>
            <a:endParaRPr lang="en-US" sz="2000" dirty="0"/>
          </a:p>
        </p:txBody>
      </p:sp>
      <p:grpSp>
        <p:nvGrpSpPr>
          <p:cNvPr id="56" name="Group 55">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7" name="Rectangle 56">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41527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497418"/>
            <a:ext cx="11253796" cy="1337246"/>
          </a:xfrm>
          <a:prstGeom prst="rect">
            <a:avLst/>
          </a:prstGeom>
        </p:spPr>
        <p:txBody>
          <a:bodyPr vert="horz" lIns="91440" tIns="45720" rIns="91440" bIns="45720" rtlCol="0" anchor="b">
            <a:normAutofit/>
          </a:bodyPr>
          <a:lstStyle/>
          <a:p>
            <a:pPr defTabSz="457200">
              <a:spcBef>
                <a:spcPts val="1000"/>
              </a:spcBef>
            </a:pPr>
            <a:r>
              <a:rPr lang="en-US" sz="4200" b="1" dirty="0">
                <a:latin typeface="Century Gothic"/>
              </a:rPr>
              <a:t>Time-series chart:</a:t>
            </a:r>
          </a:p>
          <a:p>
            <a:pPr defTabSz="457200">
              <a:spcBef>
                <a:spcPts val="1000"/>
              </a:spcBef>
            </a:pPr>
            <a:r>
              <a:rPr lang="en-US" sz="2800" dirty="0">
                <a:latin typeface="Century Gothic"/>
              </a:rPr>
              <a:t>Percentage of women receiving </a:t>
            </a:r>
            <a:r>
              <a:rPr lang="en-US" sz="2800" dirty="0" err="1">
                <a:latin typeface="Century Gothic"/>
              </a:rPr>
              <a:t>uterotonic</a:t>
            </a:r>
            <a:r>
              <a:rPr lang="en-US" sz="2800" dirty="0">
                <a:latin typeface="Century Gothic"/>
              </a:rPr>
              <a:t> within one minute</a:t>
            </a:r>
            <a:endParaRPr lang="en-US" sz="2800" b="1" dirty="0">
              <a:latin typeface="Century Gothic"/>
            </a:endParaRPr>
          </a:p>
        </p:txBody>
      </p:sp>
      <p:graphicFrame>
        <p:nvGraphicFramePr>
          <p:cNvPr id="4" name="Chart 3"/>
          <p:cNvGraphicFramePr>
            <a:graphicFrameLocks/>
          </p:cNvGraphicFramePr>
          <p:nvPr>
            <p:extLst>
              <p:ext uri="{D42A27DB-BD31-4B8C-83A1-F6EECF244321}">
                <p14:modId xmlns:p14="http://schemas.microsoft.com/office/powerpoint/2010/main" val="1899872123"/>
              </p:ext>
            </p:extLst>
          </p:nvPr>
        </p:nvGraphicFramePr>
        <p:xfrm>
          <a:off x="1626553" y="2059899"/>
          <a:ext cx="9191297" cy="3720662"/>
        </p:xfrm>
        <a:graphic>
          <a:graphicData uri="http://schemas.openxmlformats.org/drawingml/2006/chart">
            <c:chart xmlns:c="http://schemas.openxmlformats.org/drawingml/2006/chart" xmlns:r="http://schemas.openxmlformats.org/officeDocument/2006/relationships" r:id="rId3"/>
          </a:graphicData>
        </a:graphic>
      </p:graphicFrame>
      <p:sp>
        <p:nvSpPr>
          <p:cNvPr id="30" name="Rectangle 29"/>
          <p:cNvSpPr/>
          <p:nvPr/>
        </p:nvSpPr>
        <p:spPr>
          <a:xfrm>
            <a:off x="1461405" y="2031999"/>
            <a:ext cx="9168495" cy="37973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8" name="Rectangle 5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1" name="Oval 8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6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9" name="Picture 78">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80" name="Rectangle 7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7" name="Oval 7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5" name="Oval 7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3" name="Picture 72">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74" name="Rectangle 7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1" name="Oval 7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9" name="Oval 6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7" name="Picture 66">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68" name="Rectangle 6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8752716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704024"/>
            <a:ext cx="11253796" cy="645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Plotting a time series chart</a:t>
            </a:r>
          </a:p>
        </p:txBody>
      </p:sp>
      <p:sp>
        <p:nvSpPr>
          <p:cNvPr id="7" name="Content Placeholder 2"/>
          <p:cNvSpPr txBox="1">
            <a:spLocks/>
          </p:cNvSpPr>
          <p:nvPr/>
        </p:nvSpPr>
        <p:spPr>
          <a:xfrm>
            <a:off x="595304" y="1626470"/>
            <a:ext cx="11596696" cy="397144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3000" b="1" i="0" u="none" strike="noStrike" kern="1200" cap="none" spc="0" normalizeH="0" baseline="0" noProof="0" dirty="0">
                <a:ln>
                  <a:noFill/>
                </a:ln>
                <a:solidFill>
                  <a:schemeClr val="tx1"/>
                </a:solidFill>
                <a:effectLst/>
                <a:uLnTx/>
                <a:uFillTx/>
                <a:latin typeface="Century Gothic"/>
                <a:ea typeface="+mn-ea"/>
                <a:cs typeface="+mn-cs"/>
              </a:rPr>
              <a:t>Title: </a:t>
            </a:r>
            <a:r>
              <a:rPr kumimoji="0" lang="en-US" sz="3000" b="0" i="0" u="none" strike="noStrike" kern="1200" cap="none" spc="0" normalizeH="0" baseline="0" noProof="0" dirty="0">
                <a:ln>
                  <a:noFill/>
                </a:ln>
                <a:solidFill>
                  <a:schemeClr val="tx1"/>
                </a:solidFill>
                <a:effectLst/>
                <a:uLnTx/>
                <a:uFillTx/>
                <a:latin typeface="Century Gothic"/>
                <a:ea typeface="+mn-ea"/>
                <a:cs typeface="+mn-cs"/>
              </a:rPr>
              <a:t>Clear and well defined title including what and when</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3000" b="1" i="0" u="none" strike="noStrike" kern="1200" cap="none" spc="0" normalizeH="0" baseline="0" noProof="0" dirty="0">
                <a:ln>
                  <a:noFill/>
                </a:ln>
                <a:solidFill>
                  <a:schemeClr val="tx1"/>
                </a:solidFill>
                <a:effectLst/>
                <a:uLnTx/>
                <a:uFillTx/>
                <a:latin typeface="Century Gothic"/>
                <a:ea typeface="+mn-ea"/>
                <a:cs typeface="+mn-cs"/>
              </a:rPr>
              <a:t>X and Y axis </a:t>
            </a:r>
            <a:r>
              <a:rPr kumimoji="0" lang="en-US" sz="3000" b="0" i="0" u="none" strike="noStrike" kern="1200" cap="none" spc="0" normalizeH="0" baseline="0" noProof="0" dirty="0">
                <a:ln>
                  <a:noFill/>
                </a:ln>
                <a:solidFill>
                  <a:schemeClr val="tx1"/>
                </a:solidFill>
                <a:effectLst/>
                <a:uLnTx/>
                <a:uFillTx/>
                <a:latin typeface="Century Gothic"/>
                <a:ea typeface="+mn-ea"/>
                <a:cs typeface="+mn-cs"/>
              </a:rPr>
              <a:t>have clear scale and are labelled </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X axis: time - days/weeks/months</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ea typeface="+mn-ea"/>
                <a:cs typeface="+mn-cs"/>
              </a:rPr>
              <a:t>Y axis: measurement in %, proportion or number</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3000" b="0" i="0" u="none" strike="noStrike" kern="1200" cap="none" spc="0" normalizeH="0" baseline="0" noProof="0" dirty="0">
                <a:ln>
                  <a:noFill/>
                </a:ln>
                <a:solidFill>
                  <a:schemeClr val="tx1"/>
                </a:solidFill>
                <a:effectLst/>
                <a:uLnTx/>
                <a:uFillTx/>
                <a:latin typeface="Century Gothic"/>
                <a:ea typeface="+mn-ea"/>
                <a:cs typeface="+mn-cs"/>
              </a:rPr>
              <a:t>Annotation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3000" b="0" i="0" u="none" strike="noStrike" kern="1200" cap="none" spc="0" normalizeH="0" baseline="0" noProof="0" dirty="0">
                <a:ln>
                  <a:noFill/>
                </a:ln>
                <a:solidFill>
                  <a:schemeClr val="tx1"/>
                </a:solidFill>
                <a:effectLst/>
                <a:uLnTx/>
                <a:uFillTx/>
                <a:latin typeface="Century Gothic"/>
                <a:ea typeface="+mn-ea"/>
                <a:cs typeface="+mn-cs"/>
              </a:rPr>
              <a:t>Numerator and denominator values are shown</a:t>
            </a: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651718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80354"/>
            <a:ext cx="8911687" cy="65314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Key tips</a:t>
            </a:r>
          </a:p>
        </p:txBody>
      </p:sp>
      <p:sp>
        <p:nvSpPr>
          <p:cNvPr id="7" name="Content Placeholder 2"/>
          <p:cNvSpPr txBox="1">
            <a:spLocks/>
          </p:cNvSpPr>
          <p:nvPr/>
        </p:nvSpPr>
        <p:spPr>
          <a:xfrm>
            <a:off x="595303" y="1626154"/>
            <a:ext cx="11306411" cy="297124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rPr>
              <a:t>Looking at data overtime is crucial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rPr>
              <a:t>Frequent measurement (daily or weekly) is better than less frequent (monthly)</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rPr>
              <a:t>Only collect data what you are going to use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800" dirty="0">
                <a:solidFill>
                  <a:schemeClr val="tx1"/>
                </a:solidFill>
                <a:latin typeface="Century Gothic"/>
              </a:rPr>
              <a:t>Don’t overburden with endless data collection</a:t>
            </a:r>
            <a:endParaRPr kumimoji="0" lang="en-US" sz="2800" b="0" i="0" u="none" strike="noStrike" kern="1200" cap="none" spc="0" normalizeH="0" baseline="0" noProof="0" dirty="0">
              <a:ln>
                <a:noFill/>
              </a:ln>
              <a:solidFill>
                <a:schemeClr val="tx1"/>
              </a:solidFill>
              <a:effectLst/>
              <a:uLnTx/>
              <a:uFillTx/>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800" b="0" i="0" u="none" strike="noStrike" kern="1200" cap="none" spc="0" normalizeH="0" baseline="0" noProof="0" dirty="0">
                <a:ln>
                  <a:noFill/>
                </a:ln>
                <a:solidFill>
                  <a:schemeClr val="tx1"/>
                </a:solidFill>
                <a:effectLst/>
                <a:uLnTx/>
                <a:uFillTx/>
                <a:latin typeface="Century Gothic"/>
              </a:rPr>
              <a:t>If possible, try to use data that are already recorded in your health facility or that will be easy to collect </a:t>
            </a:r>
            <a:endParaRPr lang="en-US" sz="2800" dirty="0">
              <a:solidFill>
                <a:schemeClr val="tx1"/>
              </a:solidFill>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endParaRPr kumimoji="0" lang="en-US" sz="2800" b="0" i="0" u="none" strike="noStrike" kern="1200" cap="none" spc="0" normalizeH="0" baseline="0" noProof="0" dirty="0">
              <a:ln>
                <a:noFill/>
              </a:ln>
              <a:solidFill>
                <a:schemeClr val="tx1"/>
              </a:solidFill>
              <a:effectLst/>
              <a:uLnTx/>
              <a:uFillTx/>
              <a:latin typeface="Century Gothic"/>
            </a:endParaRPr>
          </a:p>
        </p:txBody>
      </p:sp>
      <p:grpSp>
        <p:nvGrpSpPr>
          <p:cNvPr id="30" name="Group 29">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1" name="Rectangle 30">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5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80" name="Oval 7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5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78" name="Picture 7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79" name="Rectangle 7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6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76" name="Oval 7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6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74" name="Oval 7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6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72" name="Picture 7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73" name="Rectangle 7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6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70" name="Oval 6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6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68" name="Oval 6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6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66" name="Picture 6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67" name="Rectangle 6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237777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3"/>
          <a:stretch>
            <a:fillRect/>
          </a:stretch>
        </p:blipFill>
        <p:spPr>
          <a:xfrm>
            <a:off x="1905000" y="884155"/>
            <a:ext cx="8382000" cy="4910650"/>
          </a:xfrm>
          <a:prstGeom prst="rect">
            <a:avLst/>
          </a:prstGeom>
        </p:spPr>
      </p:pic>
      <p:grpSp>
        <p:nvGrpSpPr>
          <p:cNvPr id="3" name="Group 2">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8" name="Oval 27">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6" name="Picture 25">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27" name="Rectangle 26">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4" name="Oval 23">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2" name="Oval 21">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0" name="Picture 19">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21" name="Rectangle 20">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1"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8" name="Oval 17">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2"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6" name="Oval 15">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3"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4" name="Picture 13">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15" name="Rectangle 14">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99858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718813"/>
            <a:ext cx="8911687" cy="75438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a:ln>
                  <a:noFill/>
                </a:ln>
                <a:solidFill>
                  <a:schemeClr val="tx1"/>
                </a:solidFill>
                <a:effectLst/>
                <a:uLnTx/>
                <a:uFillTx/>
                <a:latin typeface="Century Gothic"/>
                <a:ea typeface="+mj-ea"/>
                <a:cs typeface="+mj-cs"/>
              </a:rPr>
              <a:t>Select your team</a:t>
            </a:r>
            <a:endParaRPr kumimoji="0" lang="en-US" sz="36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3" y="1707966"/>
            <a:ext cx="11007401" cy="314706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chemeClr val="tx1"/>
              </a:buClr>
              <a:buSzTx/>
              <a:buFont typeface="Wingdings 3" charset="2"/>
              <a:buNone/>
              <a:tabLst/>
              <a:defRPr/>
            </a:pPr>
            <a:r>
              <a:rPr kumimoji="0" lang="en-US" sz="2700" b="1" i="1" u="none" strike="noStrike" kern="1200" cap="none" spc="0" normalizeH="0" baseline="0" noProof="0" dirty="0">
                <a:ln>
                  <a:noFill/>
                </a:ln>
                <a:solidFill>
                  <a:schemeClr val="tx1"/>
                </a:solidFill>
                <a:effectLst/>
                <a:uLnTx/>
                <a:uFillTx/>
                <a:latin typeface="Century Gothic"/>
                <a:ea typeface="+mn-ea"/>
                <a:cs typeface="+mn-cs"/>
              </a:rPr>
              <a:t>Look for volunteers who are: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Enthusiastic </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they want to make changes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Involved</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 they are the ones doing the work that needs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change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Influential</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 others people listen to them and they can get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things done</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74501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47474"/>
            <a:ext cx="8911687" cy="48730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Steps in QI</a:t>
            </a:r>
          </a:p>
        </p:txBody>
      </p:sp>
      <p:sp>
        <p:nvSpPr>
          <p:cNvPr id="7" name="Content Placeholder 2"/>
          <p:cNvSpPr txBox="1">
            <a:spLocks/>
          </p:cNvSpPr>
          <p:nvPr/>
        </p:nvSpPr>
        <p:spPr>
          <a:xfrm>
            <a:off x="595304" y="1619946"/>
            <a:ext cx="11007400" cy="27051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1: Identifying a problem, forming a team and writing an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aim statement</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2: </a:t>
            </a:r>
            <a:r>
              <a:rPr kumimoji="0" lang="en-US" sz="2700" b="0" i="0" u="none" strike="noStrike" kern="1200" cap="none" spc="0" normalizeH="0" baseline="0" noProof="0" dirty="0" err="1">
                <a:ln>
                  <a:noFill/>
                </a:ln>
                <a:solidFill>
                  <a:schemeClr val="tx1"/>
                </a:solidFill>
                <a:effectLst/>
                <a:uLnTx/>
                <a:uFillTx/>
                <a:latin typeface="Century Gothic"/>
                <a:ea typeface="+mn-ea"/>
                <a:cs typeface="+mn-cs"/>
              </a:rPr>
              <a:t>Analysing</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the problem and measuring quality of care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Step 3: Developing and testing changes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4: Sustaining improvement</a:t>
            </a:r>
          </a:p>
        </p:txBody>
      </p:sp>
      <p:grpSp>
        <p:nvGrpSpPr>
          <p:cNvPr id="32" name="Group 31">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33" name="Rectangle 32">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4"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6" name="Oval 5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5"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4" name="Picture 5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55" name="Rectangle 5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52" name="Oval 5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50" name="Oval 4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8" name="Picture 4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49" name="Rectangle 4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6" name="Oval 4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4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4" name="Oval 4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4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42" name="Picture 4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43" name="Rectangle 4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47815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32960"/>
            <a:ext cx="931720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3 </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kumimoji="0" lang="en-US" sz="3200" b="0" i="1" u="none" strike="noStrike" kern="1200" cap="none" spc="0" normalizeH="0" baseline="0" noProof="0" dirty="0">
                <a:ln>
                  <a:noFill/>
                </a:ln>
                <a:solidFill>
                  <a:schemeClr val="tx1"/>
                </a:solidFill>
                <a:effectLst/>
                <a:uLnTx/>
                <a:uFillTx/>
                <a:latin typeface="Century Gothic"/>
                <a:ea typeface="+mj-ea"/>
                <a:cs typeface="+mj-cs"/>
              </a:rPr>
              <a:t>Learning objectives </a:t>
            </a:r>
          </a:p>
        </p:txBody>
      </p:sp>
      <p:sp>
        <p:nvSpPr>
          <p:cNvPr id="7" name="Content Placeholder 2"/>
          <p:cNvSpPr txBox="1">
            <a:spLocks/>
          </p:cNvSpPr>
          <p:nvPr/>
        </p:nvSpPr>
        <p:spPr>
          <a:xfrm>
            <a:off x="595304" y="2098907"/>
            <a:ext cx="11007400" cy="336647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chemeClr val="tx1"/>
              </a:buClr>
              <a:buSzTx/>
              <a:buNone/>
              <a:tabLst/>
              <a:defRPr/>
            </a:pPr>
            <a:r>
              <a:rPr kumimoji="0" lang="en-IN" sz="2800" b="1" i="0" u="none" strike="noStrike" kern="1200" cap="none" spc="0" normalizeH="0" baseline="0" noProof="0" dirty="0">
                <a:ln>
                  <a:noFill/>
                </a:ln>
                <a:solidFill>
                  <a:schemeClr val="tx1"/>
                </a:solidFill>
                <a:effectLst/>
                <a:uLnTx/>
                <a:uFillTx/>
                <a:latin typeface="Century Gothic"/>
                <a:ea typeface="+mn-ea"/>
                <a:cs typeface="+mn-cs"/>
              </a:rPr>
              <a:t>You will learn</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IN" sz="2700" b="0" i="0" u="none" strike="noStrike" kern="1200" cap="none" spc="0" normalizeH="0" baseline="0" noProof="0" dirty="0">
                <a:ln>
                  <a:noFill/>
                </a:ln>
                <a:solidFill>
                  <a:schemeClr val="tx1"/>
                </a:solidFill>
                <a:effectLst/>
                <a:uLnTx/>
                <a:uFillTx/>
                <a:latin typeface="Century Gothic"/>
                <a:ea typeface="+mn-ea"/>
                <a:cs typeface="+mn-cs"/>
              </a:rPr>
              <a:t>How to come up with ideas about what to change to reach your aim </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How to </a:t>
            </a:r>
            <a:r>
              <a:rPr lang="en-US" sz="2700" dirty="0">
                <a:solidFill>
                  <a:schemeClr val="tx1"/>
                </a:solidFill>
                <a:latin typeface="Century Gothic"/>
              </a:rPr>
              <a:t>plan a p</a:t>
            </a:r>
            <a:r>
              <a:rPr kumimoji="0" lang="en-US" sz="2700" b="0" i="0" u="none" strike="noStrike" kern="1200" cap="none" spc="0" normalizeH="0" baseline="0" noProof="0" dirty="0" err="1">
                <a:ln>
                  <a:noFill/>
                </a:ln>
                <a:solidFill>
                  <a:schemeClr val="tx1"/>
                </a:solidFill>
                <a:effectLst/>
                <a:uLnTx/>
                <a:uFillTx/>
                <a:latin typeface="Century Gothic"/>
                <a:ea typeface="+mn-ea"/>
                <a:cs typeface="+mn-cs"/>
              </a:rPr>
              <a:t>lan</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-do-study-act (PDSA) cycle</a:t>
            </a:r>
            <a:r>
              <a:rPr kumimoji="0" lang="en-US" sz="2700" b="0" i="0" u="none" strike="noStrike" kern="1200" cap="none" spc="0" normalizeH="0" noProof="0" dirty="0">
                <a:ln>
                  <a:noFill/>
                </a:ln>
                <a:solidFill>
                  <a:schemeClr val="tx1"/>
                </a:solidFill>
                <a:effectLst/>
                <a:uLnTx/>
                <a:uFillTx/>
                <a:latin typeface="Century Gothic"/>
                <a:ea typeface="+mn-ea"/>
                <a:cs typeface="+mn-cs"/>
              </a:rPr>
              <a:t> to test change ideas</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700" baseline="0" dirty="0">
                <a:solidFill>
                  <a:schemeClr val="tx1"/>
                </a:solidFill>
                <a:latin typeface="Century Gothic"/>
              </a:rPr>
              <a:t>What</a:t>
            </a:r>
            <a:r>
              <a:rPr lang="en-US" sz="2700" dirty="0">
                <a:solidFill>
                  <a:schemeClr val="tx1"/>
                </a:solidFill>
                <a:latin typeface="Century Gothic"/>
              </a:rPr>
              <a:t> to do as you learn from a PDSA cycle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700" dirty="0">
                <a:solidFill>
                  <a:schemeClr val="tx1"/>
                </a:solidFill>
                <a:latin typeface="Century Gothic"/>
              </a:rPr>
              <a:t>How to test multiple change ideas to achieve your aim</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9829574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669776"/>
            <a:ext cx="8911687" cy="68217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Develop changes</a:t>
            </a:r>
          </a:p>
        </p:txBody>
      </p:sp>
      <p:sp>
        <p:nvSpPr>
          <p:cNvPr id="7" name="Content Placeholder 2"/>
          <p:cNvSpPr txBox="1">
            <a:spLocks/>
          </p:cNvSpPr>
          <p:nvPr/>
        </p:nvSpPr>
        <p:spPr>
          <a:xfrm>
            <a:off x="595304" y="1492339"/>
            <a:ext cx="11249034" cy="425471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Clr>
                <a:schemeClr val="tx1"/>
              </a:buClr>
              <a:defRPr/>
            </a:pPr>
            <a:r>
              <a:rPr kumimoji="0" lang="en-US" sz="2400" b="0" i="0" u="none" strike="noStrike" kern="1200" cap="none" spc="0" normalizeH="0" baseline="0" noProof="0" dirty="0">
                <a:ln>
                  <a:noFill/>
                </a:ln>
                <a:solidFill>
                  <a:schemeClr val="tx1"/>
                </a:solidFill>
                <a:effectLst/>
                <a:uLnTx/>
                <a:uFillTx/>
                <a:latin typeface="Century Gothic"/>
              </a:rPr>
              <a:t> Determine possible change ideas that may lead to improvement</a:t>
            </a:r>
          </a:p>
          <a:p>
            <a:pPr>
              <a:buClr>
                <a:schemeClr val="tx1"/>
              </a:buClr>
              <a:defRPr/>
            </a:pPr>
            <a:r>
              <a:rPr lang="en-US" sz="2400" dirty="0">
                <a:solidFill>
                  <a:schemeClr val="tx1"/>
                </a:solidFill>
                <a:latin typeface="Century Gothic"/>
              </a:rPr>
              <a:t>Ask your </a:t>
            </a:r>
            <a:r>
              <a:rPr lang="en-US" sz="2400" b="1" dirty="0">
                <a:solidFill>
                  <a:schemeClr val="tx1"/>
                </a:solidFill>
                <a:latin typeface="Century Gothic"/>
              </a:rPr>
              <a:t>team</a:t>
            </a:r>
            <a:r>
              <a:rPr lang="en-US" sz="2400" dirty="0">
                <a:solidFill>
                  <a:schemeClr val="tx1"/>
                </a:solidFill>
                <a:latin typeface="Century Gothic"/>
              </a:rPr>
              <a:t>. </a:t>
            </a:r>
            <a:r>
              <a:rPr kumimoji="0" lang="en-US" sz="2400" b="0" i="0" u="none" strike="noStrike" kern="1200" cap="none" spc="0" normalizeH="0" baseline="0" noProof="0" dirty="0">
                <a:ln>
                  <a:noFill/>
                </a:ln>
                <a:solidFill>
                  <a:schemeClr val="tx1"/>
                </a:solidFill>
                <a:effectLst/>
                <a:uLnTx/>
                <a:uFillTx/>
                <a:latin typeface="Century Gothic"/>
              </a:rPr>
              <a:t> </a:t>
            </a:r>
          </a:p>
          <a:p>
            <a:pPr lvl="1">
              <a:buClr>
                <a:schemeClr val="tx1"/>
              </a:buClr>
              <a:defRPr/>
            </a:pPr>
            <a:r>
              <a:rPr lang="en-US" sz="2200" dirty="0">
                <a:solidFill>
                  <a:schemeClr val="tx1"/>
                </a:solidFill>
                <a:latin typeface="Century Gothic"/>
              </a:rPr>
              <a:t> </a:t>
            </a:r>
            <a:r>
              <a:rPr lang="en-US" sz="2200" b="1" dirty="0">
                <a:solidFill>
                  <a:schemeClr val="tx1"/>
                </a:solidFill>
                <a:latin typeface="Century Gothic"/>
              </a:rPr>
              <a:t>Based on the analysis </a:t>
            </a:r>
            <a:r>
              <a:rPr lang="en-US" sz="2200" dirty="0">
                <a:solidFill>
                  <a:schemeClr val="tx1"/>
                </a:solidFill>
                <a:latin typeface="Century Gothic"/>
              </a:rPr>
              <a:t>what changes can we make?</a:t>
            </a:r>
          </a:p>
          <a:p>
            <a:pPr lvl="1">
              <a:buClr>
                <a:schemeClr val="tx1"/>
              </a:buClr>
              <a:defRPr/>
            </a:pPr>
            <a:r>
              <a:rPr lang="en-US" sz="2200" dirty="0">
                <a:solidFill>
                  <a:schemeClr val="tx1"/>
                </a:solidFill>
                <a:latin typeface="Century Gothic"/>
              </a:rPr>
              <a:t> </a:t>
            </a:r>
            <a:r>
              <a:rPr lang="en-US" sz="2400" b="1" dirty="0">
                <a:solidFill>
                  <a:schemeClr val="tx1"/>
                </a:solidFill>
                <a:latin typeface="Century Gothic"/>
              </a:rPr>
              <a:t>Why</a:t>
            </a:r>
            <a:r>
              <a:rPr lang="en-US" sz="2400" dirty="0">
                <a:solidFill>
                  <a:schemeClr val="tx1"/>
                </a:solidFill>
                <a:latin typeface="Century Gothic"/>
              </a:rPr>
              <a:t> will this change result in an improvement?</a:t>
            </a:r>
          </a:p>
          <a:p>
            <a:pPr lvl="1">
              <a:buClr>
                <a:schemeClr val="tx1"/>
              </a:buClr>
              <a:defRPr/>
            </a:pPr>
            <a:r>
              <a:rPr lang="en-US" sz="2400" dirty="0">
                <a:solidFill>
                  <a:schemeClr val="tx1"/>
                </a:solidFill>
                <a:latin typeface="Century Gothic"/>
              </a:rPr>
              <a:t> </a:t>
            </a:r>
            <a:r>
              <a:rPr lang="en-US" sz="2400" b="1" dirty="0">
                <a:solidFill>
                  <a:schemeClr val="tx1"/>
                </a:solidFill>
                <a:latin typeface="Century Gothic"/>
              </a:rPr>
              <a:t>How</a:t>
            </a:r>
            <a:r>
              <a:rPr lang="en-US" sz="2400" dirty="0">
                <a:solidFill>
                  <a:schemeClr val="tx1"/>
                </a:solidFill>
                <a:latin typeface="Century Gothic"/>
              </a:rPr>
              <a:t> will it work?</a:t>
            </a:r>
          </a:p>
          <a:p>
            <a:pPr lvl="1">
              <a:buClr>
                <a:schemeClr val="tx1"/>
              </a:buClr>
              <a:defRPr/>
            </a:pPr>
            <a:r>
              <a:rPr lang="en-US" sz="2400" dirty="0">
                <a:solidFill>
                  <a:schemeClr val="tx1"/>
                </a:solidFill>
                <a:latin typeface="Century Gothic"/>
              </a:rPr>
              <a:t> </a:t>
            </a:r>
            <a:r>
              <a:rPr lang="en-US" sz="2400" b="1" dirty="0">
                <a:solidFill>
                  <a:schemeClr val="tx1"/>
                </a:solidFill>
                <a:latin typeface="Century Gothic"/>
              </a:rPr>
              <a:t>What will we expect</a:t>
            </a:r>
            <a:r>
              <a:rPr lang="en-US" sz="2400" dirty="0">
                <a:solidFill>
                  <a:schemeClr val="tx1"/>
                </a:solidFill>
                <a:latin typeface="Century Gothic"/>
              </a:rPr>
              <a:t> to see as a result of this change? </a:t>
            </a:r>
          </a:p>
          <a:p>
            <a:pPr>
              <a:buClr>
                <a:schemeClr val="tx1"/>
              </a:buClr>
              <a:defRPr/>
            </a:pPr>
            <a:r>
              <a:rPr kumimoji="0" lang="en-US" sz="2400" b="0" i="0" u="none" strike="noStrike" kern="1200" cap="none" spc="0" normalizeH="0" baseline="0" noProof="0" dirty="0">
                <a:ln>
                  <a:noFill/>
                </a:ln>
                <a:solidFill>
                  <a:schemeClr val="tx1"/>
                </a:solidFill>
                <a:effectLst/>
                <a:uLnTx/>
                <a:uFillTx/>
                <a:latin typeface="Century Gothic"/>
              </a:rPr>
              <a:t> Organize changes according to </a:t>
            </a:r>
            <a:r>
              <a:rPr kumimoji="0" lang="en-US" sz="2400" b="1" i="0" u="none" strike="noStrike" kern="1200" cap="none" spc="0" normalizeH="0" baseline="0" noProof="0" dirty="0">
                <a:ln>
                  <a:noFill/>
                </a:ln>
                <a:solidFill>
                  <a:schemeClr val="tx1"/>
                </a:solidFill>
                <a:effectLst/>
                <a:uLnTx/>
                <a:uFillTx/>
                <a:latin typeface="Century Gothic"/>
              </a:rPr>
              <a:t>importance and practicality</a:t>
            </a:r>
          </a:p>
          <a:p>
            <a:pPr>
              <a:buClr>
                <a:schemeClr val="tx1"/>
              </a:buClr>
              <a:defRPr/>
            </a:pPr>
            <a:r>
              <a:rPr kumimoji="0" lang="en-US" sz="2400" b="0" i="0" u="none" strike="noStrike" kern="1200" cap="none" spc="0" normalizeH="0" baseline="0" noProof="0" dirty="0">
                <a:ln>
                  <a:noFill/>
                </a:ln>
                <a:solidFill>
                  <a:schemeClr val="tx1"/>
                </a:solidFill>
                <a:effectLst/>
                <a:uLnTx/>
                <a:uFillTx/>
                <a:latin typeface="Century Gothic"/>
              </a:rPr>
              <a:t> Test </a:t>
            </a:r>
            <a:r>
              <a:rPr kumimoji="0" lang="en-US" sz="2400" b="1" i="0" u="none" strike="noStrike" kern="1200" cap="none" spc="0" normalizeH="0" baseline="0" noProof="0" dirty="0">
                <a:ln>
                  <a:noFill/>
                </a:ln>
                <a:solidFill>
                  <a:schemeClr val="tx1"/>
                </a:solidFill>
                <a:effectLst/>
                <a:uLnTx/>
                <a:uFillTx/>
                <a:latin typeface="Century Gothic"/>
              </a:rPr>
              <a:t>one change at one </a:t>
            </a:r>
            <a:r>
              <a:rPr kumimoji="0" lang="en-US" sz="2400" b="0" i="0" u="none" strike="noStrike" kern="1200" cap="none" spc="0" normalizeH="0" baseline="0" noProof="0" dirty="0">
                <a:ln>
                  <a:noFill/>
                </a:ln>
                <a:solidFill>
                  <a:schemeClr val="tx1"/>
                </a:solidFill>
                <a:effectLst/>
                <a:uLnTx/>
                <a:uFillTx/>
                <a:latin typeface="Century Gothic"/>
              </a:rPr>
              <a:t>time</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4467495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95304" y="601853"/>
            <a:ext cx="8911687" cy="618401"/>
          </a:xfrm>
        </p:spPr>
        <p:txBody>
          <a:bodyPr>
            <a:noAutofit/>
          </a:bodyPr>
          <a:lstStyle/>
          <a:p>
            <a:pPr defTabSz="457200">
              <a:lnSpc>
                <a:spcPct val="100000"/>
              </a:lnSpc>
            </a:pPr>
            <a:r>
              <a:rPr lang="en-US" altLang="en-US" sz="3600" b="1" dirty="0">
                <a:latin typeface="Century Gothic"/>
              </a:rPr>
              <a:t>Some categories of changes</a:t>
            </a:r>
          </a:p>
        </p:txBody>
      </p:sp>
      <p:graphicFrame>
        <p:nvGraphicFramePr>
          <p:cNvPr id="5" name="Table 4"/>
          <p:cNvGraphicFramePr>
            <a:graphicFrameLocks noGrp="1"/>
          </p:cNvGraphicFramePr>
          <p:nvPr>
            <p:extLst>
              <p:ext uri="{D42A27DB-BD31-4B8C-83A1-F6EECF244321}">
                <p14:modId xmlns:p14="http://schemas.microsoft.com/office/powerpoint/2010/main" val="3855783918"/>
              </p:ext>
            </p:extLst>
          </p:nvPr>
        </p:nvGraphicFramePr>
        <p:xfrm>
          <a:off x="482625" y="1323379"/>
          <a:ext cx="11610753" cy="4607185"/>
        </p:xfrm>
        <a:graphic>
          <a:graphicData uri="http://schemas.openxmlformats.org/drawingml/2006/table">
            <a:tbl>
              <a:tblPr firstRow="1" bandRow="1">
                <a:tableStyleId>{5C22544A-7EE6-4342-B048-85BDC9FD1C3A}</a:tableStyleId>
              </a:tblPr>
              <a:tblGrid>
                <a:gridCol w="4193398">
                  <a:extLst>
                    <a:ext uri="{9D8B030D-6E8A-4147-A177-3AD203B41FA5}">
                      <a16:colId xmlns:a16="http://schemas.microsoft.com/office/drawing/2014/main" val="20000"/>
                    </a:ext>
                  </a:extLst>
                </a:gridCol>
                <a:gridCol w="7417355">
                  <a:extLst>
                    <a:ext uri="{9D8B030D-6E8A-4147-A177-3AD203B41FA5}">
                      <a16:colId xmlns:a16="http://schemas.microsoft.com/office/drawing/2014/main" val="20001"/>
                    </a:ext>
                  </a:extLst>
                </a:gridCol>
              </a:tblGrid>
              <a:tr h="494865">
                <a:tc>
                  <a:txBody>
                    <a:bodyPr/>
                    <a:lstStyle/>
                    <a:p>
                      <a:pPr algn="ctr"/>
                      <a:r>
                        <a:rPr lang="en-US" sz="2400" dirty="0">
                          <a:solidFill>
                            <a:schemeClr val="bg1"/>
                          </a:solidFill>
                        </a:rPr>
                        <a:t>Category</a:t>
                      </a:r>
                    </a:p>
                  </a:txBody>
                  <a:tcPr marL="75800" marR="75800" marT="37890" marB="37890"/>
                </a:tc>
                <a:tc>
                  <a:txBody>
                    <a:bodyPr/>
                    <a:lstStyle/>
                    <a:p>
                      <a:pPr algn="ctr"/>
                      <a:r>
                        <a:rPr lang="en-US" sz="2400" dirty="0">
                          <a:solidFill>
                            <a:schemeClr val="bg1"/>
                          </a:solidFill>
                        </a:rPr>
                        <a:t>Description</a:t>
                      </a:r>
                    </a:p>
                  </a:txBody>
                  <a:tcPr marL="75800" marR="75800" marT="37890" marB="37890"/>
                </a:tc>
                <a:extLst>
                  <a:ext uri="{0D108BD9-81ED-4DB2-BD59-A6C34878D82A}">
                    <a16:rowId xmlns:a16="http://schemas.microsoft.com/office/drawing/2014/main" val="10000"/>
                  </a:ext>
                </a:extLst>
              </a:tr>
              <a:tr h="761692">
                <a:tc>
                  <a:txBody>
                    <a:bodyPr/>
                    <a:lstStyle/>
                    <a:p>
                      <a:r>
                        <a:rPr lang="en-US" sz="2400" b="1" dirty="0"/>
                        <a:t>Improve knowledge or skills</a:t>
                      </a:r>
                    </a:p>
                  </a:txBody>
                  <a:tcPr marL="75800" marR="75800" marT="37890" marB="37890"/>
                </a:tc>
                <a:tc>
                  <a:txBody>
                    <a:bodyPr/>
                    <a:lstStyle/>
                    <a:p>
                      <a:r>
                        <a:rPr lang="en-US" sz="2400" b="1" dirty="0"/>
                        <a:t>Training or standards</a:t>
                      </a:r>
                      <a:r>
                        <a:rPr lang="en-US" sz="2400" b="1" baseline="0" dirty="0"/>
                        <a:t> </a:t>
                      </a:r>
                      <a:endParaRPr lang="en-US" sz="2400" b="1" dirty="0"/>
                    </a:p>
                  </a:txBody>
                  <a:tcPr marL="75800" marR="75800" marT="37890" marB="37890"/>
                </a:tc>
                <a:extLst>
                  <a:ext uri="{0D108BD9-81ED-4DB2-BD59-A6C34878D82A}">
                    <a16:rowId xmlns:a16="http://schemas.microsoft.com/office/drawing/2014/main" val="10001"/>
                  </a:ext>
                </a:extLst>
              </a:tr>
              <a:tr h="750980">
                <a:tc>
                  <a:txBody>
                    <a:bodyPr/>
                    <a:lstStyle/>
                    <a:p>
                      <a:r>
                        <a:rPr lang="en-US" sz="2400" b="1" dirty="0"/>
                        <a:t>Eliminate</a:t>
                      </a:r>
                      <a:r>
                        <a:rPr lang="en-US" sz="2400" b="1" baseline="0" dirty="0"/>
                        <a:t> waste</a:t>
                      </a:r>
                    </a:p>
                    <a:p>
                      <a:endParaRPr lang="en-US" sz="2400" b="1" dirty="0"/>
                    </a:p>
                  </a:txBody>
                  <a:tcPr marL="75800" marR="75800" marT="37890" marB="37890"/>
                </a:tc>
                <a:tc>
                  <a:txBody>
                    <a:bodyPr/>
                    <a:lstStyle/>
                    <a:p>
                      <a:r>
                        <a:rPr lang="en-US" sz="2400" b="1" dirty="0"/>
                        <a:t>Stop doing useless or harmful things</a:t>
                      </a:r>
                    </a:p>
                  </a:txBody>
                  <a:tcPr marL="75800" marR="75800" marT="37890" marB="37890"/>
                </a:tc>
                <a:extLst>
                  <a:ext uri="{0D108BD9-81ED-4DB2-BD59-A6C34878D82A}">
                    <a16:rowId xmlns:a16="http://schemas.microsoft.com/office/drawing/2014/main" val="10002"/>
                  </a:ext>
                </a:extLst>
              </a:tr>
              <a:tr h="546503">
                <a:tc>
                  <a:txBody>
                    <a:bodyPr/>
                    <a:lstStyle/>
                    <a:p>
                      <a:r>
                        <a:rPr lang="en-US" sz="2400" b="1" dirty="0"/>
                        <a:t>Reassign tasks</a:t>
                      </a:r>
                    </a:p>
                  </a:txBody>
                  <a:tcPr marL="75800" marR="75800" marT="37890" marB="37890"/>
                </a:tc>
                <a:tc>
                  <a:txBody>
                    <a:bodyPr/>
                    <a:lstStyle/>
                    <a:p>
                      <a:r>
                        <a:rPr lang="en-US" sz="2400" b="1" dirty="0"/>
                        <a:t>Change</a:t>
                      </a:r>
                      <a:r>
                        <a:rPr lang="en-US" sz="2400" b="1" baseline="0" dirty="0"/>
                        <a:t> who does what</a:t>
                      </a:r>
                      <a:endParaRPr lang="en-US" sz="2400" b="1" dirty="0"/>
                    </a:p>
                  </a:txBody>
                  <a:tcPr marL="75800" marR="75800" marT="37890" marB="37890"/>
                </a:tc>
                <a:extLst>
                  <a:ext uri="{0D108BD9-81ED-4DB2-BD59-A6C34878D82A}">
                    <a16:rowId xmlns:a16="http://schemas.microsoft.com/office/drawing/2014/main" val="10003"/>
                  </a:ext>
                </a:extLst>
              </a:tr>
              <a:tr h="750980">
                <a:tc>
                  <a:txBody>
                    <a:bodyPr/>
                    <a:lstStyle/>
                    <a:p>
                      <a:r>
                        <a:rPr lang="en-US" sz="2400" b="1" dirty="0"/>
                        <a:t>Reorganize</a:t>
                      </a:r>
                      <a:r>
                        <a:rPr lang="en-US" sz="2400" b="1" baseline="0" dirty="0"/>
                        <a:t> tasks</a:t>
                      </a:r>
                      <a:endParaRPr lang="en-US" sz="2400" b="1" dirty="0"/>
                    </a:p>
                  </a:txBody>
                  <a:tcPr marL="75800" marR="75800" marT="37890" marB="37890"/>
                </a:tc>
                <a:tc>
                  <a:txBody>
                    <a:bodyPr/>
                    <a:lstStyle/>
                    <a:p>
                      <a:r>
                        <a:rPr lang="en-US" sz="2400" b="1" dirty="0"/>
                        <a:t>Do tasks</a:t>
                      </a:r>
                      <a:r>
                        <a:rPr lang="en-US" sz="2400" b="1" baseline="0" dirty="0"/>
                        <a:t> in different order or different location</a:t>
                      </a:r>
                      <a:endParaRPr lang="en-US" sz="2400" b="1" dirty="0"/>
                    </a:p>
                  </a:txBody>
                  <a:tcPr marL="75800" marR="75800" marT="37890" marB="37890"/>
                </a:tc>
                <a:extLst>
                  <a:ext uri="{0D108BD9-81ED-4DB2-BD59-A6C34878D82A}">
                    <a16:rowId xmlns:a16="http://schemas.microsoft.com/office/drawing/2014/main" val="10004"/>
                  </a:ext>
                </a:extLst>
              </a:tr>
              <a:tr h="750980">
                <a:tc>
                  <a:txBody>
                    <a:bodyPr/>
                    <a:lstStyle/>
                    <a:p>
                      <a:r>
                        <a:rPr lang="en-US" sz="2400" b="1" dirty="0"/>
                        <a:t>Improve patient relationship</a:t>
                      </a:r>
                    </a:p>
                  </a:txBody>
                  <a:tcPr marL="75800" marR="75800" marT="37890" marB="37890"/>
                </a:tc>
                <a:tc>
                  <a:txBody>
                    <a:bodyPr/>
                    <a:lstStyle/>
                    <a:p>
                      <a:r>
                        <a:rPr lang="en-US" sz="2400" b="1" dirty="0"/>
                        <a:t>Listen to what patients want</a:t>
                      </a:r>
                    </a:p>
                  </a:txBody>
                  <a:tcPr marL="75800" marR="75800" marT="37890" marB="37890"/>
                </a:tc>
                <a:extLst>
                  <a:ext uri="{0D108BD9-81ED-4DB2-BD59-A6C34878D82A}">
                    <a16:rowId xmlns:a16="http://schemas.microsoft.com/office/drawing/2014/main" val="10005"/>
                  </a:ext>
                </a:extLst>
              </a:tr>
              <a:tr h="494865">
                <a:tc>
                  <a:txBody>
                    <a:bodyPr/>
                    <a:lstStyle/>
                    <a:p>
                      <a:r>
                        <a:rPr lang="en-US" sz="2400" b="1" dirty="0"/>
                        <a:t>Reduce variation</a:t>
                      </a:r>
                    </a:p>
                  </a:txBody>
                  <a:tcPr marL="75800" marR="75800" marT="37890" marB="37890"/>
                </a:tc>
                <a:tc>
                  <a:txBody>
                    <a:bodyPr/>
                    <a:lstStyle/>
                    <a:p>
                      <a:r>
                        <a:rPr lang="en-US" sz="2400" b="1" dirty="0"/>
                        <a:t>Do</a:t>
                      </a:r>
                      <a:r>
                        <a:rPr lang="en-US" sz="2400" b="1" baseline="0" dirty="0"/>
                        <a:t> things to make work more standard</a:t>
                      </a:r>
                      <a:endParaRPr lang="en-US" sz="2400" b="1" dirty="0"/>
                    </a:p>
                  </a:txBody>
                  <a:tcPr marL="75800" marR="75800" marT="37890" marB="37890"/>
                </a:tc>
                <a:extLst>
                  <a:ext uri="{0D108BD9-81ED-4DB2-BD59-A6C34878D82A}">
                    <a16:rowId xmlns:a16="http://schemas.microsoft.com/office/drawing/2014/main" val="10006"/>
                  </a:ext>
                </a:extLst>
              </a:tr>
            </a:tbl>
          </a:graphicData>
        </a:graphic>
      </p:graphicFrame>
      <p:grpSp>
        <p:nvGrpSpPr>
          <p:cNvPr id="6" name="Group 5">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7" name="Rectangle 6">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0509285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95304" y="574919"/>
            <a:ext cx="8911687" cy="795179"/>
          </a:xfrm>
        </p:spPr>
        <p:txBody>
          <a:bodyPr>
            <a:normAutofit/>
          </a:bodyPr>
          <a:lstStyle/>
          <a:p>
            <a:pPr defTabSz="457200">
              <a:lnSpc>
                <a:spcPct val="100000"/>
              </a:lnSpc>
            </a:pPr>
            <a:r>
              <a:rPr lang="en-US" altLang="en-US" sz="3600" b="1" dirty="0">
                <a:latin typeface="Century Gothic"/>
              </a:rPr>
              <a:t>Some categories of changes</a:t>
            </a:r>
          </a:p>
        </p:txBody>
      </p:sp>
      <p:graphicFrame>
        <p:nvGraphicFramePr>
          <p:cNvPr id="5" name="Table 4"/>
          <p:cNvGraphicFramePr>
            <a:graphicFrameLocks noGrp="1"/>
          </p:cNvGraphicFramePr>
          <p:nvPr>
            <p:extLst>
              <p:ext uri="{D42A27DB-BD31-4B8C-83A1-F6EECF244321}">
                <p14:modId xmlns:p14="http://schemas.microsoft.com/office/powerpoint/2010/main" val="3063054056"/>
              </p:ext>
            </p:extLst>
          </p:nvPr>
        </p:nvGraphicFramePr>
        <p:xfrm>
          <a:off x="233917" y="1428154"/>
          <a:ext cx="11759610" cy="4501866"/>
        </p:xfrm>
        <a:graphic>
          <a:graphicData uri="http://schemas.openxmlformats.org/drawingml/2006/table">
            <a:tbl>
              <a:tblPr firstRow="1" bandRow="1">
                <a:tableStyleId>{5C22544A-7EE6-4342-B048-85BDC9FD1C3A}</a:tableStyleId>
              </a:tblPr>
              <a:tblGrid>
                <a:gridCol w="3708731">
                  <a:extLst>
                    <a:ext uri="{9D8B030D-6E8A-4147-A177-3AD203B41FA5}">
                      <a16:colId xmlns:a16="http://schemas.microsoft.com/office/drawing/2014/main" val="20000"/>
                    </a:ext>
                  </a:extLst>
                </a:gridCol>
                <a:gridCol w="8050879">
                  <a:extLst>
                    <a:ext uri="{9D8B030D-6E8A-4147-A177-3AD203B41FA5}">
                      <a16:colId xmlns:a16="http://schemas.microsoft.com/office/drawing/2014/main" val="20001"/>
                    </a:ext>
                  </a:extLst>
                </a:gridCol>
              </a:tblGrid>
              <a:tr h="454656">
                <a:tc>
                  <a:txBody>
                    <a:bodyPr/>
                    <a:lstStyle/>
                    <a:p>
                      <a:pPr algn="ctr"/>
                      <a:r>
                        <a:rPr lang="en-US" sz="2400" b="1" dirty="0">
                          <a:solidFill>
                            <a:schemeClr val="bg1"/>
                          </a:solidFill>
                        </a:rPr>
                        <a:t>Category</a:t>
                      </a:r>
                    </a:p>
                  </a:txBody>
                  <a:tcPr marL="68547" marR="68547" marT="34264" marB="34264"/>
                </a:tc>
                <a:tc>
                  <a:txBody>
                    <a:bodyPr/>
                    <a:lstStyle/>
                    <a:p>
                      <a:pPr algn="ctr"/>
                      <a:r>
                        <a:rPr lang="en-US" sz="2400" b="1" dirty="0">
                          <a:solidFill>
                            <a:schemeClr val="bg1"/>
                          </a:solidFill>
                        </a:rPr>
                        <a:t>Examples</a:t>
                      </a:r>
                    </a:p>
                  </a:txBody>
                  <a:tcPr marL="68547" marR="68547" marT="34264" marB="34264"/>
                </a:tc>
                <a:extLst>
                  <a:ext uri="{0D108BD9-81ED-4DB2-BD59-A6C34878D82A}">
                    <a16:rowId xmlns:a16="http://schemas.microsoft.com/office/drawing/2014/main" val="10000"/>
                  </a:ext>
                </a:extLst>
              </a:tr>
              <a:tr h="699803">
                <a:tc>
                  <a:txBody>
                    <a:bodyPr/>
                    <a:lstStyle/>
                    <a:p>
                      <a:r>
                        <a:rPr lang="en-US" sz="2400" b="1" dirty="0"/>
                        <a:t>Improve knowledge or skills</a:t>
                      </a:r>
                    </a:p>
                  </a:txBody>
                  <a:tcPr marL="68547" marR="68547" marT="34264" marB="34264"/>
                </a:tc>
                <a:tc>
                  <a:txBody>
                    <a:bodyPr/>
                    <a:lstStyle/>
                    <a:p>
                      <a:r>
                        <a:rPr lang="en-US" sz="2400" b="1" dirty="0"/>
                        <a:t>Teach about the importance of skin-to-skin care to keep</a:t>
                      </a:r>
                      <a:r>
                        <a:rPr lang="en-US" sz="2400" b="1" baseline="0" dirty="0"/>
                        <a:t> babies warm</a:t>
                      </a:r>
                      <a:endParaRPr lang="en-US" sz="2400" b="1" dirty="0"/>
                    </a:p>
                  </a:txBody>
                  <a:tcPr marL="68547" marR="68547" marT="34264" marB="34264"/>
                </a:tc>
                <a:extLst>
                  <a:ext uri="{0D108BD9-81ED-4DB2-BD59-A6C34878D82A}">
                    <a16:rowId xmlns:a16="http://schemas.microsoft.com/office/drawing/2014/main" val="10001"/>
                  </a:ext>
                </a:extLst>
              </a:tr>
              <a:tr h="690312">
                <a:tc>
                  <a:txBody>
                    <a:bodyPr/>
                    <a:lstStyle/>
                    <a:p>
                      <a:r>
                        <a:rPr lang="en-US" sz="2400" b="1" dirty="0"/>
                        <a:t>Eliminate</a:t>
                      </a:r>
                      <a:r>
                        <a:rPr lang="en-US" sz="2400" b="1" baseline="0" dirty="0"/>
                        <a:t> waste</a:t>
                      </a:r>
                    </a:p>
                    <a:p>
                      <a:endParaRPr lang="en-US" sz="2400" b="1" dirty="0"/>
                    </a:p>
                  </a:txBody>
                  <a:tcPr marL="68547" marR="68547" marT="34264" marB="34264"/>
                </a:tc>
                <a:tc>
                  <a:txBody>
                    <a:bodyPr/>
                    <a:lstStyle/>
                    <a:p>
                      <a:r>
                        <a:rPr lang="en-US" sz="2400" b="1" dirty="0"/>
                        <a:t>Have equipment closer to hand to reduce time getting it</a:t>
                      </a:r>
                    </a:p>
                  </a:txBody>
                  <a:tcPr marL="68547" marR="68547" marT="34264" marB="34264"/>
                </a:tc>
                <a:extLst>
                  <a:ext uri="{0D108BD9-81ED-4DB2-BD59-A6C34878D82A}">
                    <a16:rowId xmlns:a16="http://schemas.microsoft.com/office/drawing/2014/main" val="10002"/>
                  </a:ext>
                </a:extLst>
              </a:tr>
              <a:tr h="502098">
                <a:tc>
                  <a:txBody>
                    <a:bodyPr/>
                    <a:lstStyle/>
                    <a:p>
                      <a:r>
                        <a:rPr lang="en-US" sz="2400" b="1" dirty="0"/>
                        <a:t>Reassign tasks</a:t>
                      </a:r>
                    </a:p>
                  </a:txBody>
                  <a:tcPr marL="68547" marR="68547" marT="34264" marB="34264"/>
                </a:tc>
                <a:tc>
                  <a:txBody>
                    <a:bodyPr/>
                    <a:lstStyle/>
                    <a:p>
                      <a:r>
                        <a:rPr lang="en-US" sz="2400" b="1" dirty="0"/>
                        <a:t>Share work between</a:t>
                      </a:r>
                      <a:r>
                        <a:rPr lang="en-US" sz="2400" b="1" baseline="0" dirty="0"/>
                        <a:t> staff members</a:t>
                      </a:r>
                      <a:endParaRPr lang="en-US" sz="2400" b="1" dirty="0"/>
                    </a:p>
                  </a:txBody>
                  <a:tcPr marL="68547" marR="68547" marT="34264" marB="34264"/>
                </a:tc>
                <a:extLst>
                  <a:ext uri="{0D108BD9-81ED-4DB2-BD59-A6C34878D82A}">
                    <a16:rowId xmlns:a16="http://schemas.microsoft.com/office/drawing/2014/main" val="10003"/>
                  </a:ext>
                </a:extLst>
              </a:tr>
              <a:tr h="690312">
                <a:tc>
                  <a:txBody>
                    <a:bodyPr/>
                    <a:lstStyle/>
                    <a:p>
                      <a:r>
                        <a:rPr lang="en-US" sz="2400" b="1" dirty="0"/>
                        <a:t>Reorganize</a:t>
                      </a:r>
                      <a:r>
                        <a:rPr lang="en-US" sz="2400" b="1" baseline="0" dirty="0"/>
                        <a:t> tasks</a:t>
                      </a:r>
                      <a:endParaRPr lang="en-US" sz="2400" b="1" dirty="0"/>
                    </a:p>
                  </a:txBody>
                  <a:tcPr marL="68547" marR="68547" marT="34264" marB="34264"/>
                </a:tc>
                <a:tc>
                  <a:txBody>
                    <a:bodyPr/>
                    <a:lstStyle/>
                    <a:p>
                      <a:r>
                        <a:rPr lang="en-US" sz="2400" b="1" dirty="0"/>
                        <a:t>Start skin to skin and dry</a:t>
                      </a:r>
                      <a:r>
                        <a:rPr lang="en-US" sz="2400" b="1" baseline="0" dirty="0"/>
                        <a:t> babies before cutting the cord</a:t>
                      </a:r>
                      <a:endParaRPr lang="en-US" sz="2400" b="1" dirty="0"/>
                    </a:p>
                  </a:txBody>
                  <a:tcPr marL="68547" marR="68547" marT="34264" marB="34264"/>
                </a:tc>
                <a:extLst>
                  <a:ext uri="{0D108BD9-81ED-4DB2-BD59-A6C34878D82A}">
                    <a16:rowId xmlns:a16="http://schemas.microsoft.com/office/drawing/2014/main" val="10004"/>
                  </a:ext>
                </a:extLst>
              </a:tr>
              <a:tr h="690312">
                <a:tc>
                  <a:txBody>
                    <a:bodyPr/>
                    <a:lstStyle/>
                    <a:p>
                      <a:r>
                        <a:rPr lang="en-US" sz="2400" b="1" dirty="0"/>
                        <a:t>Improve patient relationship</a:t>
                      </a:r>
                    </a:p>
                  </a:txBody>
                  <a:tcPr marL="68547" marR="68547" marT="34264" marB="34264"/>
                </a:tc>
                <a:tc>
                  <a:txBody>
                    <a:bodyPr/>
                    <a:lstStyle/>
                    <a:p>
                      <a:r>
                        <a:rPr lang="en-US" sz="2400" b="1" dirty="0"/>
                        <a:t>Learn</a:t>
                      </a:r>
                      <a:r>
                        <a:rPr lang="en-US" sz="2400" b="1" baseline="0" dirty="0"/>
                        <a:t> from mothers how they would like care to be provided during delivery</a:t>
                      </a:r>
                      <a:endParaRPr lang="en-US" sz="2400" b="1" dirty="0"/>
                    </a:p>
                  </a:txBody>
                  <a:tcPr marL="68547" marR="68547" marT="34264" marB="34264"/>
                </a:tc>
                <a:extLst>
                  <a:ext uri="{0D108BD9-81ED-4DB2-BD59-A6C34878D82A}">
                    <a16:rowId xmlns:a16="http://schemas.microsoft.com/office/drawing/2014/main" val="10005"/>
                  </a:ext>
                </a:extLst>
              </a:tr>
              <a:tr h="454656">
                <a:tc>
                  <a:txBody>
                    <a:bodyPr/>
                    <a:lstStyle/>
                    <a:p>
                      <a:r>
                        <a:rPr lang="en-US" sz="2400" b="1" dirty="0"/>
                        <a:t>Reduce variation</a:t>
                      </a:r>
                    </a:p>
                  </a:txBody>
                  <a:tcPr marL="68547" marR="68547" marT="34264" marB="34264"/>
                </a:tc>
                <a:tc>
                  <a:txBody>
                    <a:bodyPr/>
                    <a:lstStyle/>
                    <a:p>
                      <a:r>
                        <a:rPr lang="en-US" sz="2400" b="1" dirty="0"/>
                        <a:t>Triage new admissions in th</a:t>
                      </a:r>
                      <a:r>
                        <a:rPr lang="en-US" sz="2400" b="1" baseline="0" dirty="0"/>
                        <a:t>e </a:t>
                      </a:r>
                      <a:r>
                        <a:rPr lang="en-US" sz="2400" b="1" baseline="0" dirty="0" err="1"/>
                        <a:t>labour</a:t>
                      </a:r>
                      <a:r>
                        <a:rPr lang="en-US" sz="2400" b="1" baseline="0" dirty="0"/>
                        <a:t> room</a:t>
                      </a:r>
                      <a:endParaRPr lang="en-US" sz="2400" b="1" dirty="0"/>
                    </a:p>
                  </a:txBody>
                  <a:tcPr marL="68547" marR="68547" marT="34264" marB="34264"/>
                </a:tc>
                <a:extLst>
                  <a:ext uri="{0D108BD9-81ED-4DB2-BD59-A6C34878D82A}">
                    <a16:rowId xmlns:a16="http://schemas.microsoft.com/office/drawing/2014/main" val="10006"/>
                  </a:ext>
                </a:extLst>
              </a:tr>
            </a:tbl>
          </a:graphicData>
        </a:graphic>
      </p:graphicFrame>
      <p:grpSp>
        <p:nvGrpSpPr>
          <p:cNvPr id="6" name="Group 5">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7" name="Rectangle 6">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9537117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595303" y="677563"/>
            <a:ext cx="8911687" cy="131503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Testing Changes</a:t>
            </a:r>
          </a:p>
          <a:p>
            <a:pPr marL="0" marR="0" lvl="0" indent="0" algn="l" defTabSz="457200" rtl="0" eaLnBrk="1" fontAlgn="auto" latinLnBrk="0" hangingPunct="1">
              <a:lnSpc>
                <a:spcPct val="100000"/>
              </a:lnSpc>
              <a:spcBef>
                <a:spcPct val="0"/>
              </a:spcBef>
              <a:spcAft>
                <a:spcPts val="0"/>
              </a:spcAft>
              <a:buClrTx/>
              <a:buSzTx/>
              <a:buFontTx/>
              <a:buNone/>
              <a:tabLst/>
              <a:defRPr/>
            </a:pPr>
            <a:r>
              <a:rPr lang="en-US" sz="3200" b="1" dirty="0">
                <a:solidFill>
                  <a:schemeClr val="tx1"/>
                </a:solidFill>
                <a:latin typeface="Century Gothic"/>
              </a:rPr>
              <a:t>What is a PDSA cycle?</a:t>
            </a:r>
            <a:endParaRPr kumimoji="0" lang="en-US" sz="36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14" name="TextBox 13"/>
          <p:cNvSpPr txBox="1"/>
          <p:nvPr/>
        </p:nvSpPr>
        <p:spPr>
          <a:xfrm>
            <a:off x="191981" y="5040675"/>
            <a:ext cx="5901867" cy="923330"/>
          </a:xfrm>
          <a:prstGeom prst="rect">
            <a:avLst/>
          </a:prstGeom>
          <a:noFill/>
        </p:spPr>
        <p:txBody>
          <a:bodyPr wrap="square" rtlCol="0">
            <a:spAutoFit/>
          </a:bodyPr>
          <a:lstStyle/>
          <a:p>
            <a:pPr defTabSz="457200"/>
            <a:r>
              <a:rPr lang="en-US" b="1" dirty="0">
                <a:latin typeface="Century Gothic"/>
              </a:rPr>
              <a:t>- Is the change feasible?</a:t>
            </a:r>
          </a:p>
          <a:p>
            <a:pPr defTabSz="457200"/>
            <a:r>
              <a:rPr lang="en-US" b="1" dirty="0">
                <a:latin typeface="Century Gothic"/>
              </a:rPr>
              <a:t>- Did the change lead to improvement ?</a:t>
            </a:r>
          </a:p>
          <a:p>
            <a:pPr defTabSz="457200"/>
            <a:endParaRPr lang="en-US" b="1" dirty="0">
              <a:latin typeface="Century Gothic"/>
            </a:endParaRPr>
          </a:p>
        </p:txBody>
      </p:sp>
      <p:sp>
        <p:nvSpPr>
          <p:cNvPr id="17" name="Rectangle 16"/>
          <p:cNvSpPr/>
          <p:nvPr/>
        </p:nvSpPr>
        <p:spPr>
          <a:xfrm>
            <a:off x="6093848" y="2840658"/>
            <a:ext cx="1556247" cy="276999"/>
          </a:xfrm>
          <a:prstGeom prst="rect">
            <a:avLst/>
          </a:prstGeom>
        </p:spPr>
        <p:txBody>
          <a:bodyPr wrap="square">
            <a:spAutoFit/>
          </a:bodyPr>
          <a:lstStyle/>
          <a:p>
            <a:pPr algn="ctr" defTabSz="457200"/>
            <a:r>
              <a:rPr lang="en-US" sz="1200" dirty="0">
                <a:solidFill>
                  <a:prstClr val="black"/>
                </a:solidFill>
                <a:latin typeface="Century Gothic"/>
              </a:rPr>
              <a:t> </a:t>
            </a:r>
          </a:p>
        </p:txBody>
      </p:sp>
      <p:graphicFrame>
        <p:nvGraphicFramePr>
          <p:cNvPr id="2" name="Diagram 1"/>
          <p:cNvGraphicFramePr/>
          <p:nvPr/>
        </p:nvGraphicFramePr>
        <p:xfrm>
          <a:off x="2346266" y="1335079"/>
          <a:ext cx="11544299" cy="3943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2"/>
          <p:cNvSpPr/>
          <p:nvPr/>
        </p:nvSpPr>
        <p:spPr>
          <a:xfrm>
            <a:off x="2937445" y="2625702"/>
            <a:ext cx="2280922" cy="14011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600" b="1" dirty="0">
                <a:solidFill>
                  <a:prstClr val="white"/>
                </a:solidFill>
                <a:latin typeface="Century Gothic"/>
              </a:rPr>
              <a:t>Adopt, </a:t>
            </a:r>
          </a:p>
          <a:p>
            <a:pPr algn="ctr" defTabSz="457200"/>
            <a:r>
              <a:rPr lang="en-US" sz="1600" b="1" dirty="0">
                <a:solidFill>
                  <a:prstClr val="white"/>
                </a:solidFill>
                <a:latin typeface="Century Gothic"/>
              </a:rPr>
              <a:t>Adapt, </a:t>
            </a:r>
          </a:p>
          <a:p>
            <a:pPr algn="ctr" defTabSz="457200"/>
            <a:r>
              <a:rPr lang="en-US" sz="1600" b="1" dirty="0">
                <a:solidFill>
                  <a:prstClr val="white"/>
                </a:solidFill>
                <a:latin typeface="Century Gothic"/>
              </a:rPr>
              <a:t>Abandon</a:t>
            </a:r>
            <a:endParaRPr lang="en-US" sz="1600" dirty="0"/>
          </a:p>
        </p:txBody>
      </p:sp>
      <p:grpSp>
        <p:nvGrpSpPr>
          <p:cNvPr id="7" name="Group 6">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8" name="Rectangle 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4" name="Oval 33">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2" name="Picture 31">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33" name="Rectangle 32">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30" name="Oval 29">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3"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8" name="Oval 27">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5"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6" name="Picture 25">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27" name="Rectangle 26">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6"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4" name="Oval 23">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8"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2" name="Oval 21">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9"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20" name="Picture 19">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21" name="Rectangle 20">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594905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32960"/>
            <a:ext cx="1056935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Plan the test</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kumimoji="0" lang="en-US" sz="3200" b="0" i="1" u="none" strike="noStrike" kern="1200" cap="none" spc="0" normalizeH="0" baseline="0" noProof="0" dirty="0">
                <a:ln>
                  <a:noFill/>
                </a:ln>
                <a:solidFill>
                  <a:schemeClr val="tx1"/>
                </a:solidFill>
                <a:effectLst/>
                <a:uLnTx/>
                <a:uFillTx/>
                <a:latin typeface="Century Gothic"/>
                <a:ea typeface="+mj-ea"/>
                <a:cs typeface="+mj-cs"/>
              </a:rPr>
              <a:t>What will your team do ? </a:t>
            </a:r>
          </a:p>
        </p:txBody>
      </p:sp>
      <p:sp>
        <p:nvSpPr>
          <p:cNvPr id="7" name="Content Placeholder 2"/>
          <p:cNvSpPr txBox="1">
            <a:spLocks/>
          </p:cNvSpPr>
          <p:nvPr/>
        </p:nvSpPr>
        <p:spPr>
          <a:xfrm>
            <a:off x="595303" y="1913850"/>
            <a:ext cx="11596696" cy="378030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marR="0" lvl="1" indent="0" fontAlgn="auto">
              <a:lnSpc>
                <a:spcPct val="100000"/>
              </a:lnSpc>
              <a:buClr>
                <a:sysClr val="window" lastClr="FFFFFF"/>
              </a:buClr>
              <a:buSzTx/>
              <a:buNone/>
              <a:tabLst/>
              <a:defRPr/>
            </a:pPr>
            <a:r>
              <a:rPr lang="en-US" sz="2000" b="1" dirty="0">
                <a:solidFill>
                  <a:schemeClr val="tx1"/>
                </a:solidFill>
                <a:latin typeface="Century Gothic"/>
              </a:rPr>
              <a:t>Discuss and document the details for:</a:t>
            </a:r>
          </a:p>
          <a:p>
            <a:pPr lvl="2">
              <a:buClr>
                <a:schemeClr val="tx1"/>
              </a:buClr>
              <a:defRPr/>
            </a:pPr>
            <a:r>
              <a:rPr lang="en-US" sz="2400" b="1" dirty="0">
                <a:solidFill>
                  <a:schemeClr val="tx1"/>
                </a:solidFill>
                <a:latin typeface="Century Gothic"/>
              </a:rPr>
              <a:t>What </a:t>
            </a:r>
            <a:r>
              <a:rPr lang="en-US" sz="2400" dirty="0">
                <a:solidFill>
                  <a:schemeClr val="tx1"/>
                </a:solidFill>
                <a:latin typeface="Century Gothic"/>
              </a:rPr>
              <a:t>change idea will you test</a:t>
            </a:r>
          </a:p>
          <a:p>
            <a:pPr lvl="2">
              <a:buClr>
                <a:schemeClr val="tx1"/>
              </a:buClr>
              <a:defRPr/>
            </a:pPr>
            <a:r>
              <a:rPr lang="en-US" sz="2400" b="1" dirty="0">
                <a:solidFill>
                  <a:schemeClr val="tx1"/>
                </a:solidFill>
                <a:latin typeface="Century Gothic"/>
              </a:rPr>
              <a:t>Who </a:t>
            </a:r>
            <a:r>
              <a:rPr lang="en-US" sz="2400" dirty="0">
                <a:solidFill>
                  <a:schemeClr val="tx1"/>
                </a:solidFill>
                <a:latin typeface="Century Gothic"/>
              </a:rPr>
              <a:t>will make the change</a:t>
            </a:r>
          </a:p>
          <a:p>
            <a:pPr lvl="2">
              <a:buClr>
                <a:schemeClr val="tx1"/>
              </a:buClr>
              <a:defRPr/>
            </a:pPr>
            <a:r>
              <a:rPr lang="en-US" sz="2400" b="1" dirty="0">
                <a:solidFill>
                  <a:schemeClr val="tx1"/>
                </a:solidFill>
                <a:latin typeface="Century Gothic"/>
              </a:rPr>
              <a:t>Where </a:t>
            </a:r>
            <a:r>
              <a:rPr lang="en-US" sz="2400" dirty="0">
                <a:solidFill>
                  <a:schemeClr val="tx1"/>
                </a:solidFill>
                <a:latin typeface="Century Gothic"/>
              </a:rPr>
              <a:t>will this test be done </a:t>
            </a:r>
          </a:p>
          <a:p>
            <a:pPr lvl="2">
              <a:buClr>
                <a:schemeClr val="tx1"/>
              </a:buClr>
              <a:defRPr/>
            </a:pPr>
            <a:r>
              <a:rPr lang="en-US" sz="2400" b="1" dirty="0">
                <a:solidFill>
                  <a:schemeClr val="tx1"/>
                </a:solidFill>
                <a:latin typeface="Century Gothic"/>
              </a:rPr>
              <a:t>When </a:t>
            </a:r>
            <a:r>
              <a:rPr lang="en-US" sz="2400" dirty="0">
                <a:solidFill>
                  <a:schemeClr val="tx1"/>
                </a:solidFill>
                <a:latin typeface="Century Gothic"/>
              </a:rPr>
              <a:t>will the test be started </a:t>
            </a:r>
          </a:p>
          <a:p>
            <a:pPr lvl="2">
              <a:buClr>
                <a:schemeClr val="tx1"/>
              </a:buClr>
              <a:defRPr/>
            </a:pPr>
            <a:r>
              <a:rPr lang="en-US" sz="2400" b="1" dirty="0">
                <a:solidFill>
                  <a:schemeClr val="tx1"/>
                </a:solidFill>
                <a:latin typeface="Century Gothic"/>
              </a:rPr>
              <a:t>For how long </a:t>
            </a:r>
            <a:r>
              <a:rPr lang="en-US" sz="2400" dirty="0">
                <a:solidFill>
                  <a:schemeClr val="tx1"/>
                </a:solidFill>
                <a:latin typeface="Century Gothic"/>
              </a:rPr>
              <a:t>will this test be done</a:t>
            </a:r>
          </a:p>
          <a:p>
            <a:pPr lvl="2">
              <a:buClr>
                <a:schemeClr val="tx1"/>
              </a:buClr>
              <a:defRPr/>
            </a:pPr>
            <a:r>
              <a:rPr lang="en-US" sz="2400" b="1" dirty="0">
                <a:solidFill>
                  <a:schemeClr val="tx1"/>
                </a:solidFill>
                <a:latin typeface="Century Gothic"/>
              </a:rPr>
              <a:t>How will we know </a:t>
            </a:r>
            <a:r>
              <a:rPr lang="en-US" sz="2400" dirty="0">
                <a:solidFill>
                  <a:schemeClr val="tx1"/>
                </a:solidFill>
                <a:latin typeface="Century Gothic"/>
              </a:rPr>
              <a:t>whether this test happened as planned</a:t>
            </a:r>
            <a:r>
              <a:rPr lang="en-US" sz="2400" b="1" dirty="0">
                <a:solidFill>
                  <a:schemeClr val="tx1"/>
                </a:solidFill>
                <a:latin typeface="Century Gothic"/>
              </a:rPr>
              <a:t> </a:t>
            </a:r>
          </a:p>
          <a:p>
            <a:pPr lvl="2">
              <a:buClr>
                <a:schemeClr val="tx1"/>
              </a:buClr>
              <a:defRPr/>
            </a:pPr>
            <a:r>
              <a:rPr lang="en-US" sz="2400" b="1" dirty="0">
                <a:solidFill>
                  <a:schemeClr val="tx1"/>
                </a:solidFill>
                <a:latin typeface="Century Gothic"/>
              </a:rPr>
              <a:t>What do we expect to learn from this test?</a:t>
            </a:r>
          </a:p>
        </p:txBody>
      </p:sp>
      <p:graphicFrame>
        <p:nvGraphicFramePr>
          <p:cNvPr id="4" name="Diagram 3"/>
          <p:cNvGraphicFramePr/>
          <p:nvPr>
            <p:extLst>
              <p:ext uri="{D42A27DB-BD31-4B8C-83A1-F6EECF244321}">
                <p14:modId xmlns:p14="http://schemas.microsoft.com/office/powerpoint/2010/main" val="1561887932"/>
              </p:ext>
            </p:extLst>
          </p:nvPr>
        </p:nvGraphicFramePr>
        <p:xfrm>
          <a:off x="8717027" y="910616"/>
          <a:ext cx="3195573" cy="1823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8" name="Rectangle 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1" name="Oval 3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9" name="Picture 28">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30" name="Rectangle 2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7" name="Oval 2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5" name="Oval 2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3" name="Picture 22">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24" name="Rectangle 2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1" name="Oval 2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9" name="Oval 1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7" name="Picture 16">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18" name="Rectangle 1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842762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48003"/>
            <a:ext cx="8911687" cy="66911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Planning Example</a:t>
            </a:r>
          </a:p>
        </p:txBody>
      </p:sp>
      <p:graphicFrame>
        <p:nvGraphicFramePr>
          <p:cNvPr id="7" name="Content Placeholder 4"/>
          <p:cNvGraphicFramePr>
            <a:graphicFrameLocks/>
          </p:cNvGraphicFramePr>
          <p:nvPr>
            <p:extLst>
              <p:ext uri="{D42A27DB-BD31-4B8C-83A1-F6EECF244321}">
                <p14:modId xmlns:p14="http://schemas.microsoft.com/office/powerpoint/2010/main" val="2667064309"/>
              </p:ext>
            </p:extLst>
          </p:nvPr>
        </p:nvGraphicFramePr>
        <p:xfrm>
          <a:off x="395797" y="1536755"/>
          <a:ext cx="11458152" cy="4232476"/>
        </p:xfrm>
        <a:graphic>
          <a:graphicData uri="http://schemas.openxmlformats.org/drawingml/2006/table">
            <a:tbl>
              <a:tblPr firstRow="1" bandRow="1"/>
              <a:tblGrid>
                <a:gridCol w="3524708">
                  <a:extLst>
                    <a:ext uri="{9D8B030D-6E8A-4147-A177-3AD203B41FA5}">
                      <a16:colId xmlns:a16="http://schemas.microsoft.com/office/drawing/2014/main" val="20000"/>
                    </a:ext>
                  </a:extLst>
                </a:gridCol>
                <a:gridCol w="7933444">
                  <a:extLst>
                    <a:ext uri="{9D8B030D-6E8A-4147-A177-3AD203B41FA5}">
                      <a16:colId xmlns:a16="http://schemas.microsoft.com/office/drawing/2014/main" val="20001"/>
                    </a:ext>
                  </a:extLst>
                </a:gridCol>
              </a:tblGrid>
              <a:tr h="570594">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What change will you test?</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New protocol for post-partum assessment to pick up PPH earlier</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0000"/>
                  </a:ext>
                </a:extLst>
              </a:tr>
              <a:tr h="570594">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Who will make</a:t>
                      </a:r>
                      <a:r>
                        <a:rPr lang="en-US" sz="2000" b="1" baseline="0" dirty="0">
                          <a:latin typeface="+mn-lt"/>
                        </a:rPr>
                        <a:t> the change?</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0E8E7"/>
                    </a:solidFill>
                  </a:tcPr>
                </a:tc>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Two of the nurses involved in developing</a:t>
                      </a:r>
                      <a:r>
                        <a:rPr lang="en-US" sz="2000" b="1" baseline="0" dirty="0">
                          <a:latin typeface="+mn-lt"/>
                        </a:rPr>
                        <a:t> the protocol</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0E8E7"/>
                    </a:solidFill>
                  </a:tcPr>
                </a:tc>
                <a:extLst>
                  <a:ext uri="{0D108BD9-81ED-4DB2-BD59-A6C34878D82A}">
                    <a16:rowId xmlns:a16="http://schemas.microsoft.com/office/drawing/2014/main" val="10001"/>
                  </a:ext>
                </a:extLst>
              </a:tr>
              <a:tr h="570594">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Where will they do it?</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They</a:t>
                      </a:r>
                      <a:r>
                        <a:rPr lang="en-US" sz="2000" b="1" baseline="0" dirty="0">
                          <a:latin typeface="+mn-lt"/>
                        </a:rPr>
                        <a:t> will test the protocol in the post-partum ward</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0002"/>
                  </a:ext>
                </a:extLst>
              </a:tr>
              <a:tr h="570594">
                <a:tc>
                  <a:txBody>
                    <a:bodyPr/>
                    <a:lstStyle/>
                    <a:p>
                      <a:r>
                        <a:rPr lang="en-US" sz="2000" b="1" dirty="0">
                          <a:solidFill>
                            <a:sysClr val="windowText" lastClr="000000"/>
                          </a:solidFill>
                          <a:latin typeface="+mn-lt"/>
                        </a:rPr>
                        <a:t>When will they test?</a:t>
                      </a:r>
                    </a:p>
                  </a:txBody>
                  <a:tcPr marL="60649" marR="60649" marT="30325" marB="30325">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0E8E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latin typeface="+mn-lt"/>
                        </a:rPr>
                        <a:t>They will test it</a:t>
                      </a:r>
                      <a:r>
                        <a:rPr lang="en-US" sz="2000" b="1" baseline="0" dirty="0">
                          <a:latin typeface="+mn-lt"/>
                        </a:rPr>
                        <a:t> on their next shift</a:t>
                      </a:r>
                      <a:endParaRPr lang="en-US" sz="2000" b="1" dirty="0">
                        <a:solidFill>
                          <a:sysClr val="windowText" lastClr="000000"/>
                        </a:solidFill>
                        <a:latin typeface="+mn-lt"/>
                      </a:endParaRPr>
                    </a:p>
                    <a:p>
                      <a:endParaRPr lang="en-US" sz="2000" b="1" dirty="0">
                        <a:solidFill>
                          <a:sysClr val="windowText" lastClr="000000"/>
                        </a:solidFill>
                        <a:latin typeface="+mn-lt"/>
                      </a:endParaRPr>
                    </a:p>
                  </a:txBody>
                  <a:tcPr marL="60649" marR="60649" marT="30325" marB="30325">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0E8E7"/>
                    </a:solidFill>
                  </a:tcPr>
                </a:tc>
                <a:extLst>
                  <a:ext uri="{0D108BD9-81ED-4DB2-BD59-A6C34878D82A}">
                    <a16:rowId xmlns:a16="http://schemas.microsoft.com/office/drawing/2014/main" val="10003"/>
                  </a:ext>
                </a:extLst>
              </a:tr>
              <a:tr h="570594">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How long will</a:t>
                      </a:r>
                      <a:r>
                        <a:rPr lang="en-US" sz="2000" b="1" baseline="0" dirty="0">
                          <a:latin typeface="+mn-lt"/>
                        </a:rPr>
                        <a:t> they test?</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0E8E7"/>
                    </a:solidFill>
                  </a:tcPr>
                </a:tc>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solidFill>
                            <a:sysClr val="windowText" lastClr="000000"/>
                          </a:solidFill>
                          <a:latin typeface="+mn-lt"/>
                        </a:rPr>
                        <a:t>They will test on one shift only </a:t>
                      </a:r>
                    </a:p>
                  </a:txBody>
                  <a:tcPr marL="60649" marR="60649" marT="30325" marB="30325">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0E8E7"/>
                    </a:solidFill>
                  </a:tcPr>
                </a:tc>
                <a:extLst>
                  <a:ext uri="{0D108BD9-81ED-4DB2-BD59-A6C34878D82A}">
                    <a16:rowId xmlns:a16="http://schemas.microsoft.com/office/drawing/2014/main" val="10004"/>
                  </a:ext>
                </a:extLst>
              </a:tr>
              <a:tr h="1019626">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r>
                        <a:rPr lang="en-US" sz="2000" b="1" dirty="0">
                          <a:latin typeface="+mn-lt"/>
                        </a:rPr>
                        <a:t>What do you want</a:t>
                      </a:r>
                      <a:r>
                        <a:rPr lang="en-US" sz="2000" b="1" baseline="0" dirty="0">
                          <a:latin typeface="+mn-lt"/>
                        </a:rPr>
                        <a:t> to learn?</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sz="1800" kern="1200">
                          <a:solidFill>
                            <a:schemeClr val="tx1"/>
                          </a:solidFill>
                          <a:latin typeface="Century Gothic"/>
                        </a:defRPr>
                      </a:lvl1pPr>
                      <a:lvl2pPr marL="457200" algn="l" defTabSz="914400" rtl="0" eaLnBrk="1" latinLnBrk="0" hangingPunct="1">
                        <a:defRPr sz="1800" kern="1200">
                          <a:solidFill>
                            <a:schemeClr val="tx1"/>
                          </a:solidFill>
                          <a:latin typeface="Century Gothic"/>
                        </a:defRPr>
                      </a:lvl2pPr>
                      <a:lvl3pPr marL="914400" algn="l" defTabSz="914400" rtl="0" eaLnBrk="1" latinLnBrk="0" hangingPunct="1">
                        <a:defRPr sz="1800" kern="1200">
                          <a:solidFill>
                            <a:schemeClr val="tx1"/>
                          </a:solidFill>
                          <a:latin typeface="Century Gothic"/>
                        </a:defRPr>
                      </a:lvl3pPr>
                      <a:lvl4pPr marL="1371600" algn="l" defTabSz="914400" rtl="0" eaLnBrk="1" latinLnBrk="0" hangingPunct="1">
                        <a:defRPr sz="1800" kern="1200">
                          <a:solidFill>
                            <a:schemeClr val="tx1"/>
                          </a:solidFill>
                          <a:latin typeface="Century Gothic"/>
                        </a:defRPr>
                      </a:lvl4pPr>
                      <a:lvl5pPr marL="1828800" algn="l" defTabSz="914400" rtl="0" eaLnBrk="1" latinLnBrk="0" hangingPunct="1">
                        <a:defRPr sz="1800" kern="1200">
                          <a:solidFill>
                            <a:schemeClr val="tx1"/>
                          </a:solidFill>
                          <a:latin typeface="Century Gothic"/>
                        </a:defRPr>
                      </a:lvl5pPr>
                      <a:lvl6pPr marL="2286000" algn="l" defTabSz="914400" rtl="0" eaLnBrk="1" latinLnBrk="0" hangingPunct="1">
                        <a:defRPr sz="1800" kern="1200">
                          <a:solidFill>
                            <a:schemeClr val="tx1"/>
                          </a:solidFill>
                          <a:latin typeface="Century Gothic"/>
                        </a:defRPr>
                      </a:lvl6pPr>
                      <a:lvl7pPr marL="2743200" algn="l" defTabSz="914400" rtl="0" eaLnBrk="1" latinLnBrk="0" hangingPunct="1">
                        <a:defRPr sz="1800" kern="1200">
                          <a:solidFill>
                            <a:schemeClr val="tx1"/>
                          </a:solidFill>
                          <a:latin typeface="Century Gothic"/>
                        </a:defRPr>
                      </a:lvl7pPr>
                      <a:lvl8pPr marL="3200400" algn="l" defTabSz="914400" rtl="0" eaLnBrk="1" latinLnBrk="0" hangingPunct="1">
                        <a:defRPr sz="1800" kern="1200">
                          <a:solidFill>
                            <a:schemeClr val="tx1"/>
                          </a:solidFill>
                          <a:latin typeface="Century Gothic"/>
                        </a:defRPr>
                      </a:lvl8pPr>
                      <a:lvl9pPr marL="3657600" algn="l" defTabSz="914400" rtl="0" eaLnBrk="1" latinLnBrk="0" hangingPunct="1">
                        <a:defRPr sz="1800" kern="1200">
                          <a:solidFill>
                            <a:schemeClr val="tx1"/>
                          </a:solidFill>
                          <a:latin typeface="Century Gothic"/>
                        </a:defRPr>
                      </a:lvl9pPr>
                    </a:lstStyle>
                    <a:p>
                      <a:pPr marL="342900" indent="-342900">
                        <a:buFont typeface="Arial" panose="020B0604020202020204" pitchFamily="34" charset="0"/>
                        <a:buChar char="•"/>
                      </a:pPr>
                      <a:r>
                        <a:rPr lang="en-US" sz="2000" b="1" dirty="0">
                          <a:latin typeface="+mn-lt"/>
                        </a:rPr>
                        <a:t>Is it feasible to follow the protocol?</a:t>
                      </a:r>
                    </a:p>
                    <a:p>
                      <a:pPr marL="342900" indent="-342900">
                        <a:buFont typeface="Arial" panose="020B0604020202020204" pitchFamily="34" charset="0"/>
                        <a:buChar char="•"/>
                      </a:pPr>
                      <a:r>
                        <a:rPr lang="en-US" sz="2000" b="1" dirty="0">
                          <a:latin typeface="+mn-lt"/>
                        </a:rPr>
                        <a:t>Do</a:t>
                      </a:r>
                      <a:r>
                        <a:rPr lang="en-US" sz="2000" b="1" baseline="0" dirty="0">
                          <a:latin typeface="+mn-lt"/>
                        </a:rPr>
                        <a:t> we need to adapt the protocol?</a:t>
                      </a:r>
                    </a:p>
                    <a:p>
                      <a:pPr marL="342900" indent="-342900">
                        <a:buFont typeface="Arial" panose="020B0604020202020204" pitchFamily="34" charset="0"/>
                        <a:buChar char="•"/>
                      </a:pPr>
                      <a:r>
                        <a:rPr lang="en-US" sz="2000" b="1" baseline="0" dirty="0">
                          <a:latin typeface="+mn-lt"/>
                        </a:rPr>
                        <a:t>Do we need to change anything in the ward to make it easier to follow the protocol?</a:t>
                      </a:r>
                      <a:endParaRPr lang="en-US" sz="2000" b="1" dirty="0">
                        <a:solidFill>
                          <a:sysClr val="windowText" lastClr="000000"/>
                        </a:solidFill>
                        <a:latin typeface="+mn-lt"/>
                      </a:endParaRPr>
                    </a:p>
                  </a:txBody>
                  <a:tcPr marL="60649" marR="60649" marT="30325" marB="30325">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0005"/>
                  </a:ext>
                </a:extLst>
              </a:tr>
            </a:tbl>
          </a:graphicData>
        </a:graphic>
      </p:graphicFrame>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0666024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1165"/>
            <a:ext cx="10515600" cy="1325563"/>
          </a:xfrm>
        </p:spPr>
        <p:txBody>
          <a:bodyPr>
            <a:normAutofit/>
          </a:bodyPr>
          <a:lstStyle/>
          <a:p>
            <a:pPr>
              <a:buClr>
                <a:schemeClr val="tx1"/>
              </a:buClr>
            </a:pPr>
            <a:r>
              <a:rPr lang="en-US" sz="3600" b="1" dirty="0">
                <a:latin typeface="Century Gothic"/>
              </a:rPr>
              <a:t>Do the test </a:t>
            </a:r>
          </a:p>
        </p:txBody>
      </p:sp>
      <p:sp>
        <p:nvSpPr>
          <p:cNvPr id="3" name="Content Placeholder 2"/>
          <p:cNvSpPr>
            <a:spLocks noGrp="1"/>
          </p:cNvSpPr>
          <p:nvPr>
            <p:ph idx="1"/>
          </p:nvPr>
        </p:nvSpPr>
        <p:spPr>
          <a:xfrm>
            <a:off x="838200" y="2271665"/>
            <a:ext cx="8356600" cy="4351338"/>
          </a:xfrm>
        </p:spPr>
        <p:txBody>
          <a:bodyPr/>
          <a:lstStyle/>
          <a:p>
            <a:pPr marL="342900" indent="-342900" defTabSz="457200">
              <a:lnSpc>
                <a:spcPct val="100000"/>
              </a:lnSpc>
              <a:buClr>
                <a:schemeClr val="tx1"/>
              </a:buClr>
              <a:buFont typeface="Wingdings 3" charset="2"/>
              <a:buChar char=""/>
              <a:defRPr/>
            </a:pPr>
            <a:r>
              <a:rPr lang="en-US" sz="2700" dirty="0">
                <a:latin typeface="Century Gothic"/>
              </a:rPr>
              <a:t>Sometimes the plan might not happen exactly as envisioned. </a:t>
            </a:r>
          </a:p>
          <a:p>
            <a:pPr marL="342900" indent="-342900" defTabSz="457200">
              <a:lnSpc>
                <a:spcPct val="100000"/>
              </a:lnSpc>
              <a:buClr>
                <a:schemeClr val="tx1"/>
              </a:buClr>
              <a:buFont typeface="Wingdings 3" charset="2"/>
              <a:buChar char=""/>
              <a:defRPr/>
            </a:pPr>
            <a:r>
              <a:rPr lang="en-US" sz="2700" dirty="0">
                <a:latin typeface="Century Gothic"/>
              </a:rPr>
              <a:t>Make sure you </a:t>
            </a:r>
            <a:r>
              <a:rPr lang="en-US" sz="2700" b="1" dirty="0">
                <a:latin typeface="Century Gothic"/>
              </a:rPr>
              <a:t>document exactly what happens </a:t>
            </a:r>
            <a:r>
              <a:rPr lang="en-US" sz="2700" dirty="0">
                <a:latin typeface="Century Gothic"/>
              </a:rPr>
              <a:t>as there is valuable </a:t>
            </a:r>
            <a:r>
              <a:rPr lang="en-US" sz="2700" b="1" dirty="0">
                <a:latin typeface="Century Gothic"/>
              </a:rPr>
              <a:t>learning</a:t>
            </a:r>
            <a:r>
              <a:rPr lang="en-US" sz="2700" dirty="0">
                <a:latin typeface="Century Gothic"/>
              </a:rPr>
              <a:t> happening while carrying out a test</a:t>
            </a:r>
          </a:p>
          <a:p>
            <a:pPr>
              <a:buClr>
                <a:schemeClr val="tx1"/>
              </a:buClr>
            </a:pPr>
            <a:endParaRPr lang="en-US" dirty="0"/>
          </a:p>
        </p:txBody>
      </p:sp>
      <p:graphicFrame>
        <p:nvGraphicFramePr>
          <p:cNvPr id="4" name="Diagram 3"/>
          <p:cNvGraphicFramePr/>
          <p:nvPr>
            <p:extLst>
              <p:ext uri="{D42A27DB-BD31-4B8C-83A1-F6EECF244321}">
                <p14:modId xmlns:p14="http://schemas.microsoft.com/office/powerpoint/2010/main" val="1597754238"/>
              </p:ext>
            </p:extLst>
          </p:nvPr>
        </p:nvGraphicFramePr>
        <p:xfrm>
          <a:off x="8717027" y="1289750"/>
          <a:ext cx="3195573" cy="1823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6" name="Rectangle 5">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7"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9" name="Oval 28">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8"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7" name="Picture 26">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28" name="Rectangle 27">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9"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5" name="Oval 24">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0"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3" name="Oval 22">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1"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1" name="Picture 20">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22" name="Rectangle 21">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2"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9" name="Oval 18">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3"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7" name="Oval 16">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4"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5" name="Picture 14">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16" name="Rectangle 15">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1856484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2" y="889052"/>
            <a:ext cx="8911687" cy="667661"/>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Century Gothic"/>
                <a:ea typeface="+mj-ea"/>
                <a:cs typeface="+mj-cs"/>
              </a:rPr>
              <a:t>Study </a:t>
            </a:r>
            <a:r>
              <a:rPr lang="en-US" sz="4000" b="1" dirty="0">
                <a:solidFill>
                  <a:schemeClr val="tx1"/>
                </a:solidFill>
                <a:latin typeface="Century Gothic"/>
              </a:rPr>
              <a:t>the learning from the test</a:t>
            </a:r>
            <a:endParaRPr kumimoji="0" lang="en-US" sz="40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2" y="1442820"/>
            <a:ext cx="10787755" cy="419070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ysClr val="window" lastClr="FFFFFF"/>
              </a:buClr>
              <a:buSzTx/>
              <a:buNone/>
              <a:tabLst/>
              <a:defRPr/>
            </a:pPr>
            <a:endParaRPr kumimoji="0" lang="en-US" sz="2700" b="1" i="0" u="none" strike="noStrike" kern="1200" cap="none" spc="0" normalizeH="0" baseline="0" noProof="0" dirty="0">
              <a:ln>
                <a:noFill/>
              </a:ln>
              <a:solidFill>
                <a:schemeClr val="tx1"/>
              </a:solidFill>
              <a:effectLst/>
              <a:uLnTx/>
              <a:uFillTx/>
              <a:latin typeface="Century Gothic"/>
              <a:ea typeface="+mn-ea"/>
              <a:cs typeface="+mn-cs"/>
            </a:endParaRPr>
          </a:p>
          <a:p>
            <a:pPr marL="0" marR="0" lvl="0" indent="0" algn="l" defTabSz="457200" rtl="0" eaLnBrk="1" fontAlgn="auto" latinLnBrk="0" hangingPunct="1">
              <a:lnSpc>
                <a:spcPct val="100000"/>
              </a:lnSpc>
              <a:spcBef>
                <a:spcPts val="1000"/>
              </a:spcBef>
              <a:spcAft>
                <a:spcPts val="0"/>
              </a:spcAft>
              <a:buClr>
                <a:sysClr val="window" lastClr="FFFFFF"/>
              </a:buClr>
              <a:buSzTx/>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After testing the change you need to think about:</a:t>
            </a:r>
          </a:p>
          <a:p>
            <a:pPr lvl="1">
              <a:buClr>
                <a:schemeClr val="tx1"/>
              </a:buClr>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Was the test</a:t>
            </a:r>
            <a:r>
              <a:rPr kumimoji="0" lang="en-US" sz="2400" b="1" i="0" u="none" strike="noStrike" kern="1200" cap="none" spc="0" normalizeH="0" noProof="0" dirty="0">
                <a:ln>
                  <a:noFill/>
                </a:ln>
                <a:solidFill>
                  <a:schemeClr val="tx1"/>
                </a:solidFill>
                <a:effectLst/>
                <a:uLnTx/>
                <a:uFillTx/>
                <a:latin typeface="Century Gothic"/>
                <a:ea typeface="+mn-ea"/>
                <a:cs typeface="+mn-cs"/>
              </a:rPr>
              <a:t> carried out as planned? </a:t>
            </a:r>
          </a:p>
          <a:p>
            <a:pPr lvl="2">
              <a:buClr>
                <a:schemeClr val="tx1"/>
              </a:buClr>
              <a:defRPr/>
            </a:pPr>
            <a:r>
              <a:rPr lang="en-US" sz="2400" b="1" baseline="0" dirty="0">
                <a:solidFill>
                  <a:schemeClr val="tx1"/>
                </a:solidFill>
                <a:latin typeface="Century Gothic"/>
              </a:rPr>
              <a:t>If</a:t>
            </a:r>
            <a:r>
              <a:rPr lang="en-US" sz="2400" b="1" dirty="0">
                <a:solidFill>
                  <a:schemeClr val="tx1"/>
                </a:solidFill>
                <a:latin typeface="Century Gothic"/>
              </a:rPr>
              <a:t> not why? </a:t>
            </a:r>
          </a:p>
          <a:p>
            <a:pPr lvl="2">
              <a:buClr>
                <a:schemeClr val="tx1"/>
              </a:buClr>
              <a:defRPr/>
            </a:pPr>
            <a:r>
              <a:rPr lang="en-US" sz="2400" b="1" dirty="0">
                <a:solidFill>
                  <a:schemeClr val="tx1"/>
                </a:solidFill>
                <a:latin typeface="Century Gothic"/>
              </a:rPr>
              <a:t>What else needs to be done so this change can happen</a:t>
            </a:r>
          </a:p>
          <a:p>
            <a:pPr lvl="1">
              <a:buClr>
                <a:schemeClr val="tx1"/>
              </a:buClr>
              <a:defRPr/>
            </a:pPr>
            <a:r>
              <a:rPr kumimoji="0" lang="en-US" sz="2400" b="1" i="0" u="none" strike="noStrike" kern="1200" cap="none" spc="0" normalizeH="0" baseline="0" noProof="0" dirty="0">
                <a:ln>
                  <a:noFill/>
                </a:ln>
                <a:solidFill>
                  <a:schemeClr val="tx1"/>
                </a:solidFill>
                <a:effectLst/>
                <a:uLnTx/>
                <a:uFillTx/>
                <a:latin typeface="Century Gothic"/>
              </a:rPr>
              <a:t>Is this change feasible in our setting</a:t>
            </a:r>
          </a:p>
          <a:p>
            <a:pPr lvl="1">
              <a:buClr>
                <a:schemeClr val="tx1"/>
              </a:buClr>
              <a:defRPr/>
            </a:pPr>
            <a:r>
              <a:rPr kumimoji="0" lang="en-US" sz="2400" b="1" i="0" u="none" strike="noStrike" kern="1200" cap="none" spc="0" normalizeH="0" baseline="0" noProof="0" dirty="0">
                <a:ln>
                  <a:noFill/>
                </a:ln>
                <a:solidFill>
                  <a:schemeClr val="tx1"/>
                </a:solidFill>
                <a:effectLst/>
                <a:uLnTx/>
                <a:uFillTx/>
                <a:latin typeface="Century Gothic"/>
              </a:rPr>
              <a:t>Do we think it will solve the problem</a:t>
            </a:r>
          </a:p>
          <a:p>
            <a:pPr lvl="1">
              <a:buClr>
                <a:schemeClr val="tx1"/>
              </a:buClr>
              <a:defRPr/>
            </a:pPr>
            <a:r>
              <a:rPr lang="en-US" sz="2400" b="1" dirty="0">
                <a:solidFill>
                  <a:schemeClr val="tx1"/>
                </a:solidFill>
                <a:latin typeface="Century Gothic"/>
              </a:rPr>
              <a:t>Does the change improve our indicator</a:t>
            </a:r>
            <a:endParaRPr kumimoji="0" lang="en-US" sz="2400" b="1" i="0" u="none" strike="noStrike" kern="1200" cap="none" spc="0" normalizeH="0" baseline="0" noProof="0" dirty="0">
              <a:ln>
                <a:noFill/>
              </a:ln>
              <a:solidFill>
                <a:schemeClr val="tx1"/>
              </a:solidFill>
              <a:effectLst/>
              <a:uLnTx/>
              <a:uFillTx/>
              <a:latin typeface="Century Gothic"/>
            </a:endParaRPr>
          </a:p>
          <a:p>
            <a:pPr indent="-285750">
              <a:buClr>
                <a:sysClr val="window" lastClr="FFFFFF"/>
              </a:buClr>
              <a:defRPr/>
            </a:pPr>
            <a:endParaRPr kumimoji="0" lang="en-US" sz="2400" b="1" i="0" u="none" strike="noStrike" kern="1200" cap="none" spc="0" normalizeH="0" baseline="0" noProof="0" dirty="0">
              <a:ln>
                <a:noFill/>
              </a:ln>
              <a:solidFill>
                <a:schemeClr val="tx1"/>
              </a:solidFill>
              <a:effectLst/>
              <a:uLnTx/>
              <a:uFillTx/>
              <a:latin typeface="Century Gothic"/>
              <a:ea typeface="+mn-ea"/>
              <a:cs typeface="+mn-cs"/>
            </a:endParaRPr>
          </a:p>
          <a:p>
            <a:pPr marL="0" marR="0" lvl="0" indent="0" algn="l" defTabSz="457200" rtl="0" eaLnBrk="1" fontAlgn="auto" latinLnBrk="0" hangingPunct="1">
              <a:lnSpc>
                <a:spcPct val="100000"/>
              </a:lnSpc>
              <a:spcBef>
                <a:spcPts val="1000"/>
              </a:spcBef>
              <a:spcAft>
                <a:spcPts val="0"/>
              </a:spcAft>
              <a:buClr>
                <a:sysClr val="window" lastClr="FFFFFF"/>
              </a:buClr>
              <a:buSzTx/>
              <a:buNone/>
              <a:tabLst/>
              <a:defRPr/>
            </a:pPr>
            <a:endParaRPr kumimoji="0" lang="en-US" sz="2200" b="1" i="0" u="none" strike="noStrike" kern="1200" cap="none" spc="0" normalizeH="0" baseline="0" noProof="0" dirty="0">
              <a:ln>
                <a:noFill/>
              </a:ln>
              <a:solidFill>
                <a:schemeClr val="tx1"/>
              </a:solidFill>
              <a:effectLst/>
              <a:uLnTx/>
              <a:uFillTx/>
              <a:latin typeface="Century Gothic"/>
              <a:ea typeface="+mn-ea"/>
              <a:cs typeface="+mn-cs"/>
            </a:endParaRPr>
          </a:p>
        </p:txBody>
      </p:sp>
      <p:graphicFrame>
        <p:nvGraphicFramePr>
          <p:cNvPr id="9" name="Diagram 8"/>
          <p:cNvGraphicFramePr/>
          <p:nvPr>
            <p:extLst>
              <p:ext uri="{D42A27DB-BD31-4B8C-83A1-F6EECF244321}">
                <p14:modId xmlns:p14="http://schemas.microsoft.com/office/powerpoint/2010/main" val="162637730"/>
              </p:ext>
            </p:extLst>
          </p:nvPr>
        </p:nvGraphicFramePr>
        <p:xfrm>
          <a:off x="8717027" y="977522"/>
          <a:ext cx="3195573" cy="1823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8" name="Rectangle 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10"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2" name="Oval 31">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1"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0" name="Picture 29">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31" name="Rectangle 30">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2"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8" name="Oval 27">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3"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6" name="Oval 25">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4"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4" name="Picture 23">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25" name="Rectangle 24">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5"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2" name="Oval 21">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6"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0" name="Oval 19">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7"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8" name="Picture 17">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19" name="Rectangle 18">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72065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4" y="806987"/>
            <a:ext cx="8911687" cy="101313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Select your team</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4" y="1624176"/>
            <a:ext cx="11291896" cy="3725061"/>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0000"/>
              </a:lnSpc>
              <a:spcBef>
                <a:spcPts val="1000"/>
              </a:spcBef>
              <a:spcAft>
                <a:spcPts val="0"/>
              </a:spcAft>
              <a:buClr>
                <a:schemeClr val="tx1"/>
              </a:buClr>
              <a:buSzTx/>
              <a:buFont typeface="Wingdings 3" charset="2"/>
              <a:buNone/>
              <a:tabLst/>
              <a:defRPr/>
            </a:pPr>
            <a:r>
              <a:rPr kumimoji="0" lang="en-US" sz="2900" b="1" i="1" u="none" strike="noStrike" kern="1200" cap="none" spc="0" normalizeH="0" baseline="0" noProof="0" dirty="0">
                <a:ln>
                  <a:noFill/>
                </a:ln>
                <a:solidFill>
                  <a:schemeClr val="tx1"/>
                </a:solidFill>
                <a:effectLst/>
                <a:uLnTx/>
                <a:uFillTx/>
                <a:latin typeface="Century Gothic"/>
                <a:ea typeface="+mn-ea"/>
                <a:cs typeface="+mn-cs"/>
              </a:rPr>
              <a:t>Identify who should be in the team:</a:t>
            </a:r>
            <a:r>
              <a:rPr kumimoji="0" lang="en-US" sz="2900" b="0" i="1" u="none" strike="noStrike" kern="1200" cap="none" spc="0" normalizeH="0" baseline="0" noProof="0" dirty="0">
                <a:ln>
                  <a:noFill/>
                </a:ln>
                <a:solidFill>
                  <a:schemeClr val="tx1"/>
                </a:solidFill>
                <a:effectLst/>
                <a:uLnTx/>
                <a:uFillTx/>
                <a:latin typeface="Century Gothic"/>
                <a:ea typeface="+mn-ea"/>
                <a:cs typeface="+mn-cs"/>
              </a:rPr>
              <a:t> </a:t>
            </a:r>
            <a:r>
              <a:rPr kumimoji="0" lang="en-US" sz="2900" b="0" i="0" u="none" strike="noStrike" kern="1200" cap="none" spc="0" normalizeH="0" baseline="0" noProof="0" dirty="0">
                <a:ln>
                  <a:noFill/>
                </a:ln>
                <a:solidFill>
                  <a:schemeClr val="tx1"/>
                </a:solidFill>
                <a:effectLst/>
                <a:uLnTx/>
                <a:uFillTx/>
                <a:latin typeface="Century Gothic"/>
                <a:ea typeface="+mn-ea"/>
                <a:cs typeface="+mn-cs"/>
              </a:rPr>
              <a:t> </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900" b="0" i="0" u="none" strike="noStrike" kern="1200" cap="none" spc="0" normalizeH="0" baseline="0" noProof="0" dirty="0">
                <a:ln>
                  <a:noFill/>
                </a:ln>
                <a:solidFill>
                  <a:schemeClr val="tx1"/>
                </a:solidFill>
                <a:effectLst/>
                <a:uLnTx/>
                <a:uFillTx/>
                <a:latin typeface="Century Gothic"/>
                <a:ea typeface="+mn-ea"/>
                <a:cs typeface="+mn-cs"/>
              </a:rPr>
              <a:t> Need people from every level: from administrators to cleaners</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900" b="0" i="0" u="none" strike="noStrike" kern="1200" cap="none" spc="0" normalizeH="0" baseline="0" noProof="0" dirty="0">
                <a:ln>
                  <a:noFill/>
                </a:ln>
                <a:solidFill>
                  <a:schemeClr val="tx1"/>
                </a:solidFill>
                <a:effectLst/>
                <a:uLnTx/>
                <a:uFillTx/>
                <a:latin typeface="Century Gothic"/>
                <a:ea typeface="+mn-ea"/>
                <a:cs typeface="+mn-cs"/>
              </a:rPr>
              <a:t> From all involved departments</a:t>
            </a:r>
          </a:p>
          <a:p>
            <a:pPr marL="342900" marR="0" lvl="0" indent="-34290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900" b="0" i="0" u="none" strike="noStrike" kern="1200" cap="none" spc="0" normalizeH="0" baseline="0" noProof="0" dirty="0">
                <a:ln>
                  <a:noFill/>
                </a:ln>
                <a:solidFill>
                  <a:schemeClr val="tx1"/>
                </a:solidFill>
                <a:effectLst/>
                <a:uLnTx/>
                <a:uFillTx/>
                <a:latin typeface="Century Gothic"/>
                <a:ea typeface="+mn-ea"/>
                <a:cs typeface="+mn-cs"/>
              </a:rPr>
              <a:t> Assign some key roles</a:t>
            </a:r>
          </a:p>
          <a:p>
            <a:pPr marL="742950" marR="0" lvl="1" indent="-28575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 Leader</a:t>
            </a:r>
          </a:p>
          <a:p>
            <a:pPr marL="742950" marR="0" lvl="1" indent="-28575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 Recorder</a:t>
            </a:r>
          </a:p>
          <a:p>
            <a:pPr marL="742950" marR="0" lvl="1" indent="-285750" algn="l" defTabSz="457200" rtl="0" eaLnBrk="1" fontAlgn="auto" latinLnBrk="0" hangingPunct="1">
              <a:lnSpc>
                <a:spcPct val="110000"/>
              </a:lnSpc>
              <a:spcBef>
                <a:spcPts val="1000"/>
              </a:spcBef>
              <a:spcAft>
                <a:spcPts val="0"/>
              </a:spcAft>
              <a:buClr>
                <a:schemeClr val="tx1"/>
              </a:buClr>
              <a:buSzTx/>
              <a:buFont typeface="Wingdings" charset="2"/>
              <a:buChar char="Ø"/>
              <a:tabLst/>
              <a:defRPr/>
            </a:pPr>
            <a:r>
              <a:rPr kumimoji="0" lang="en-US" sz="2400" b="0" i="0" u="none" strike="noStrike" kern="1200" cap="none" spc="0" normalizeH="0" baseline="0" noProof="0" dirty="0">
                <a:ln>
                  <a:noFill/>
                </a:ln>
                <a:solidFill>
                  <a:schemeClr val="tx1"/>
                </a:solidFill>
                <a:effectLst/>
                <a:uLnTx/>
                <a:uFillTx/>
                <a:latin typeface="Century Gothic"/>
                <a:ea typeface="+mn-ea"/>
                <a:cs typeface="+mn-cs"/>
              </a:rPr>
              <a:t> Communicator </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808892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2" y="708253"/>
            <a:ext cx="10310996" cy="66766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Century Gothic"/>
                <a:ea typeface="+mj-ea"/>
                <a:cs typeface="+mj-cs"/>
              </a:rPr>
              <a:t>Act – Take</a:t>
            </a:r>
            <a:r>
              <a:rPr kumimoji="0" lang="en-US" sz="3200" b="1" i="0" u="none" strike="noStrike" kern="1200" cap="none" spc="0" normalizeH="0" noProof="0" dirty="0">
                <a:ln>
                  <a:noFill/>
                </a:ln>
                <a:solidFill>
                  <a:schemeClr val="tx1"/>
                </a:solidFill>
                <a:effectLst/>
                <a:uLnTx/>
                <a:uFillTx/>
                <a:latin typeface="Century Gothic"/>
                <a:ea typeface="+mj-ea"/>
                <a:cs typeface="+mj-cs"/>
              </a:rPr>
              <a:t> action based on how the test went</a:t>
            </a:r>
            <a:endParaRPr kumimoji="0" lang="en-US" sz="32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01446" y="2032048"/>
            <a:ext cx="10361070" cy="419070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lvl="0">
              <a:buClr>
                <a:schemeClr val="tx1"/>
              </a:buClr>
              <a:defRPr/>
            </a:pPr>
            <a:r>
              <a:rPr lang="en-US" sz="2800" dirty="0">
                <a:solidFill>
                  <a:schemeClr val="tx1"/>
                </a:solidFill>
                <a:latin typeface="Century Gothic"/>
              </a:rPr>
              <a:t>After reviewing the results of the test the team </a:t>
            </a:r>
            <a:br>
              <a:rPr lang="en-US" sz="2800" dirty="0">
                <a:solidFill>
                  <a:schemeClr val="tx1"/>
                </a:solidFill>
                <a:latin typeface="Century Gothic"/>
              </a:rPr>
            </a:br>
            <a:r>
              <a:rPr lang="en-US" sz="2800" dirty="0">
                <a:solidFill>
                  <a:schemeClr val="tx1"/>
                </a:solidFill>
                <a:latin typeface="Century Gothic"/>
              </a:rPr>
              <a:t>decides whether the change should be:</a:t>
            </a:r>
          </a:p>
          <a:p>
            <a:pPr lvl="1">
              <a:buClr>
                <a:schemeClr val="tx1"/>
              </a:buClr>
              <a:defRPr/>
            </a:pPr>
            <a:r>
              <a:rPr lang="en-US" sz="2400" b="1" dirty="0">
                <a:solidFill>
                  <a:schemeClr val="tx1"/>
                </a:solidFill>
                <a:latin typeface="Century Gothic"/>
              </a:rPr>
              <a:t>Adopted</a:t>
            </a:r>
            <a:r>
              <a:rPr lang="en-US" sz="2400" dirty="0">
                <a:solidFill>
                  <a:schemeClr val="tx1"/>
                </a:solidFill>
                <a:latin typeface="Century Gothic"/>
              </a:rPr>
              <a:t> – The change worked well and led to improvements in the data and is feasible and acceptable. </a:t>
            </a:r>
          </a:p>
          <a:p>
            <a:pPr lvl="1">
              <a:buClr>
                <a:schemeClr val="tx1"/>
              </a:buClr>
              <a:defRPr/>
            </a:pPr>
            <a:r>
              <a:rPr lang="en-US" sz="2400" b="1" dirty="0">
                <a:solidFill>
                  <a:schemeClr val="tx1"/>
                </a:solidFill>
                <a:latin typeface="Century Gothic"/>
              </a:rPr>
              <a:t>Adapted</a:t>
            </a:r>
            <a:r>
              <a:rPr lang="en-US" sz="2400" dirty="0">
                <a:solidFill>
                  <a:schemeClr val="tx1"/>
                </a:solidFill>
                <a:latin typeface="Century Gothic"/>
              </a:rPr>
              <a:t> – The change idea worked partially but needs some modifications and further testing. This is usually the most common scenario.</a:t>
            </a:r>
          </a:p>
          <a:p>
            <a:pPr lvl="1">
              <a:buClr>
                <a:schemeClr val="tx1"/>
              </a:buClr>
              <a:defRPr/>
            </a:pPr>
            <a:r>
              <a:rPr lang="en-US" sz="2400" b="1" dirty="0">
                <a:solidFill>
                  <a:schemeClr val="tx1"/>
                </a:solidFill>
                <a:latin typeface="Century Gothic"/>
              </a:rPr>
              <a:t>Abandoned</a:t>
            </a:r>
            <a:r>
              <a:rPr lang="en-US" sz="2400" dirty="0">
                <a:solidFill>
                  <a:schemeClr val="tx1"/>
                </a:solidFill>
                <a:latin typeface="Century Gothic"/>
              </a:rPr>
              <a:t> – The change idea did not work at all. </a:t>
            </a:r>
          </a:p>
        </p:txBody>
      </p:sp>
      <p:graphicFrame>
        <p:nvGraphicFramePr>
          <p:cNvPr id="4" name="Diagram 3"/>
          <p:cNvGraphicFramePr/>
          <p:nvPr>
            <p:extLst>
              <p:ext uri="{D42A27DB-BD31-4B8C-83A1-F6EECF244321}">
                <p14:modId xmlns:p14="http://schemas.microsoft.com/office/powerpoint/2010/main" val="162637730"/>
              </p:ext>
            </p:extLst>
          </p:nvPr>
        </p:nvGraphicFramePr>
        <p:xfrm>
          <a:off x="8717027" y="910616"/>
          <a:ext cx="3195573" cy="1823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8" name="Rectangle 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1" name="Oval 30">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9" name="Picture 28">
                <a:extLst>
                  <a:ext uri="{FF2B5EF4-FFF2-40B4-BE49-F238E27FC236}">
                    <a16:creationId xmlns:a16="http://schemas.microsoft.com/office/drawing/2014/main" id="{594A3727-2D6B-4F74-BE8C-B7958D0E50D3}"/>
                  </a:ext>
                </a:extLst>
              </p:cNvPr>
              <p:cNvPicPr>
                <a:picLocks noChangeAspect="1"/>
              </p:cNvPicPr>
              <p:nvPr/>
            </p:nvPicPr>
            <p:blipFill>
              <a:blip r:embed="rId8" cstate="print"/>
              <a:stretch>
                <a:fillRect/>
              </a:stretch>
            </p:blipFill>
            <p:spPr>
              <a:xfrm>
                <a:off x="2133508" y="5975666"/>
                <a:ext cx="233926" cy="312304"/>
              </a:xfrm>
              <a:prstGeom prst="rect">
                <a:avLst/>
              </a:prstGeom>
            </p:spPr>
          </p:pic>
          <p:sp>
            <p:nvSpPr>
              <p:cNvPr id="30" name="Rectangle 29">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1"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7" name="Oval 26">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2"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5" name="Oval 24">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3"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3" name="Picture 22">
                <a:extLst>
                  <a:ext uri="{FF2B5EF4-FFF2-40B4-BE49-F238E27FC236}">
                    <a16:creationId xmlns:a16="http://schemas.microsoft.com/office/drawing/2014/main" id="{D9E8743E-34BA-4EE1-818B-B33E98B195CA}"/>
                  </a:ext>
                </a:extLst>
              </p:cNvPr>
              <p:cNvPicPr>
                <a:picLocks noChangeAspect="1"/>
              </p:cNvPicPr>
              <p:nvPr/>
            </p:nvPicPr>
            <p:blipFill>
              <a:blip r:embed="rId8" cstate="print"/>
              <a:stretch>
                <a:fillRect/>
              </a:stretch>
            </p:blipFill>
            <p:spPr>
              <a:xfrm>
                <a:off x="6589772" y="5975666"/>
                <a:ext cx="233926" cy="312304"/>
              </a:xfrm>
              <a:prstGeom prst="rect">
                <a:avLst/>
              </a:prstGeom>
            </p:spPr>
          </p:pic>
          <p:sp>
            <p:nvSpPr>
              <p:cNvPr id="24" name="Rectangle 23">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4"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1" name="Oval 20">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5"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9" name="Oval 18">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6"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7" name="Picture 16">
                <a:extLst>
                  <a:ext uri="{FF2B5EF4-FFF2-40B4-BE49-F238E27FC236}">
                    <a16:creationId xmlns:a16="http://schemas.microsoft.com/office/drawing/2014/main" id="{5A511975-1AB5-4777-936A-F35513046281}"/>
                  </a:ext>
                </a:extLst>
              </p:cNvPr>
              <p:cNvPicPr>
                <a:picLocks noChangeAspect="1"/>
              </p:cNvPicPr>
              <p:nvPr/>
            </p:nvPicPr>
            <p:blipFill>
              <a:blip r:embed="rId8" cstate="print"/>
              <a:stretch>
                <a:fillRect/>
              </a:stretch>
            </p:blipFill>
            <p:spPr>
              <a:xfrm>
                <a:off x="9750024" y="5975666"/>
                <a:ext cx="233926" cy="312304"/>
              </a:xfrm>
              <a:prstGeom prst="rect">
                <a:avLst/>
              </a:prstGeom>
            </p:spPr>
          </p:pic>
          <p:sp>
            <p:nvSpPr>
              <p:cNvPr id="18" name="Rectangle 17">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1775932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769220"/>
            <a:ext cx="8911687" cy="52993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Testing Changes</a:t>
            </a:r>
          </a:p>
        </p:txBody>
      </p:sp>
      <p:sp>
        <p:nvSpPr>
          <p:cNvPr id="7" name="Content Placeholder 2"/>
          <p:cNvSpPr txBox="1">
            <a:spLocks/>
          </p:cNvSpPr>
          <p:nvPr/>
        </p:nvSpPr>
        <p:spPr>
          <a:xfrm>
            <a:off x="595303" y="1614936"/>
            <a:ext cx="10787754" cy="288555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Test BIG changes on small scale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Test individual changes separately when possible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Negative results are opportunity to learn</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Think about how conditions change over time </a:t>
            </a:r>
            <a:br>
              <a:rPr kumimoji="0" lang="en-US" sz="2700" b="1" i="0" u="none" strike="noStrike" kern="1200" cap="none" spc="0" normalizeH="0" baseline="0" noProof="0" dirty="0">
                <a:ln>
                  <a:noFill/>
                </a:ln>
                <a:solidFill>
                  <a:schemeClr val="tx1"/>
                </a:solidFill>
                <a:effectLst/>
                <a:uLnTx/>
                <a:uFillTx/>
                <a:latin typeface="Century Gothic"/>
                <a:ea typeface="+mn-ea"/>
                <a:cs typeface="+mn-cs"/>
              </a:rPr>
            </a:br>
            <a:r>
              <a:rPr kumimoji="0" lang="en-US" sz="2700" b="1" i="0" u="none" strike="noStrike" kern="1200" cap="none" spc="0" normalizeH="0" baseline="0" noProof="0" dirty="0">
                <a:ln>
                  <a:noFill/>
                </a:ln>
                <a:solidFill>
                  <a:schemeClr val="tx1"/>
                </a:solidFill>
                <a:effectLst/>
                <a:uLnTx/>
                <a:uFillTx/>
                <a:latin typeface="Century Gothic"/>
                <a:ea typeface="+mn-ea"/>
                <a:cs typeface="+mn-cs"/>
              </a:rPr>
              <a:t> (monthly, seasonal patterns, external variables)</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978641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339315" y="1634238"/>
            <a:ext cx="11385977" cy="4295384"/>
          </a:xfrm>
          <a:prstGeom prst="rect">
            <a:avLst/>
          </a:prstGeom>
          <a:solidFill>
            <a:sysClr val="window" lastClr="FFFFFF"/>
          </a:solidFill>
          <a:ln w="15875" cap="rnd"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entury Gothic"/>
                <a:ea typeface="+mn-ea"/>
                <a:cs typeface="+mn-cs"/>
              </a:rPr>
              <a:t>11111</a:t>
            </a:r>
          </a:p>
        </p:txBody>
      </p:sp>
      <p:sp>
        <p:nvSpPr>
          <p:cNvPr id="52" name="Rectangle 293"/>
          <p:cNvSpPr>
            <a:spLocks noChangeArrowheads="1"/>
          </p:cNvSpPr>
          <p:nvPr/>
        </p:nvSpPr>
        <p:spPr bwMode="auto">
          <a:xfrm>
            <a:off x="595303" y="478778"/>
            <a:ext cx="11147897" cy="716756"/>
          </a:xfrm>
          <a:prstGeom prst="rect">
            <a:avLst/>
          </a:prstGeom>
          <a:noFill/>
          <a:ln w="38100" cmpd="dbl">
            <a:noFill/>
            <a:miter lim="800000"/>
            <a:headEnd/>
            <a:tailEnd/>
          </a:ln>
        </p:spPr>
        <p:txBody>
          <a:bodyPr lIns="90488" tIns="44450" rIns="90488" bIns="44450" anchor="ctr"/>
          <a:lstStyle/>
          <a:p>
            <a:pPr algn="ctr" defTabSz="457200"/>
            <a:r>
              <a:rPr lang="en-US" sz="3200" b="1" dirty="0">
                <a:latin typeface="Century Gothic"/>
              </a:rPr>
              <a:t>Multiple changes towards a single aim</a:t>
            </a:r>
          </a:p>
        </p:txBody>
      </p:sp>
      <p:sp>
        <p:nvSpPr>
          <p:cNvPr id="53" name="Rectangle 289"/>
          <p:cNvSpPr>
            <a:spLocks noChangeArrowheads="1"/>
          </p:cNvSpPr>
          <p:nvPr/>
        </p:nvSpPr>
        <p:spPr bwMode="auto">
          <a:xfrm>
            <a:off x="595303" y="1068395"/>
            <a:ext cx="10914434" cy="462307"/>
          </a:xfrm>
          <a:prstGeom prst="rect">
            <a:avLst/>
          </a:prstGeom>
          <a:noFill/>
          <a:ln w="9525">
            <a:noFill/>
            <a:miter lim="800000"/>
            <a:headEnd/>
            <a:tailEnd/>
          </a:ln>
        </p:spPr>
        <p:txBody>
          <a:bodyPr wrap="square" lIns="92075" tIns="46038" rIns="92075" bIns="46038">
            <a:spAutoFit/>
          </a:bodyPr>
          <a:lstStyle/>
          <a:p>
            <a:pPr algn="ctr" defTabSz="457200"/>
            <a:r>
              <a:rPr lang="en-US" sz="2400" dirty="0">
                <a:latin typeface="Arial" charset="0"/>
              </a:rPr>
              <a:t>Aim: Reduce severe hypothermia in newborn babies by 50% in 3 months</a:t>
            </a:r>
          </a:p>
        </p:txBody>
      </p:sp>
      <p:sp>
        <p:nvSpPr>
          <p:cNvPr id="54" name="TextBox 53"/>
          <p:cNvSpPr txBox="1"/>
          <p:nvPr/>
        </p:nvSpPr>
        <p:spPr>
          <a:xfrm>
            <a:off x="339315" y="5533401"/>
            <a:ext cx="7114790" cy="276999"/>
          </a:xfrm>
          <a:prstGeom prst="rect">
            <a:avLst/>
          </a:prstGeom>
          <a:noFill/>
        </p:spPr>
        <p:txBody>
          <a:bodyPr wrap="square" rtlCol="0">
            <a:spAutoFit/>
          </a:bodyPr>
          <a:lstStyle/>
          <a:p>
            <a:pPr defTabSz="457200"/>
            <a:r>
              <a:rPr lang="en-US" sz="1200" dirty="0">
                <a:solidFill>
                  <a:prstClr val="black"/>
                </a:solidFill>
                <a:latin typeface="Century Gothic"/>
              </a:rPr>
              <a:t>Adapted from the Institute of Healthcare Improvement (IHI)</a:t>
            </a:r>
          </a:p>
        </p:txBody>
      </p:sp>
      <p:grpSp>
        <p:nvGrpSpPr>
          <p:cNvPr id="55" name="Group 54"/>
          <p:cNvGrpSpPr/>
          <p:nvPr/>
        </p:nvGrpSpPr>
        <p:grpSpPr>
          <a:xfrm>
            <a:off x="357223" y="1701031"/>
            <a:ext cx="11666163" cy="4052113"/>
            <a:chOff x="357223" y="1974545"/>
            <a:chExt cx="11666163" cy="4052113"/>
          </a:xfrm>
        </p:grpSpPr>
        <p:sp>
          <p:nvSpPr>
            <p:cNvPr id="56" name="Line 7"/>
            <p:cNvSpPr>
              <a:spLocks noChangeShapeType="1"/>
            </p:cNvSpPr>
            <p:nvPr/>
          </p:nvSpPr>
          <p:spPr bwMode="auto">
            <a:xfrm flipV="1">
              <a:off x="2589212" y="5502275"/>
              <a:ext cx="7709530" cy="0"/>
            </a:xfrm>
            <a:prstGeom prst="line">
              <a:avLst/>
            </a:prstGeom>
            <a:noFill/>
            <a:ln w="12700">
              <a:solidFill>
                <a:sysClr val="windowText" lastClr="000000"/>
              </a:solidFill>
              <a:round/>
              <a:headEnd type="none" w="sm" len="sm"/>
              <a:tailEnd type="none" w="sm" len="sm"/>
            </a:ln>
          </p:spPr>
          <p:txBody>
            <a:bodyPr wrap="none"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Century Gothic"/>
              </a:endParaRPr>
            </a:p>
          </p:txBody>
        </p:sp>
        <p:sp>
          <p:nvSpPr>
            <p:cNvPr id="57" name="Line 285"/>
            <p:cNvSpPr>
              <a:spLocks noChangeShapeType="1"/>
            </p:cNvSpPr>
            <p:nvPr/>
          </p:nvSpPr>
          <p:spPr bwMode="auto">
            <a:xfrm flipV="1">
              <a:off x="2589212" y="2141287"/>
              <a:ext cx="3963988" cy="3360988"/>
            </a:xfrm>
            <a:prstGeom prst="line">
              <a:avLst/>
            </a:prstGeom>
            <a:noFill/>
            <a:ln w="50800">
              <a:solidFill>
                <a:sysClr val="windowText" lastClr="000000"/>
              </a:solidFill>
              <a:round/>
              <a:headEnd type="none" w="sm" len="sm"/>
              <a:tailEnd type="stealth" w="med" len="med"/>
            </a:ln>
          </p:spPr>
          <p:txBody>
            <a:bodyPr wrap="none"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black"/>
                </a:solidFill>
                <a:effectLst/>
                <a:uLnTx/>
                <a:uFillTx/>
                <a:latin typeface="Century Gothic"/>
              </a:endParaRPr>
            </a:p>
          </p:txBody>
        </p:sp>
        <p:sp>
          <p:nvSpPr>
            <p:cNvPr id="58" name="Line 286"/>
            <p:cNvSpPr>
              <a:spLocks noChangeShapeType="1"/>
            </p:cNvSpPr>
            <p:nvPr/>
          </p:nvSpPr>
          <p:spPr bwMode="auto">
            <a:xfrm flipH="1" flipV="1">
              <a:off x="6813662" y="2149475"/>
              <a:ext cx="3485080" cy="3352800"/>
            </a:xfrm>
            <a:prstGeom prst="line">
              <a:avLst/>
            </a:prstGeom>
            <a:noFill/>
            <a:ln w="50800">
              <a:solidFill>
                <a:sysClr val="windowText" lastClr="000000"/>
              </a:solidFill>
              <a:round/>
              <a:headEnd type="none" w="sm" len="sm"/>
              <a:tailEnd type="stealth" w="med" len="med"/>
            </a:ln>
          </p:spPr>
          <p:txBody>
            <a:bodyPr wrap="none"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Century Gothic"/>
              </a:endParaRPr>
            </a:p>
          </p:txBody>
        </p:sp>
        <p:sp>
          <p:nvSpPr>
            <p:cNvPr id="59" name="Line 287"/>
            <p:cNvSpPr>
              <a:spLocks noChangeShapeType="1"/>
            </p:cNvSpPr>
            <p:nvPr/>
          </p:nvSpPr>
          <p:spPr bwMode="auto">
            <a:xfrm flipH="1" flipV="1">
              <a:off x="6705600" y="2149475"/>
              <a:ext cx="76200" cy="3200400"/>
            </a:xfrm>
            <a:prstGeom prst="line">
              <a:avLst/>
            </a:prstGeom>
            <a:noFill/>
            <a:ln w="50800">
              <a:solidFill>
                <a:sysClr val="windowText" lastClr="000000"/>
              </a:solidFill>
              <a:round/>
              <a:headEnd type="none" w="sm" len="sm"/>
              <a:tailEnd type="stealth" w="med" len="med"/>
            </a:ln>
          </p:spPr>
          <p:txBody>
            <a:bodyPr wrap="none"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a:noFill/>
                </a:ln>
                <a:solidFill>
                  <a:prstClr val="black"/>
                </a:solidFill>
                <a:effectLst/>
                <a:uLnTx/>
                <a:uFillTx/>
                <a:latin typeface="Century Gothic"/>
              </a:endParaRPr>
            </a:p>
          </p:txBody>
        </p:sp>
        <p:sp>
          <p:nvSpPr>
            <p:cNvPr id="60" name="Rectangle 290"/>
            <p:cNvSpPr>
              <a:spLocks noChangeArrowheads="1"/>
            </p:cNvSpPr>
            <p:nvPr/>
          </p:nvSpPr>
          <p:spPr bwMode="auto">
            <a:xfrm>
              <a:off x="7188079" y="1974545"/>
              <a:ext cx="4835307" cy="369974"/>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8060"/>
                  </a:solidFill>
                  <a:effectLst/>
                  <a:uLnTx/>
                  <a:uFillTx/>
                  <a:latin typeface="Arial" charset="0"/>
                </a:rPr>
                <a:t>Staff educated and involved</a:t>
              </a:r>
            </a:p>
          </p:txBody>
        </p:sp>
        <p:sp>
          <p:nvSpPr>
            <p:cNvPr id="61" name="Rectangle 292"/>
            <p:cNvSpPr>
              <a:spLocks noChangeArrowheads="1"/>
            </p:cNvSpPr>
            <p:nvPr/>
          </p:nvSpPr>
          <p:spPr bwMode="auto">
            <a:xfrm>
              <a:off x="4890460" y="5656684"/>
              <a:ext cx="4136514" cy="369974"/>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8060"/>
                  </a:solidFill>
                  <a:effectLst/>
                  <a:uLnTx/>
                  <a:uFillTx/>
                  <a:latin typeface="Arial" charset="0"/>
                </a:rPr>
                <a:t>Maintain ambient temperature </a:t>
              </a:r>
            </a:p>
          </p:txBody>
        </p:sp>
        <p:sp>
          <p:nvSpPr>
            <p:cNvPr id="62" name="Rectangle 290"/>
            <p:cNvSpPr>
              <a:spLocks noChangeArrowheads="1"/>
            </p:cNvSpPr>
            <p:nvPr/>
          </p:nvSpPr>
          <p:spPr bwMode="auto">
            <a:xfrm>
              <a:off x="7586003" y="4403678"/>
              <a:ext cx="1512252" cy="954750"/>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Transport incubator warmed before transfer</a:t>
              </a:r>
            </a:p>
          </p:txBody>
        </p:sp>
        <p:sp>
          <p:nvSpPr>
            <p:cNvPr id="63" name="Rectangle 290"/>
            <p:cNvSpPr>
              <a:spLocks noChangeArrowheads="1"/>
            </p:cNvSpPr>
            <p:nvPr/>
          </p:nvSpPr>
          <p:spPr bwMode="auto">
            <a:xfrm>
              <a:off x="7938355" y="2259185"/>
              <a:ext cx="1647887" cy="523862"/>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On job mentoring</a:t>
              </a:r>
            </a:p>
          </p:txBody>
        </p:sp>
        <p:sp>
          <p:nvSpPr>
            <p:cNvPr id="64" name="Rectangle 290"/>
            <p:cNvSpPr>
              <a:spLocks noChangeArrowheads="1"/>
            </p:cNvSpPr>
            <p:nvPr/>
          </p:nvSpPr>
          <p:spPr bwMode="auto">
            <a:xfrm>
              <a:off x="1282624" y="3722533"/>
              <a:ext cx="1532014" cy="739306"/>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Make </a:t>
              </a:r>
              <a:r>
                <a:rPr kumimoji="0" lang="en-US" sz="1400" b="1" i="0" u="none" strike="noStrike" kern="0" cap="none" spc="0" normalizeH="0" baseline="0" noProof="0" dirty="0" err="1">
                  <a:ln>
                    <a:noFill/>
                  </a:ln>
                  <a:solidFill>
                    <a:srgbClr val="FF0000"/>
                  </a:solidFill>
                  <a:effectLst/>
                  <a:uLnTx/>
                  <a:uFillTx/>
                  <a:latin typeface="Arial" charset="0"/>
                </a:rPr>
                <a:t>ziploc</a:t>
              </a:r>
              <a:r>
                <a:rPr kumimoji="0" lang="en-US" sz="1400" b="1" i="0" u="none" strike="noStrike" kern="0" cap="none" spc="0" normalizeH="0" baseline="0" noProof="0" dirty="0">
                  <a:ln>
                    <a:noFill/>
                  </a:ln>
                  <a:solidFill>
                    <a:srgbClr val="FF0000"/>
                  </a:solidFill>
                  <a:effectLst/>
                  <a:uLnTx/>
                  <a:uFillTx/>
                  <a:latin typeface="Arial" charset="0"/>
                </a:rPr>
                <a:t> bags available (abandon)</a:t>
              </a:r>
            </a:p>
          </p:txBody>
        </p:sp>
        <p:sp>
          <p:nvSpPr>
            <p:cNvPr id="65" name="Rectangle 290"/>
            <p:cNvSpPr>
              <a:spLocks noChangeArrowheads="1"/>
            </p:cNvSpPr>
            <p:nvPr/>
          </p:nvSpPr>
          <p:spPr bwMode="auto">
            <a:xfrm>
              <a:off x="4399046" y="4359308"/>
              <a:ext cx="2486822" cy="739306"/>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Switch off air conditioner in </a:t>
              </a:r>
              <a:r>
                <a:rPr kumimoji="0" lang="en-US" sz="1400" b="1" i="0" u="none" strike="noStrike" kern="0" cap="none" spc="0" normalizeH="0" baseline="0" noProof="0" dirty="0" err="1">
                  <a:ln>
                    <a:noFill/>
                  </a:ln>
                  <a:solidFill>
                    <a:srgbClr val="FF0000"/>
                  </a:solidFill>
                  <a:effectLst/>
                  <a:uLnTx/>
                  <a:uFillTx/>
                  <a:latin typeface="Arial" charset="0"/>
                </a:rPr>
                <a:t>labour</a:t>
              </a:r>
              <a:r>
                <a:rPr kumimoji="0" lang="en-US" sz="1400" b="1" i="0" u="none" strike="noStrike" kern="0" cap="none" spc="0" normalizeH="0" baseline="0" noProof="0" dirty="0">
                  <a:ln>
                    <a:noFill/>
                  </a:ln>
                  <a:solidFill>
                    <a:srgbClr val="FF0000"/>
                  </a:solidFill>
                  <a:effectLst/>
                  <a:uLnTx/>
                  <a:uFillTx/>
                  <a:latin typeface="Arial" charset="0"/>
                </a:rPr>
                <a:t> room prior to anticipated preterm birth	</a:t>
              </a:r>
            </a:p>
          </p:txBody>
        </p:sp>
        <p:sp>
          <p:nvSpPr>
            <p:cNvPr id="66" name="Rectangle 290"/>
            <p:cNvSpPr>
              <a:spLocks noChangeArrowheads="1"/>
            </p:cNvSpPr>
            <p:nvPr/>
          </p:nvSpPr>
          <p:spPr bwMode="auto">
            <a:xfrm>
              <a:off x="9361606" y="3412149"/>
              <a:ext cx="2252220" cy="308419"/>
            </a:xfrm>
            <a:prstGeom prst="rect">
              <a:avLst/>
            </a:prstGeom>
            <a:noFill/>
            <a:ln w="9525">
              <a:noFill/>
              <a:miter lim="800000"/>
              <a:headEnd/>
              <a:tailEnd/>
            </a:ln>
          </p:spPr>
          <p:txBody>
            <a:bodyPr wrap="non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Orientation for new staff</a:t>
              </a:r>
            </a:p>
          </p:txBody>
        </p:sp>
        <p:sp>
          <p:nvSpPr>
            <p:cNvPr id="67" name="Rectangle 290"/>
            <p:cNvSpPr>
              <a:spLocks noChangeArrowheads="1"/>
            </p:cNvSpPr>
            <p:nvPr/>
          </p:nvSpPr>
          <p:spPr bwMode="auto">
            <a:xfrm>
              <a:off x="5272391" y="3063902"/>
              <a:ext cx="1541271" cy="739306"/>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Put wall thermometer in newborn corner</a:t>
              </a:r>
            </a:p>
          </p:txBody>
        </p:sp>
        <p:sp>
          <p:nvSpPr>
            <p:cNvPr id="68" name="Rectangle 290"/>
            <p:cNvSpPr>
              <a:spLocks noChangeArrowheads="1"/>
            </p:cNvSpPr>
            <p:nvPr/>
          </p:nvSpPr>
          <p:spPr bwMode="auto">
            <a:xfrm>
              <a:off x="2033588" y="2868924"/>
              <a:ext cx="1985458" cy="739306"/>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0000"/>
                  </a:solidFill>
                  <a:effectLst/>
                  <a:uLnTx/>
                  <a:uFillTx/>
                  <a:latin typeface="Arial" charset="0"/>
                </a:rPr>
                <a:t>Revert to cling  wraps and improve application</a:t>
              </a:r>
            </a:p>
          </p:txBody>
        </p:sp>
        <p:sp>
          <p:nvSpPr>
            <p:cNvPr id="69" name="Rectangle 292"/>
            <p:cNvSpPr>
              <a:spLocks noChangeArrowheads="1"/>
            </p:cNvSpPr>
            <p:nvPr/>
          </p:nvSpPr>
          <p:spPr bwMode="auto">
            <a:xfrm>
              <a:off x="357223" y="2062849"/>
              <a:ext cx="4915168" cy="369974"/>
            </a:xfrm>
            <a:prstGeom prst="rect">
              <a:avLst/>
            </a:prstGeom>
            <a:noFill/>
            <a:ln w="9525">
              <a:noFill/>
              <a:miter lim="800000"/>
              <a:headEnd/>
              <a:tailEnd/>
            </a:ln>
          </p:spPr>
          <p:txBody>
            <a:bodyPr wrap="square" lIns="92075" tIns="46038" rIns="92075" bIns="46038">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008060"/>
                  </a:solidFill>
                  <a:effectLst/>
                  <a:uLnTx/>
                  <a:uFillTx/>
                  <a:latin typeface="Arial" charset="0"/>
                </a:rPr>
                <a:t>Maintain baby’s temperature </a:t>
              </a:r>
            </a:p>
          </p:txBody>
        </p:sp>
        <p:grpSp>
          <p:nvGrpSpPr>
            <p:cNvPr id="70" name="Group 69"/>
            <p:cNvGrpSpPr/>
            <p:nvPr/>
          </p:nvGrpSpPr>
          <p:grpSpPr>
            <a:xfrm>
              <a:off x="2589212" y="4461839"/>
              <a:ext cx="640080" cy="529441"/>
              <a:chOff x="2589212" y="4461839"/>
              <a:chExt cx="640080" cy="529441"/>
            </a:xfrm>
          </p:grpSpPr>
          <p:sp>
            <p:nvSpPr>
              <p:cNvPr id="95" name="Oval 94"/>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96" name="Straight Connector 95"/>
              <p:cNvCxnSpPr>
                <a:stCxn id="95" idx="2"/>
                <a:endCxn id="95"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97" name="Straight Connector 96"/>
              <p:cNvCxnSpPr>
                <a:stCxn id="95" idx="0"/>
                <a:endCxn id="95"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1" name="Group 70"/>
            <p:cNvGrpSpPr/>
            <p:nvPr/>
          </p:nvGrpSpPr>
          <p:grpSpPr>
            <a:xfrm>
              <a:off x="3848708" y="3275797"/>
              <a:ext cx="640080" cy="529441"/>
              <a:chOff x="2589212" y="4461839"/>
              <a:chExt cx="640080" cy="529441"/>
            </a:xfrm>
          </p:grpSpPr>
          <p:sp>
            <p:nvSpPr>
              <p:cNvPr id="92" name="Oval 91"/>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93" name="Straight Connector 92"/>
              <p:cNvCxnSpPr>
                <a:stCxn id="92" idx="2"/>
                <a:endCxn id="92"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94" name="Straight Connector 93"/>
              <p:cNvCxnSpPr>
                <a:stCxn id="92" idx="0"/>
                <a:endCxn id="92"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2" name="Group 71"/>
            <p:cNvGrpSpPr/>
            <p:nvPr/>
          </p:nvGrpSpPr>
          <p:grpSpPr>
            <a:xfrm>
              <a:off x="6065520" y="2495551"/>
              <a:ext cx="640080" cy="529441"/>
              <a:chOff x="2589212" y="4461839"/>
              <a:chExt cx="640080" cy="529441"/>
            </a:xfrm>
          </p:grpSpPr>
          <p:sp>
            <p:nvSpPr>
              <p:cNvPr id="89" name="Oval 88"/>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90" name="Straight Connector 89"/>
              <p:cNvCxnSpPr>
                <a:stCxn id="89" idx="2"/>
                <a:endCxn id="89"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91" name="Straight Connector 90"/>
              <p:cNvCxnSpPr>
                <a:stCxn id="89" idx="0"/>
                <a:endCxn id="89"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3" name="Group 72"/>
            <p:cNvGrpSpPr/>
            <p:nvPr/>
          </p:nvGrpSpPr>
          <p:grpSpPr>
            <a:xfrm>
              <a:off x="6041708" y="3805238"/>
              <a:ext cx="640080" cy="529441"/>
              <a:chOff x="2589212" y="4461839"/>
              <a:chExt cx="640080" cy="529441"/>
            </a:xfrm>
          </p:grpSpPr>
          <p:sp>
            <p:nvSpPr>
              <p:cNvPr id="86" name="Oval 85"/>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87" name="Straight Connector 86"/>
              <p:cNvCxnSpPr>
                <a:stCxn id="86" idx="2"/>
                <a:endCxn id="86"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88" name="Straight Connector 87"/>
              <p:cNvCxnSpPr>
                <a:stCxn id="86" idx="0"/>
                <a:endCxn id="86"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4" name="Group 73"/>
            <p:cNvGrpSpPr/>
            <p:nvPr/>
          </p:nvGrpSpPr>
          <p:grpSpPr>
            <a:xfrm>
              <a:off x="6885868" y="4744268"/>
              <a:ext cx="640080" cy="529441"/>
              <a:chOff x="2589212" y="4461839"/>
              <a:chExt cx="640080" cy="529441"/>
            </a:xfrm>
          </p:grpSpPr>
          <p:sp>
            <p:nvSpPr>
              <p:cNvPr id="83" name="Oval 82"/>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84" name="Straight Connector 83"/>
              <p:cNvCxnSpPr>
                <a:stCxn id="83" idx="2"/>
                <a:endCxn id="83"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85" name="Straight Connector 84"/>
              <p:cNvCxnSpPr>
                <a:stCxn id="83" idx="0"/>
                <a:endCxn id="83"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5" name="Group 74"/>
            <p:cNvGrpSpPr/>
            <p:nvPr/>
          </p:nvGrpSpPr>
          <p:grpSpPr>
            <a:xfrm>
              <a:off x="8097838" y="2760272"/>
              <a:ext cx="640080" cy="529441"/>
              <a:chOff x="2589212" y="4461839"/>
              <a:chExt cx="640080" cy="529441"/>
            </a:xfrm>
          </p:grpSpPr>
          <p:sp>
            <p:nvSpPr>
              <p:cNvPr id="80" name="Oval 79"/>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81" name="Straight Connector 80"/>
              <p:cNvCxnSpPr>
                <a:stCxn id="80" idx="2"/>
                <a:endCxn id="80"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82" name="Straight Connector 81"/>
              <p:cNvCxnSpPr>
                <a:stCxn id="80" idx="0"/>
                <a:endCxn id="80"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nvGrpSpPr>
            <p:cNvPr id="76" name="Group 75"/>
            <p:cNvGrpSpPr/>
            <p:nvPr/>
          </p:nvGrpSpPr>
          <p:grpSpPr>
            <a:xfrm>
              <a:off x="8650855" y="3343509"/>
              <a:ext cx="640080" cy="529441"/>
              <a:chOff x="2589212" y="4461839"/>
              <a:chExt cx="640080" cy="529441"/>
            </a:xfrm>
          </p:grpSpPr>
          <p:sp>
            <p:nvSpPr>
              <p:cNvPr id="77" name="Oval 76"/>
              <p:cNvSpPr/>
              <p:nvPr/>
            </p:nvSpPr>
            <p:spPr>
              <a:xfrm>
                <a:off x="2589212" y="4461839"/>
                <a:ext cx="640080" cy="529441"/>
              </a:xfrm>
              <a:prstGeom prst="ellipse">
                <a:avLst/>
              </a:prstGeom>
              <a:solidFill>
                <a:sysClr val="window" lastClr="FFFFFF"/>
              </a:solidFill>
              <a:ln w="15875" cap="rnd"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P  D</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prstClr val="black"/>
                    </a:solidFill>
                    <a:effectLst/>
                    <a:uLnTx/>
                    <a:uFillTx/>
                    <a:latin typeface="Century Gothic"/>
                    <a:ea typeface="+mn-ea"/>
                    <a:cs typeface="+mn-cs"/>
                  </a:rPr>
                  <a:t>S  A</a:t>
                </a:r>
              </a:p>
            </p:txBody>
          </p:sp>
          <p:cxnSp>
            <p:nvCxnSpPr>
              <p:cNvPr id="78" name="Straight Connector 77"/>
              <p:cNvCxnSpPr>
                <a:stCxn id="77" idx="2"/>
                <a:endCxn id="77" idx="6"/>
              </p:cNvCxnSpPr>
              <p:nvPr/>
            </p:nvCxnSpPr>
            <p:spPr>
              <a:xfrm>
                <a:off x="2589212" y="4726560"/>
                <a:ext cx="640080" cy="0"/>
              </a:xfrm>
              <a:prstGeom prst="line">
                <a:avLst/>
              </a:prstGeom>
              <a:noFill/>
              <a:ln w="9525" cap="rnd" cmpd="sng" algn="ctr">
                <a:solidFill>
                  <a:sysClr val="windowText" lastClr="000000"/>
                </a:solidFill>
                <a:prstDash val="solid"/>
              </a:ln>
              <a:effectLst/>
            </p:spPr>
          </p:cxnSp>
          <p:cxnSp>
            <p:nvCxnSpPr>
              <p:cNvPr id="79" name="Straight Connector 78"/>
              <p:cNvCxnSpPr>
                <a:stCxn id="77" idx="0"/>
                <a:endCxn id="77" idx="4"/>
              </p:cNvCxnSpPr>
              <p:nvPr/>
            </p:nvCxnSpPr>
            <p:spPr>
              <a:xfrm>
                <a:off x="2909252" y="4461839"/>
                <a:ext cx="0" cy="529441"/>
              </a:xfrm>
              <a:prstGeom prst="line">
                <a:avLst/>
              </a:prstGeom>
              <a:noFill/>
              <a:ln w="9525" cap="rnd" cmpd="sng" algn="ctr">
                <a:solidFill>
                  <a:sysClr val="windowText" lastClr="000000"/>
                </a:solidFill>
                <a:prstDash val="solid"/>
              </a:ln>
              <a:effectLst/>
            </p:spPr>
          </p:cxnSp>
        </p:grpSp>
      </p:grpSp>
      <p:grpSp>
        <p:nvGrpSpPr>
          <p:cNvPr id="49" name="Group 48">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0" name="Rectangle 49">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9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120" name="Oval 11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118" name="Picture 11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119" name="Rectangle 11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116" name="Oval 11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0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114" name="Oval 11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112" name="Picture 11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113" name="Rectangle 11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0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10" name="Oval 10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0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08" name="Oval 10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0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06" name="Picture 10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07" name="Rectangle 10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
        <p:nvSpPr>
          <p:cNvPr id="122" name="Rectangle 121"/>
          <p:cNvSpPr/>
          <p:nvPr/>
        </p:nvSpPr>
        <p:spPr>
          <a:xfrm>
            <a:off x="261254" y="1638300"/>
            <a:ext cx="11454495" cy="42735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1939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595303" y="662519"/>
            <a:ext cx="10766289" cy="67861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Century Gothic"/>
                <a:ea typeface="+mj-ea"/>
                <a:cs typeface="+mj-cs"/>
              </a:rPr>
              <a:t>What to do after identifying successful change ideas? </a:t>
            </a:r>
          </a:p>
        </p:txBody>
      </p:sp>
      <p:sp>
        <p:nvSpPr>
          <p:cNvPr id="12" name="Text Placeholder 2"/>
          <p:cNvSpPr txBox="1">
            <a:spLocks/>
          </p:cNvSpPr>
          <p:nvPr/>
        </p:nvSpPr>
        <p:spPr>
          <a:xfrm>
            <a:off x="397287" y="1150223"/>
            <a:ext cx="3985502" cy="709633"/>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While testing changes </a:t>
            </a:r>
          </a:p>
        </p:txBody>
      </p:sp>
      <p:sp>
        <p:nvSpPr>
          <p:cNvPr id="13" name="Content Placeholder 3"/>
          <p:cNvSpPr txBox="1">
            <a:spLocks/>
          </p:cNvSpPr>
          <p:nvPr/>
        </p:nvSpPr>
        <p:spPr>
          <a:xfrm>
            <a:off x="287867" y="2037934"/>
            <a:ext cx="5793619" cy="3602985"/>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000" b="1" i="0" u="none" strike="noStrike" kern="1200" cap="none" spc="0" normalizeH="0" baseline="0" noProof="0" dirty="0">
                <a:ln>
                  <a:noFill/>
                </a:ln>
                <a:solidFill>
                  <a:schemeClr val="tx1"/>
                </a:solidFill>
                <a:effectLst/>
                <a:uLnTx/>
                <a:uFillTx/>
                <a:latin typeface="Century Gothic"/>
                <a:ea typeface="+mn-ea"/>
                <a:cs typeface="+mn-cs"/>
              </a:rPr>
              <a:t>Few people</a:t>
            </a:r>
            <a:r>
              <a:rPr kumimoji="0" lang="en-US" sz="2000" b="1" i="0" u="none" strike="noStrike" kern="1200" cap="none" spc="0" normalizeH="0" noProof="0" dirty="0">
                <a:ln>
                  <a:noFill/>
                </a:ln>
                <a:solidFill>
                  <a:schemeClr val="tx1"/>
                </a:solidFill>
                <a:effectLst/>
                <a:uLnTx/>
                <a:uFillTx/>
                <a:latin typeface="Century Gothic"/>
                <a:ea typeface="+mn-ea"/>
                <a:cs typeface="+mn-cs"/>
              </a:rPr>
              <a:t> </a:t>
            </a:r>
            <a:r>
              <a:rPr kumimoji="0" lang="en-US" sz="2000" b="1" i="0" u="none" strike="noStrike" kern="1200" cap="none" spc="0" normalizeH="0" baseline="0" noProof="0" dirty="0">
                <a:ln>
                  <a:noFill/>
                </a:ln>
                <a:solidFill>
                  <a:schemeClr val="tx1"/>
                </a:solidFill>
                <a:effectLst/>
                <a:uLnTx/>
                <a:uFillTx/>
                <a:latin typeface="Century Gothic"/>
                <a:ea typeface="+mn-ea"/>
                <a:cs typeface="+mn-cs"/>
              </a:rPr>
              <a:t>are involved </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1900" b="1" i="0" u="none" strike="noStrike" kern="1200" cap="none" spc="0" normalizeH="0" baseline="0" noProof="0" dirty="0">
                <a:ln>
                  <a:noFill/>
                </a:ln>
                <a:solidFill>
                  <a:schemeClr val="tx1"/>
                </a:solidFill>
                <a:effectLst/>
                <a:uLnTx/>
                <a:uFillTx/>
                <a:latin typeface="Century Gothic"/>
                <a:ea typeface="+mn-ea"/>
                <a:cs typeface="+mn-cs"/>
              </a:rPr>
              <a:t>less resistance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000" b="1" i="0" u="none" strike="noStrike" kern="1200" cap="none" spc="0" normalizeH="0" baseline="0" noProof="0" dirty="0">
                <a:ln>
                  <a:noFill/>
                </a:ln>
                <a:solidFill>
                  <a:schemeClr val="tx1"/>
                </a:solidFill>
                <a:effectLst/>
                <a:uLnTx/>
                <a:uFillTx/>
                <a:latin typeface="Century Gothic"/>
                <a:ea typeface="+mn-ea"/>
                <a:cs typeface="+mn-cs"/>
              </a:rPr>
              <a:t>Rapid cycles</a:t>
            </a:r>
          </a:p>
          <a:p>
            <a:pPr marL="742950" marR="0" lvl="1" indent="-28575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1900" b="1" i="0" u="none" strike="noStrike" kern="1200" cap="none" spc="0" normalizeH="0" baseline="0" noProof="0" dirty="0">
                <a:ln>
                  <a:noFill/>
                </a:ln>
                <a:solidFill>
                  <a:schemeClr val="tx1"/>
                </a:solidFill>
                <a:effectLst/>
                <a:uLnTx/>
                <a:uFillTx/>
                <a:latin typeface="Century Gothic"/>
                <a:ea typeface="+mn-ea"/>
                <a:cs typeface="+mn-cs"/>
              </a:rPr>
              <a:t>take less time</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000" b="1" i="0" u="none" strike="noStrike" kern="1200" cap="none" spc="0" normalizeH="0" baseline="0" noProof="0" dirty="0">
                <a:ln>
                  <a:noFill/>
                </a:ln>
                <a:solidFill>
                  <a:schemeClr val="tx1"/>
                </a:solidFill>
                <a:effectLst/>
                <a:uLnTx/>
                <a:uFillTx/>
                <a:latin typeface="Century Gothic"/>
                <a:ea typeface="+mn-ea"/>
                <a:cs typeface="+mn-cs"/>
              </a:rPr>
              <a:t>Support needed low:</a:t>
            </a:r>
            <a:r>
              <a:rPr kumimoji="0" lang="en-US" sz="2000" b="1" i="0" u="none" strike="noStrike" kern="1200" cap="none" spc="0" normalizeH="0" noProof="0" dirty="0">
                <a:ln>
                  <a:noFill/>
                </a:ln>
                <a:solidFill>
                  <a:schemeClr val="tx1"/>
                </a:solidFill>
                <a:effectLst/>
                <a:uLnTx/>
                <a:uFillTx/>
                <a:latin typeface="Century Gothic"/>
                <a:ea typeface="+mn-ea"/>
                <a:cs typeface="+mn-cs"/>
              </a:rPr>
              <a:t> </a:t>
            </a:r>
            <a:r>
              <a:rPr kumimoji="0" lang="en-US" sz="1900" b="1" i="0" u="none" strike="noStrike" kern="1200" cap="none" spc="0" normalizeH="0" baseline="0" noProof="0" dirty="0">
                <a:ln>
                  <a:noFill/>
                </a:ln>
                <a:solidFill>
                  <a:schemeClr val="tx1"/>
                </a:solidFill>
                <a:effectLst/>
                <a:uLnTx/>
                <a:uFillTx/>
                <a:latin typeface="Century Gothic"/>
                <a:ea typeface="+mn-ea"/>
                <a:cs typeface="+mn-cs"/>
              </a:rPr>
              <a:t>Testers do not yet intend changes to be permanent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000" b="1" i="0" u="none" strike="noStrike" kern="1200" cap="none" spc="0" normalizeH="0" baseline="0" noProof="0" dirty="0">
                <a:ln>
                  <a:noFill/>
                </a:ln>
                <a:solidFill>
                  <a:schemeClr val="tx1"/>
                </a:solidFill>
                <a:effectLst/>
                <a:uLnTx/>
                <a:uFillTx/>
                <a:latin typeface="Century Gothic"/>
                <a:ea typeface="+mn-ea"/>
                <a:cs typeface="+mn-cs"/>
              </a:rPr>
              <a:t>Tolerance</a:t>
            </a:r>
            <a:r>
              <a:rPr kumimoji="0" lang="en-US" sz="2000" b="1" i="0" u="none" strike="noStrike" kern="1200" cap="none" spc="0" normalizeH="0" noProof="0" dirty="0">
                <a:ln>
                  <a:noFill/>
                </a:ln>
                <a:solidFill>
                  <a:schemeClr val="tx1"/>
                </a:solidFill>
                <a:effectLst/>
                <a:uLnTx/>
                <a:uFillTx/>
                <a:latin typeface="Century Gothic"/>
                <a:ea typeface="+mn-ea"/>
                <a:cs typeface="+mn-cs"/>
              </a:rPr>
              <a:t> for failure is high</a:t>
            </a:r>
            <a:r>
              <a:rPr kumimoji="0" lang="en-US" sz="2000" b="1" i="0" u="none" strike="noStrike" kern="1200" cap="none" spc="0" normalizeH="0" baseline="0" noProof="0" dirty="0">
                <a:ln>
                  <a:noFill/>
                </a:ln>
                <a:solidFill>
                  <a:schemeClr val="tx1"/>
                </a:solidFill>
                <a:effectLst/>
                <a:uLnTx/>
                <a:uFillTx/>
                <a:latin typeface="Century Gothic"/>
                <a:ea typeface="+mn-ea"/>
                <a:cs typeface="+mn-cs"/>
              </a:rPr>
              <a:t>: A failed test is an opportunity to learn</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lang="en-US" sz="2000" b="1" dirty="0">
                <a:solidFill>
                  <a:schemeClr val="tx1"/>
                </a:solidFill>
                <a:latin typeface="Century Gothic"/>
              </a:rPr>
              <a:t>Low certainty that the idea will work</a:t>
            </a:r>
            <a:endParaRPr kumimoji="0" lang="en-US" sz="2000" b="1" i="0" u="none" strike="noStrike" kern="1200" cap="none" spc="0" normalizeH="0" baseline="0" noProof="0" dirty="0">
              <a:ln>
                <a:noFill/>
              </a:ln>
              <a:solidFill>
                <a:schemeClr val="tx1"/>
              </a:solidFill>
              <a:effectLst/>
              <a:uLnTx/>
              <a:uFillTx/>
              <a:latin typeface="Century Gothic"/>
              <a:ea typeface="+mn-ea"/>
              <a:cs typeface="+mn-cs"/>
            </a:endParaRPr>
          </a:p>
        </p:txBody>
      </p:sp>
      <p:sp>
        <p:nvSpPr>
          <p:cNvPr id="14" name="Text Placeholder 4"/>
          <p:cNvSpPr txBox="1">
            <a:spLocks/>
          </p:cNvSpPr>
          <p:nvPr/>
        </p:nvSpPr>
        <p:spPr>
          <a:xfrm>
            <a:off x="7016191" y="1150223"/>
            <a:ext cx="4586513" cy="709633"/>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600" b="1" kern="1200">
                <a:solidFill>
                  <a:schemeClr val="tx1">
                    <a:lumMod val="75000"/>
                    <a:lumOff val="25000"/>
                  </a:schemeClr>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en-US" b="1" dirty="0">
                <a:solidFill>
                  <a:schemeClr val="tx1"/>
                </a:solidFill>
                <a:latin typeface="Century Gothic"/>
              </a:rPr>
              <a:t>While </a:t>
            </a:r>
            <a:r>
              <a:rPr lang="en-US" b="1" dirty="0" err="1">
                <a:solidFill>
                  <a:schemeClr val="tx1"/>
                </a:solidFill>
                <a:latin typeface="Century Gothic"/>
              </a:rPr>
              <a:t>i</a:t>
            </a:r>
            <a:r>
              <a:rPr kumimoji="0" lang="en-US" sz="2400" b="1" i="0" u="none" strike="noStrike" kern="1200" cap="none" spc="0" normalizeH="0" baseline="0" noProof="0" dirty="0" err="1">
                <a:ln>
                  <a:noFill/>
                </a:ln>
                <a:solidFill>
                  <a:schemeClr val="tx1"/>
                </a:solidFill>
                <a:effectLst/>
                <a:uLnTx/>
                <a:uFillTx/>
                <a:latin typeface="Century Gothic"/>
                <a:ea typeface="+mn-ea"/>
                <a:cs typeface="+mn-cs"/>
              </a:rPr>
              <a:t>mplementing</a:t>
            </a:r>
            <a:r>
              <a:rPr kumimoji="0" lang="en-US" sz="2400" b="1" i="0" u="none" strike="noStrike" kern="1200" cap="none" spc="0" normalizeH="0" baseline="0" noProof="0" dirty="0">
                <a:ln>
                  <a:noFill/>
                </a:ln>
                <a:solidFill>
                  <a:schemeClr val="tx1"/>
                </a:solidFill>
                <a:effectLst/>
                <a:uLnTx/>
                <a:uFillTx/>
                <a:latin typeface="Century Gothic"/>
                <a:ea typeface="+mn-ea"/>
                <a:cs typeface="+mn-cs"/>
              </a:rPr>
              <a:t> changes</a:t>
            </a:r>
          </a:p>
        </p:txBody>
      </p:sp>
      <p:sp>
        <p:nvSpPr>
          <p:cNvPr id="15" name="Content Placeholder 5"/>
          <p:cNvSpPr txBox="1">
            <a:spLocks/>
          </p:cNvSpPr>
          <p:nvPr/>
        </p:nvSpPr>
        <p:spPr>
          <a:xfrm>
            <a:off x="6775079" y="2068414"/>
            <a:ext cx="5174024" cy="3572505"/>
          </a:xfrm>
          <a:prstGeom prst="rect">
            <a:avLst/>
          </a:prstGeom>
          <a:ln>
            <a:no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200" b="1" i="0" u="none" strike="noStrike" kern="1200" cap="none" spc="0" normalizeH="0" baseline="0" noProof="0" dirty="0">
                <a:ln>
                  <a:noFill/>
                </a:ln>
                <a:solidFill>
                  <a:schemeClr val="tx1"/>
                </a:solidFill>
                <a:effectLst/>
                <a:uLnTx/>
                <a:uFillTx/>
                <a:latin typeface="Century Gothic"/>
                <a:ea typeface="+mn-ea"/>
                <a:cs typeface="+mn-cs"/>
              </a:rPr>
              <a:t>More</a:t>
            </a:r>
            <a:r>
              <a:rPr kumimoji="0" lang="en-US" sz="2200" b="1" i="0" u="none" strike="noStrike" kern="1200" cap="none" spc="0" normalizeH="0" noProof="0" dirty="0">
                <a:ln>
                  <a:noFill/>
                </a:ln>
                <a:solidFill>
                  <a:schemeClr val="tx1"/>
                </a:solidFill>
                <a:effectLst/>
                <a:uLnTx/>
                <a:uFillTx/>
                <a:latin typeface="Century Gothic"/>
                <a:ea typeface="+mn-ea"/>
                <a:cs typeface="+mn-cs"/>
              </a:rPr>
              <a:t> </a:t>
            </a:r>
            <a:r>
              <a:rPr kumimoji="0" lang="en-US" sz="2200" b="1" i="0" u="none" strike="noStrike" kern="1200" cap="none" spc="0" normalizeH="0" baseline="0" noProof="0" dirty="0">
                <a:ln>
                  <a:noFill/>
                </a:ln>
                <a:solidFill>
                  <a:schemeClr val="tx1"/>
                </a:solidFill>
                <a:effectLst/>
                <a:uLnTx/>
                <a:uFillTx/>
                <a:latin typeface="Century Gothic"/>
                <a:ea typeface="+mn-ea"/>
                <a:cs typeface="+mn-cs"/>
              </a:rPr>
              <a:t>people involved </a:t>
            </a:r>
          </a:p>
          <a:p>
            <a:pPr lvl="1" indent="-342900">
              <a:buClr>
                <a:schemeClr val="tx1"/>
              </a:buClr>
              <a:defRPr/>
            </a:pPr>
            <a:r>
              <a:rPr kumimoji="0" lang="en-US" sz="1900" b="1" i="0" u="none" strike="noStrike" kern="1200" cap="none" spc="0" normalizeH="0" baseline="0" noProof="0" dirty="0">
                <a:ln>
                  <a:noFill/>
                </a:ln>
                <a:solidFill>
                  <a:schemeClr val="tx1"/>
                </a:solidFill>
                <a:effectLst/>
                <a:uLnTx/>
                <a:uFillTx/>
                <a:latin typeface="Century Gothic"/>
                <a:ea typeface="+mn-ea"/>
                <a:cs typeface="+mn-cs"/>
              </a:rPr>
              <a:t>expect more resistance </a:t>
            </a:r>
          </a:p>
          <a:p>
            <a:pPr>
              <a:buClr>
                <a:schemeClr val="tx1"/>
              </a:buClr>
              <a:defRPr/>
            </a:pPr>
            <a:r>
              <a:rPr lang="en-US" sz="2200" b="1" dirty="0">
                <a:solidFill>
                  <a:schemeClr val="tx1"/>
                </a:solidFill>
                <a:latin typeface="Century Gothic"/>
              </a:rPr>
              <a:t>Longer cycles</a:t>
            </a:r>
          </a:p>
          <a:p>
            <a:pPr lvl="1">
              <a:buClr>
                <a:schemeClr val="tx1"/>
              </a:buClr>
              <a:defRPr/>
            </a:pPr>
            <a:r>
              <a:rPr lang="en-US" sz="1900" b="1" dirty="0">
                <a:solidFill>
                  <a:schemeClr val="tx1"/>
                </a:solidFill>
                <a:latin typeface="Century Gothic"/>
              </a:rPr>
              <a:t>More time, people, resources needed.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200" b="1" i="0" u="none" strike="noStrike" kern="1200" cap="none" spc="0" normalizeH="0" baseline="0" noProof="0" dirty="0">
                <a:ln>
                  <a:noFill/>
                </a:ln>
                <a:solidFill>
                  <a:schemeClr val="tx1"/>
                </a:solidFill>
                <a:effectLst/>
                <a:uLnTx/>
                <a:uFillTx/>
                <a:latin typeface="Century Gothic"/>
              </a:rPr>
              <a:t>More support needed from all levels</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endParaRPr kumimoji="0" lang="en-US" sz="2200" b="1" i="0" u="none" strike="noStrike" kern="1200" cap="none" spc="0" normalizeH="0" baseline="0" noProof="0" dirty="0">
              <a:ln>
                <a:noFill/>
              </a:ln>
              <a:solidFill>
                <a:schemeClr val="tx1"/>
              </a:solidFill>
              <a:effectLst/>
              <a:uLnTx/>
              <a:uFillTx/>
              <a:latin typeface="Century Gothic"/>
            </a:endParaRPr>
          </a:p>
          <a:p>
            <a:pPr>
              <a:buClr>
                <a:schemeClr val="tx1"/>
              </a:buClr>
              <a:defRPr/>
            </a:pPr>
            <a:r>
              <a:rPr lang="en-US" sz="2200" b="1" dirty="0">
                <a:solidFill>
                  <a:schemeClr val="tx1"/>
                </a:solidFill>
                <a:latin typeface="Century Gothic"/>
              </a:rPr>
              <a:t>Tolerance for failure is less</a:t>
            </a:r>
          </a:p>
          <a:p>
            <a:pPr>
              <a:buClr>
                <a:schemeClr val="tx1"/>
              </a:buClr>
              <a:defRPr/>
            </a:pPr>
            <a:r>
              <a:rPr lang="en-US" sz="2200" b="1" dirty="0">
                <a:solidFill>
                  <a:schemeClr val="tx1"/>
                </a:solidFill>
                <a:latin typeface="Century Gothic"/>
              </a:rPr>
              <a:t>Implement only those changes that have been tested and show improvement in indicators</a:t>
            </a:r>
            <a:endParaRPr kumimoji="0" lang="en-US" sz="2200" b="1" i="0" u="none" strike="noStrike" kern="1200" cap="none" spc="0" normalizeH="0" baseline="0" noProof="0" dirty="0">
              <a:ln>
                <a:noFill/>
              </a:ln>
              <a:solidFill>
                <a:schemeClr val="tx1"/>
              </a:solidFill>
              <a:effectLst/>
              <a:uLnTx/>
              <a:uFillTx/>
              <a:latin typeface="Century Gothic"/>
            </a:endParaRPr>
          </a:p>
        </p:txBody>
      </p:sp>
      <p:grpSp>
        <p:nvGrpSpPr>
          <p:cNvPr id="7" name="Group 6">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8" name="Rectangle 7">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9"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6" name="Oval 35">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0"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4" name="Picture 33">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35" name="Rectangle 34">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6"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32" name="Oval 31">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7"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30" name="Oval 29">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8"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8" name="Picture 27">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9" name="Rectangle 28">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9"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6" name="Oval 25">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20"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4" name="Oval 23">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21"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22" name="Picture 21">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23" name="Rectangle 22">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9990821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47474"/>
            <a:ext cx="8911687" cy="68217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Key tips </a:t>
            </a:r>
          </a:p>
        </p:txBody>
      </p:sp>
      <p:sp>
        <p:nvSpPr>
          <p:cNvPr id="7" name="Content Placeholder 2"/>
          <p:cNvSpPr txBox="1">
            <a:spLocks/>
          </p:cNvSpPr>
          <p:nvPr/>
        </p:nvSpPr>
        <p:spPr>
          <a:xfrm>
            <a:off x="595302" y="1614359"/>
            <a:ext cx="9911985" cy="443203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rPr>
              <a:t> Change ideas will improve care, if </a:t>
            </a:r>
          </a:p>
          <a:p>
            <a:pPr marL="400050" lvl="1" indent="0">
              <a:buClr>
                <a:schemeClr val="tx1"/>
              </a:buClr>
              <a:buFont typeface="Wingdings 3" charset="2"/>
              <a:buNone/>
              <a:defRPr/>
            </a:pPr>
            <a:r>
              <a:rPr kumimoji="0" lang="en-US" sz="2000" b="1" i="0" u="none" strike="noStrike" kern="1200" cap="none" spc="0" normalizeH="0" baseline="0" noProof="0" dirty="0">
                <a:ln>
                  <a:noFill/>
                </a:ln>
                <a:solidFill>
                  <a:schemeClr val="tx1"/>
                </a:solidFill>
                <a:effectLst/>
                <a:uLnTx/>
                <a:uFillTx/>
                <a:latin typeface="Century Gothic"/>
              </a:rPr>
              <a:t> 1.  They are based on analysis </a:t>
            </a:r>
          </a:p>
          <a:p>
            <a:pPr marL="400050" lvl="1" indent="0">
              <a:buClr>
                <a:schemeClr val="tx1"/>
              </a:buClr>
              <a:buFont typeface="Wingdings 3" charset="2"/>
              <a:buNone/>
              <a:defRPr/>
            </a:pPr>
            <a:r>
              <a:rPr kumimoji="0" lang="en-US" sz="2000" b="1" i="0" u="none" strike="noStrike" kern="1200" cap="none" spc="0" normalizeH="0" baseline="0" noProof="0" dirty="0">
                <a:ln>
                  <a:noFill/>
                </a:ln>
                <a:solidFill>
                  <a:schemeClr val="tx1"/>
                </a:solidFill>
                <a:effectLst/>
                <a:uLnTx/>
                <a:uFillTx/>
                <a:latin typeface="Century Gothic"/>
              </a:rPr>
              <a:t> 2.  They are actually implemented </a:t>
            </a:r>
            <a:r>
              <a:rPr kumimoji="0" lang="en-US" sz="2000" b="1" i="0" u="none" strike="noStrike" kern="1200" cap="none" spc="0" normalizeH="0" noProof="0" dirty="0">
                <a:ln>
                  <a:noFill/>
                </a:ln>
                <a:solidFill>
                  <a:schemeClr val="tx1"/>
                </a:solidFill>
                <a:effectLst/>
                <a:uLnTx/>
                <a:uFillTx/>
                <a:latin typeface="Century Gothic"/>
              </a:rPr>
              <a:t>and tested!</a:t>
            </a:r>
            <a:endParaRPr kumimoji="0" lang="en-US" sz="2000" b="1" i="0" u="none" strike="noStrike" kern="1200" cap="none" spc="0" normalizeH="0" baseline="0" noProof="0" dirty="0">
              <a:ln>
                <a:noFill/>
              </a:ln>
              <a:solidFill>
                <a:schemeClr val="tx1"/>
              </a:solidFill>
              <a:effectLst/>
              <a:uLnTx/>
              <a:uFillTx/>
              <a:latin typeface="Century Gothic"/>
            </a:endParaRPr>
          </a:p>
          <a:p>
            <a:pPr marL="400050" lvl="1" indent="0">
              <a:buClr>
                <a:schemeClr val="tx1"/>
              </a:buClr>
              <a:buFont typeface="Wingdings 3" charset="2"/>
              <a:buNone/>
              <a:defRPr/>
            </a:pPr>
            <a:r>
              <a:rPr kumimoji="0" lang="en-US" sz="2000" b="1" i="0" u="none" strike="noStrike" kern="1200" cap="none" spc="0" normalizeH="0" baseline="0" noProof="0" dirty="0">
                <a:ln>
                  <a:noFill/>
                </a:ln>
                <a:solidFill>
                  <a:schemeClr val="tx1"/>
                </a:solidFill>
                <a:effectLst/>
                <a:uLnTx/>
                <a:uFillTx/>
                <a:latin typeface="Century Gothic"/>
              </a:rPr>
              <a:t> 3.  Adapted to the local context by testing </a:t>
            </a:r>
          </a:p>
          <a:p>
            <a:pPr>
              <a:buClr>
                <a:schemeClr val="tx1"/>
              </a:buClr>
            </a:pPr>
            <a:r>
              <a:rPr lang="en-US" sz="2400" b="1" dirty="0">
                <a:solidFill>
                  <a:schemeClr val="tx1"/>
                </a:solidFill>
                <a:latin typeface="Century Gothic"/>
              </a:rPr>
              <a:t>Testing is important to make sure that:</a:t>
            </a:r>
          </a:p>
          <a:p>
            <a:pPr lvl="1">
              <a:buClr>
                <a:schemeClr val="tx1"/>
              </a:buClr>
            </a:pPr>
            <a:r>
              <a:rPr lang="en-US" sz="2000" b="1" dirty="0">
                <a:solidFill>
                  <a:schemeClr val="tx1"/>
                </a:solidFill>
                <a:latin typeface="Century Gothic"/>
              </a:rPr>
              <a:t>You selected the right change idea</a:t>
            </a:r>
          </a:p>
          <a:p>
            <a:pPr lvl="1">
              <a:buClr>
                <a:schemeClr val="tx1"/>
              </a:buClr>
            </a:pPr>
            <a:r>
              <a:rPr lang="en-US" sz="2000" b="1" dirty="0">
                <a:solidFill>
                  <a:schemeClr val="tx1"/>
                </a:solidFill>
                <a:latin typeface="Century Gothic"/>
              </a:rPr>
              <a:t>That the effect of the change is studied on a small scale </a:t>
            </a:r>
          </a:p>
          <a:p>
            <a:pPr lvl="1">
              <a:buClr>
                <a:schemeClr val="tx1"/>
              </a:buClr>
            </a:pPr>
            <a:r>
              <a:rPr lang="en-US" sz="2000" b="1" dirty="0">
                <a:solidFill>
                  <a:schemeClr val="tx1"/>
                </a:solidFill>
                <a:latin typeface="Century Gothic"/>
              </a:rPr>
              <a:t>Change ideas that are successful can be made routine practice and those that fail are abandoned</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480386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3"/>
          <a:stretch>
            <a:fillRect/>
          </a:stretch>
        </p:blipFill>
        <p:spPr>
          <a:xfrm>
            <a:off x="2076450" y="981811"/>
            <a:ext cx="8039100" cy="4709758"/>
          </a:xfrm>
          <a:prstGeom prst="rect">
            <a:avLst/>
          </a:prstGeom>
        </p:spPr>
      </p:pic>
      <p:grpSp>
        <p:nvGrpSpPr>
          <p:cNvPr id="3" name="Group 2">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8" name="Oval 27">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6" name="Picture 25">
                <a:extLst>
                  <a:ext uri="{FF2B5EF4-FFF2-40B4-BE49-F238E27FC236}">
                    <a16:creationId xmlns:a16="http://schemas.microsoft.com/office/drawing/2014/main" id="{594A3727-2D6B-4F74-BE8C-B7958D0E50D3}"/>
                  </a:ext>
                </a:extLst>
              </p:cNvPr>
              <p:cNvPicPr>
                <a:picLocks noChangeAspect="1"/>
              </p:cNvPicPr>
              <p:nvPr/>
            </p:nvPicPr>
            <p:blipFill>
              <a:blip r:embed="rId4" cstate="print"/>
              <a:stretch>
                <a:fillRect/>
              </a:stretch>
            </p:blipFill>
            <p:spPr>
              <a:xfrm>
                <a:off x="2133508" y="5975666"/>
                <a:ext cx="233926" cy="312304"/>
              </a:xfrm>
              <a:prstGeom prst="rect">
                <a:avLst/>
              </a:prstGeom>
            </p:spPr>
          </p:pic>
          <p:sp>
            <p:nvSpPr>
              <p:cNvPr id="27" name="Rectangle 26">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4" name="Oval 23">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2" name="Oval 21">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0" name="Picture 19">
                <a:extLst>
                  <a:ext uri="{FF2B5EF4-FFF2-40B4-BE49-F238E27FC236}">
                    <a16:creationId xmlns:a16="http://schemas.microsoft.com/office/drawing/2014/main" id="{D9E8743E-34BA-4EE1-818B-B33E98B195CA}"/>
                  </a:ext>
                </a:extLst>
              </p:cNvPr>
              <p:cNvPicPr>
                <a:picLocks noChangeAspect="1"/>
              </p:cNvPicPr>
              <p:nvPr/>
            </p:nvPicPr>
            <p:blipFill>
              <a:blip r:embed="rId4" cstate="print"/>
              <a:stretch>
                <a:fillRect/>
              </a:stretch>
            </p:blipFill>
            <p:spPr>
              <a:xfrm>
                <a:off x="6589772" y="5975666"/>
                <a:ext cx="233926" cy="312304"/>
              </a:xfrm>
              <a:prstGeom prst="rect">
                <a:avLst/>
              </a:prstGeom>
            </p:spPr>
          </p:pic>
          <p:sp>
            <p:nvSpPr>
              <p:cNvPr id="21" name="Rectangle 20">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1"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8" name="Oval 17">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2"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6" name="Oval 15">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3"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4" name="Picture 13">
                <a:extLst>
                  <a:ext uri="{FF2B5EF4-FFF2-40B4-BE49-F238E27FC236}">
                    <a16:creationId xmlns:a16="http://schemas.microsoft.com/office/drawing/2014/main" id="{5A511975-1AB5-4777-936A-F35513046281}"/>
                  </a:ext>
                </a:extLst>
              </p:cNvPr>
              <p:cNvPicPr>
                <a:picLocks noChangeAspect="1"/>
              </p:cNvPicPr>
              <p:nvPr/>
            </p:nvPicPr>
            <p:blipFill>
              <a:blip r:embed="rId4" cstate="print"/>
              <a:stretch>
                <a:fillRect/>
              </a:stretch>
            </p:blipFill>
            <p:spPr>
              <a:xfrm>
                <a:off x="9750024" y="5975666"/>
                <a:ext cx="233926" cy="312304"/>
              </a:xfrm>
              <a:prstGeom prst="rect">
                <a:avLst/>
              </a:prstGeom>
            </p:spPr>
          </p:pic>
          <p:sp>
            <p:nvSpPr>
              <p:cNvPr id="15" name="Rectangle 14">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1919912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83368"/>
            <a:ext cx="8911687" cy="68217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Steps in QI </a:t>
            </a:r>
          </a:p>
        </p:txBody>
      </p:sp>
      <p:sp>
        <p:nvSpPr>
          <p:cNvPr id="7" name="Content Placeholder 2"/>
          <p:cNvSpPr txBox="1">
            <a:spLocks/>
          </p:cNvSpPr>
          <p:nvPr/>
        </p:nvSpPr>
        <p:spPr>
          <a:xfrm>
            <a:off x="595302" y="1683401"/>
            <a:ext cx="11007401" cy="289560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1: Identifying a problem, forming a team and writing an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aim statement</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2: </a:t>
            </a:r>
            <a:r>
              <a:rPr kumimoji="0" lang="en-US" sz="2700" b="0" i="0" u="none" strike="noStrike" kern="1200" cap="none" spc="0" normalizeH="0" baseline="0" noProof="0" dirty="0" err="1">
                <a:ln>
                  <a:noFill/>
                </a:ln>
                <a:solidFill>
                  <a:schemeClr val="tx1"/>
                </a:solidFill>
                <a:effectLst/>
                <a:uLnTx/>
                <a:uFillTx/>
                <a:latin typeface="Century Gothic"/>
                <a:ea typeface="+mn-ea"/>
                <a:cs typeface="+mn-cs"/>
              </a:rPr>
              <a:t>Analysing</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the problem and measuring quality of care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Step 3: Developing and testing changes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 Step 4: Sustaining improvement</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8752286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2" y="692607"/>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Step 4 </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kumimoji="0" lang="en-US" sz="3200" b="0" i="1" u="none" strike="noStrike" kern="1200" cap="none" spc="0" normalizeH="0" baseline="0" noProof="0" dirty="0">
                <a:ln>
                  <a:noFill/>
                </a:ln>
                <a:solidFill>
                  <a:schemeClr val="tx1"/>
                </a:solidFill>
                <a:effectLst/>
                <a:uLnTx/>
                <a:uFillTx/>
                <a:latin typeface="Century Gothic"/>
                <a:ea typeface="+mj-ea"/>
                <a:cs typeface="+mj-cs"/>
              </a:rPr>
              <a:t>Learning objectives </a:t>
            </a:r>
          </a:p>
        </p:txBody>
      </p:sp>
      <p:sp>
        <p:nvSpPr>
          <p:cNvPr id="7" name="Content Placeholder 2"/>
          <p:cNvSpPr txBox="1">
            <a:spLocks/>
          </p:cNvSpPr>
          <p:nvPr/>
        </p:nvSpPr>
        <p:spPr>
          <a:xfrm>
            <a:off x="595301" y="2144430"/>
            <a:ext cx="10787755" cy="365420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en-US" sz="2700" b="1" i="0" u="none" strike="noStrike" kern="1200" cap="none" spc="0" normalizeH="0" baseline="0" noProof="0" dirty="0">
                <a:ln>
                  <a:noFill/>
                </a:ln>
                <a:solidFill>
                  <a:schemeClr val="tx1"/>
                </a:solidFill>
                <a:effectLst/>
                <a:uLnTx/>
                <a:uFillTx/>
                <a:latin typeface="Century Gothic"/>
                <a:ea typeface="+mn-ea"/>
                <a:cs typeface="+mn-cs"/>
              </a:rPr>
              <a:t>You will learn how to </a:t>
            </a:r>
          </a:p>
          <a:p>
            <a:pPr>
              <a:buClrTx/>
            </a:pPr>
            <a:r>
              <a:rPr kumimoji="0" lang="en-US" sz="3200" b="1" i="0" u="none" strike="noStrike" kern="1200" cap="none" spc="0" normalizeH="0" baseline="0" noProof="0" dirty="0">
                <a:ln>
                  <a:noFill/>
                </a:ln>
                <a:solidFill>
                  <a:schemeClr val="tx1"/>
                </a:solidFill>
                <a:effectLst/>
                <a:uLnTx/>
                <a:uFillTx/>
                <a:latin typeface="Century Gothic"/>
              </a:rPr>
              <a:t> </a:t>
            </a:r>
            <a:r>
              <a:rPr lang="en-US" sz="3200" dirty="0"/>
              <a:t>Build enthusiasm, motivate team, recognition by certificates and celebration</a:t>
            </a:r>
          </a:p>
          <a:p>
            <a:pPr>
              <a:buClrTx/>
            </a:pPr>
            <a:r>
              <a:rPr lang="en-US" sz="3200" dirty="0"/>
              <a:t> Share the results and successful projects widely</a:t>
            </a:r>
          </a:p>
          <a:p>
            <a:pPr>
              <a:buClrTx/>
            </a:pPr>
            <a:r>
              <a:rPr lang="en-US" sz="3200" dirty="0"/>
              <a:t> Make policy with new ways to work</a:t>
            </a:r>
          </a:p>
          <a:p>
            <a:pPr>
              <a:buClrTx/>
            </a:pPr>
            <a:r>
              <a:rPr lang="en-US" sz="3200" dirty="0"/>
              <a:t> Hardwire the gains by making system change</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2846096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65760" y="789891"/>
            <a:ext cx="11599818" cy="701883"/>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noProof="0" dirty="0">
                <a:ln>
                  <a:noFill/>
                </a:ln>
                <a:solidFill>
                  <a:schemeClr val="tx1"/>
                </a:solidFill>
                <a:effectLst/>
                <a:uLnTx/>
                <a:uFillTx/>
                <a:latin typeface="Century Gothic"/>
                <a:ea typeface="+mj-ea"/>
                <a:cs typeface="+mj-cs"/>
              </a:rPr>
              <a:t>Take specific actions to sustain improvement </a:t>
            </a:r>
            <a:endParaRPr kumimoji="0" lang="en-US" sz="4000" b="1" i="0" u="none" strike="noStrike" kern="1200" cap="none" spc="0" normalizeH="0" baseline="0" noProof="0" dirty="0">
              <a:ln>
                <a:noFill/>
              </a:ln>
              <a:solidFill>
                <a:schemeClr val="tx1"/>
              </a:solidFill>
              <a:effectLst/>
              <a:uLnTx/>
              <a:uFillTx/>
              <a:latin typeface="Century Gothic"/>
              <a:ea typeface="+mj-ea"/>
              <a:cs typeface="+mj-cs"/>
            </a:endParaRPr>
          </a:p>
        </p:txBody>
      </p:sp>
      <p:sp>
        <p:nvSpPr>
          <p:cNvPr id="7" name="Content Placeholder 2"/>
          <p:cNvSpPr txBox="1">
            <a:spLocks/>
          </p:cNvSpPr>
          <p:nvPr/>
        </p:nvSpPr>
        <p:spPr>
          <a:xfrm>
            <a:off x="595302" y="1766094"/>
            <a:ext cx="11370275" cy="410996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Documenting the flow of the new process</a:t>
            </a:r>
            <a:r>
              <a:rPr kumimoji="0" lang="en-US" sz="2400" i="0" u="none" strike="noStrike" kern="1200" cap="none" spc="0" normalizeH="0" baseline="0" noProof="0" dirty="0">
                <a:ln>
                  <a:noFill/>
                </a:ln>
                <a:solidFill>
                  <a:schemeClr val="tx1"/>
                </a:solidFill>
                <a:effectLst/>
                <a:uLnTx/>
                <a:uFillTx/>
                <a:latin typeface="Century Gothic"/>
                <a:ea typeface="+mn-ea"/>
                <a:cs typeface="+mn-cs"/>
              </a:rPr>
              <a:t> — the new way of doing things</a:t>
            </a:r>
          </a:p>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Teaching people new ways to work</a:t>
            </a:r>
            <a:endParaRPr kumimoji="0" lang="en-US" sz="2400" i="0" u="none" strike="noStrike" kern="1200" cap="none" spc="0" normalizeH="0" baseline="0" noProof="0" dirty="0">
              <a:ln>
                <a:noFill/>
              </a:ln>
              <a:solidFill>
                <a:schemeClr val="tx1"/>
              </a:solidFill>
              <a:effectLst/>
              <a:uLnTx/>
              <a:uFillTx/>
              <a:latin typeface="Century Gothic"/>
              <a:ea typeface="+mn-ea"/>
              <a:cs typeface="+mn-cs"/>
            </a:endParaRPr>
          </a:p>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r>
              <a:rPr kumimoji="0" lang="en-US" sz="2400" i="0" u="none" strike="noStrike" kern="1200" cap="none" spc="0" normalizeH="0" baseline="0" noProof="0" dirty="0">
                <a:ln>
                  <a:noFill/>
                </a:ln>
                <a:solidFill>
                  <a:schemeClr val="tx1"/>
                </a:solidFill>
                <a:effectLst/>
                <a:uLnTx/>
                <a:uFillTx/>
                <a:latin typeface="Century Gothic"/>
                <a:ea typeface="+mn-ea"/>
                <a:cs typeface="+mn-cs"/>
              </a:rPr>
              <a:t>Making changes </a:t>
            </a:r>
            <a:r>
              <a:rPr kumimoji="0" lang="en-US" sz="2400" b="1" i="0" u="none" strike="noStrike" kern="1200" cap="none" spc="0" normalizeH="0" baseline="0" noProof="0" dirty="0">
                <a:ln>
                  <a:noFill/>
                </a:ln>
                <a:solidFill>
                  <a:schemeClr val="tx1"/>
                </a:solidFill>
                <a:effectLst/>
                <a:uLnTx/>
                <a:uFillTx/>
                <a:latin typeface="Century Gothic"/>
                <a:ea typeface="+mn-ea"/>
                <a:cs typeface="+mn-cs"/>
              </a:rPr>
              <a:t>in job descriptions, policies, procedures</a:t>
            </a:r>
          </a:p>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r>
              <a:rPr kumimoji="0" lang="en-US" sz="2400" i="0" u="none" strike="noStrike" kern="1200" cap="none" spc="0" normalizeH="0" baseline="0" noProof="0" dirty="0">
                <a:ln>
                  <a:noFill/>
                </a:ln>
                <a:solidFill>
                  <a:schemeClr val="tx1"/>
                </a:solidFill>
                <a:effectLst/>
                <a:uLnTx/>
                <a:uFillTx/>
                <a:latin typeface="Century Gothic"/>
                <a:ea typeface="+mn-ea"/>
                <a:cs typeface="+mn-cs"/>
              </a:rPr>
              <a:t>Assigning day-to-day </a:t>
            </a:r>
            <a:r>
              <a:rPr kumimoji="0" lang="en-US" sz="2400" b="1" i="0" u="none" strike="noStrike" kern="1200" cap="none" spc="0" normalizeH="0" baseline="0" noProof="0" dirty="0">
                <a:ln>
                  <a:noFill/>
                </a:ln>
                <a:solidFill>
                  <a:schemeClr val="tx1"/>
                </a:solidFill>
                <a:effectLst/>
                <a:uLnTx/>
                <a:uFillTx/>
                <a:latin typeface="Century Gothic"/>
                <a:ea typeface="+mn-ea"/>
                <a:cs typeface="+mn-cs"/>
              </a:rPr>
              <a:t>ownership</a:t>
            </a:r>
            <a:r>
              <a:rPr kumimoji="0" lang="en-US" sz="2400" i="0" u="none" strike="noStrike" kern="1200" cap="none" spc="0" normalizeH="0" baseline="0" noProof="0" dirty="0">
                <a:ln>
                  <a:noFill/>
                </a:ln>
                <a:solidFill>
                  <a:schemeClr val="tx1"/>
                </a:solidFill>
                <a:effectLst/>
                <a:uLnTx/>
                <a:uFillTx/>
                <a:latin typeface="Century Gothic"/>
                <a:ea typeface="+mn-ea"/>
                <a:cs typeface="+mn-cs"/>
              </a:rPr>
              <a:t> for the </a:t>
            </a:r>
            <a:r>
              <a:rPr kumimoji="0" lang="en-US" sz="2400" b="1" i="0" u="none" strike="noStrike" kern="1200" cap="none" spc="0" normalizeH="0" baseline="0" noProof="0" dirty="0">
                <a:ln>
                  <a:noFill/>
                </a:ln>
                <a:solidFill>
                  <a:schemeClr val="tx1"/>
                </a:solidFill>
                <a:effectLst/>
                <a:uLnTx/>
                <a:uFillTx/>
                <a:latin typeface="Century Gothic"/>
                <a:ea typeface="+mn-ea"/>
                <a:cs typeface="+mn-cs"/>
              </a:rPr>
              <a:t>maintenance</a:t>
            </a:r>
            <a:r>
              <a:rPr kumimoji="0" lang="en-US" sz="2400" i="0" u="none" strike="noStrike" kern="1200" cap="none" spc="0" normalizeH="0" baseline="0" noProof="0" dirty="0">
                <a:ln>
                  <a:noFill/>
                </a:ln>
                <a:solidFill>
                  <a:schemeClr val="tx1"/>
                </a:solidFill>
                <a:effectLst/>
                <a:uLnTx/>
                <a:uFillTx/>
                <a:latin typeface="Century Gothic"/>
                <a:ea typeface="+mn-ea"/>
                <a:cs typeface="+mn-cs"/>
              </a:rPr>
              <a:t> of the new process</a:t>
            </a:r>
          </a:p>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r>
              <a:rPr kumimoji="0" lang="en-US" sz="2400" i="0" u="none" strike="noStrike" kern="1200" cap="none" spc="0" normalizeH="0" baseline="0" noProof="0" dirty="0">
                <a:ln>
                  <a:noFill/>
                </a:ln>
                <a:solidFill>
                  <a:schemeClr val="tx1"/>
                </a:solidFill>
                <a:effectLst/>
                <a:uLnTx/>
                <a:uFillTx/>
                <a:latin typeface="Century Gothic"/>
                <a:ea typeface="+mn-ea"/>
                <a:cs typeface="+mn-cs"/>
              </a:rPr>
              <a:t>Having </a:t>
            </a:r>
            <a:r>
              <a:rPr kumimoji="0" lang="en-US" sz="2400" b="1" i="0" u="none" strike="noStrike" kern="1200" cap="none" spc="0" normalizeH="0" baseline="0" noProof="0" dirty="0">
                <a:ln>
                  <a:noFill/>
                </a:ln>
                <a:solidFill>
                  <a:schemeClr val="tx1"/>
                </a:solidFill>
                <a:effectLst/>
                <a:uLnTx/>
                <a:uFillTx/>
                <a:latin typeface="Century Gothic"/>
                <a:ea typeface="+mn-ea"/>
                <a:cs typeface="+mn-cs"/>
              </a:rPr>
              <a:t>senior leaders remove any barriers </a:t>
            </a:r>
            <a:r>
              <a:rPr kumimoji="0" lang="en-US" sz="2400" i="0" u="none" strike="noStrike" kern="1200" cap="none" spc="0" normalizeH="0" baseline="0" noProof="0" dirty="0">
                <a:ln>
                  <a:noFill/>
                </a:ln>
                <a:solidFill>
                  <a:schemeClr val="tx1"/>
                </a:solidFill>
                <a:effectLst/>
                <a:uLnTx/>
                <a:uFillTx/>
                <a:latin typeface="Century Gothic"/>
                <a:ea typeface="+mn-ea"/>
                <a:cs typeface="+mn-cs"/>
              </a:rPr>
              <a:t>that might allow slipping back to the old process</a:t>
            </a:r>
          </a:p>
          <a:p>
            <a:pPr fontAlgn="ctr">
              <a:spcBef>
                <a:spcPts val="1800"/>
              </a:spcBef>
              <a:buClr>
                <a:schemeClr val="tx1"/>
              </a:buClr>
              <a:defRPr/>
            </a:pPr>
            <a:r>
              <a:rPr lang="en-US" sz="2400" dirty="0">
                <a:solidFill>
                  <a:schemeClr val="tx1"/>
                </a:solidFill>
                <a:latin typeface="Century Gothic"/>
              </a:rPr>
              <a:t>Addressing </a:t>
            </a:r>
            <a:r>
              <a:rPr lang="en-US" sz="2400" b="1" dirty="0">
                <a:solidFill>
                  <a:schemeClr val="tx1"/>
                </a:solidFill>
                <a:latin typeface="Century Gothic"/>
              </a:rPr>
              <a:t>supply and equipment issues </a:t>
            </a:r>
            <a:r>
              <a:rPr lang="en-US" sz="2400" dirty="0">
                <a:solidFill>
                  <a:schemeClr val="tx1"/>
                </a:solidFill>
                <a:latin typeface="Century Gothic"/>
              </a:rPr>
              <a:t>related to the aim</a:t>
            </a:r>
          </a:p>
          <a:p>
            <a:pPr marL="342900" marR="0" lvl="0" indent="-342900" algn="l" defTabSz="457200" rtl="0" eaLnBrk="1" fontAlgn="ctr" latinLnBrk="0" hangingPunct="1">
              <a:lnSpc>
                <a:spcPct val="100000"/>
              </a:lnSpc>
              <a:spcBef>
                <a:spcPts val="1800"/>
              </a:spcBef>
              <a:spcAft>
                <a:spcPts val="0"/>
              </a:spcAft>
              <a:buClr>
                <a:schemeClr val="tx1"/>
              </a:buClr>
              <a:buSzTx/>
              <a:buFont typeface="Wingdings 3" charset="2"/>
              <a:buChar char=""/>
              <a:tabLst/>
              <a:defRPr/>
            </a:pPr>
            <a:endParaRPr kumimoji="0" lang="en-US" sz="2400" i="0" u="none" strike="noStrike" kern="1200" cap="none" spc="0" normalizeH="0" baseline="0" noProof="0" dirty="0">
              <a:ln>
                <a:noFill/>
              </a:ln>
              <a:solidFill>
                <a:schemeClr val="tx1"/>
              </a:solidFill>
              <a:effectLst/>
              <a:uLnTx/>
              <a:uFillTx/>
              <a:latin typeface="Century Gothic"/>
              <a:ea typeface="+mn-ea"/>
              <a:cs typeface="+mn-cs"/>
            </a:endParaRP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3102659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95302" y="661066"/>
            <a:ext cx="8911687" cy="52542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Tinkering vs. System Change </a:t>
            </a:r>
            <a:endParaRPr kumimoji="0" lang="en-US" sz="3600" b="0" i="0" u="none" strike="noStrike" kern="1200" cap="none" spc="0" normalizeH="0" baseline="0" noProof="0" dirty="0">
              <a:ln>
                <a:noFill/>
              </a:ln>
              <a:solidFill>
                <a:schemeClr val="tx1"/>
              </a:solidFill>
              <a:effectLst/>
              <a:uLnTx/>
              <a:uFillTx/>
              <a:latin typeface="Century Gothic"/>
              <a:ea typeface="+mj-ea"/>
              <a:cs typeface="+mj-cs"/>
            </a:endParaRPr>
          </a:p>
        </p:txBody>
      </p:sp>
      <p:graphicFrame>
        <p:nvGraphicFramePr>
          <p:cNvPr id="9" name="Content Placeholder 3"/>
          <p:cNvGraphicFramePr>
            <a:graphicFrameLocks/>
          </p:cNvGraphicFramePr>
          <p:nvPr>
            <p:extLst>
              <p:ext uri="{D42A27DB-BD31-4B8C-83A1-F6EECF244321}">
                <p14:modId xmlns:p14="http://schemas.microsoft.com/office/powerpoint/2010/main" val="1789115628"/>
              </p:ext>
            </p:extLst>
          </p:nvPr>
        </p:nvGraphicFramePr>
        <p:xfrm>
          <a:off x="800058" y="1402231"/>
          <a:ext cx="10582998" cy="1665415"/>
        </p:xfrm>
        <a:graphic>
          <a:graphicData uri="http://schemas.openxmlformats.org/drawingml/2006/table">
            <a:tbl>
              <a:tblPr firstRow="1" bandRow="1"/>
              <a:tblGrid>
                <a:gridCol w="3527666">
                  <a:extLst>
                    <a:ext uri="{9D8B030D-6E8A-4147-A177-3AD203B41FA5}">
                      <a16:colId xmlns:a16="http://schemas.microsoft.com/office/drawing/2014/main" val="20000"/>
                    </a:ext>
                  </a:extLst>
                </a:gridCol>
                <a:gridCol w="3527666">
                  <a:extLst>
                    <a:ext uri="{9D8B030D-6E8A-4147-A177-3AD203B41FA5}">
                      <a16:colId xmlns:a16="http://schemas.microsoft.com/office/drawing/2014/main" val="20001"/>
                    </a:ext>
                  </a:extLst>
                </a:gridCol>
                <a:gridCol w="3527666">
                  <a:extLst>
                    <a:ext uri="{9D8B030D-6E8A-4147-A177-3AD203B41FA5}">
                      <a16:colId xmlns:a16="http://schemas.microsoft.com/office/drawing/2014/main" val="20002"/>
                    </a:ext>
                  </a:extLst>
                </a:gridCol>
              </a:tblGrid>
              <a:tr h="496794">
                <a:tc>
                  <a:txBody>
                    <a:bodyPr/>
                    <a:lstStyle>
                      <a:lvl1pPr marL="0" algn="l" defTabSz="914400" rtl="0" eaLnBrk="1" latinLnBrk="0" hangingPunct="1">
                        <a:defRPr sz="1800" b="1" kern="1200">
                          <a:solidFill>
                            <a:schemeClr val="lt1"/>
                          </a:solidFill>
                          <a:latin typeface="Century Gothic"/>
                        </a:defRPr>
                      </a:lvl1pPr>
                      <a:lvl2pPr marL="457200" algn="l" defTabSz="914400" rtl="0" eaLnBrk="1" latinLnBrk="0" hangingPunct="1">
                        <a:defRPr sz="1800" b="1" kern="1200">
                          <a:solidFill>
                            <a:schemeClr val="lt1"/>
                          </a:solidFill>
                          <a:latin typeface="Century Gothic"/>
                        </a:defRPr>
                      </a:lvl2pPr>
                      <a:lvl3pPr marL="914400" algn="l" defTabSz="914400" rtl="0" eaLnBrk="1" latinLnBrk="0" hangingPunct="1">
                        <a:defRPr sz="1800" b="1" kern="1200">
                          <a:solidFill>
                            <a:schemeClr val="lt1"/>
                          </a:solidFill>
                          <a:latin typeface="Century Gothic"/>
                        </a:defRPr>
                      </a:lvl3pPr>
                      <a:lvl4pPr marL="1371600" algn="l" defTabSz="914400" rtl="0" eaLnBrk="1" latinLnBrk="0" hangingPunct="1">
                        <a:defRPr sz="1800" b="1" kern="1200">
                          <a:solidFill>
                            <a:schemeClr val="lt1"/>
                          </a:solidFill>
                          <a:latin typeface="Century Gothic"/>
                        </a:defRPr>
                      </a:lvl4pPr>
                      <a:lvl5pPr marL="1828800" algn="l" defTabSz="914400" rtl="0" eaLnBrk="1" latinLnBrk="0" hangingPunct="1">
                        <a:defRPr sz="1800" b="1" kern="1200">
                          <a:solidFill>
                            <a:schemeClr val="lt1"/>
                          </a:solidFill>
                          <a:latin typeface="Century Gothic"/>
                        </a:defRPr>
                      </a:lvl5pPr>
                      <a:lvl6pPr marL="2286000" algn="l" defTabSz="914400" rtl="0" eaLnBrk="1" latinLnBrk="0" hangingPunct="1">
                        <a:defRPr sz="1800" b="1" kern="1200">
                          <a:solidFill>
                            <a:schemeClr val="lt1"/>
                          </a:solidFill>
                          <a:latin typeface="Century Gothic"/>
                        </a:defRPr>
                      </a:lvl6pPr>
                      <a:lvl7pPr marL="2743200" algn="l" defTabSz="914400" rtl="0" eaLnBrk="1" latinLnBrk="0" hangingPunct="1">
                        <a:defRPr sz="1800" b="1" kern="1200">
                          <a:solidFill>
                            <a:schemeClr val="lt1"/>
                          </a:solidFill>
                          <a:latin typeface="Century Gothic"/>
                        </a:defRPr>
                      </a:lvl7pPr>
                      <a:lvl8pPr marL="3200400" algn="l" defTabSz="914400" rtl="0" eaLnBrk="1" latinLnBrk="0" hangingPunct="1">
                        <a:defRPr sz="1800" b="1" kern="1200">
                          <a:solidFill>
                            <a:schemeClr val="lt1"/>
                          </a:solidFill>
                          <a:latin typeface="Century Gothic"/>
                        </a:defRPr>
                      </a:lvl8pPr>
                      <a:lvl9pPr marL="3657600" algn="l" defTabSz="914400" rtl="0" eaLnBrk="1" latinLnBrk="0" hangingPunct="1">
                        <a:defRPr sz="1800" b="1" kern="1200">
                          <a:solidFill>
                            <a:schemeClr val="lt1"/>
                          </a:solidFill>
                          <a:latin typeface="Century Gothic"/>
                        </a:defRPr>
                      </a:lvl9pPr>
                    </a:lstStyle>
                    <a:p>
                      <a:pPr marL="0" marR="0" indent="0" algn="ctr" defTabSz="914400" rtl="0" eaLnBrk="1" fontAlgn="auto" latinLnBrk="0" hangingPunct="1">
                        <a:lnSpc>
                          <a:spcPct val="120000"/>
                        </a:lnSpc>
                        <a:spcBef>
                          <a:spcPts val="600"/>
                        </a:spcBef>
                        <a:spcAft>
                          <a:spcPts val="0"/>
                        </a:spcAft>
                        <a:buClrTx/>
                        <a:buSzTx/>
                        <a:buFontTx/>
                        <a:buNone/>
                        <a:tabLst/>
                        <a:defRPr/>
                      </a:pPr>
                      <a:r>
                        <a:rPr lang="en-US" sz="2400" b="1" dirty="0">
                          <a:latin typeface="+mn-lt"/>
                        </a:rPr>
                        <a:t>Problem</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6AAC91"/>
                    </a:solidFill>
                  </a:tcPr>
                </a:tc>
                <a:tc>
                  <a:txBody>
                    <a:bodyPr/>
                    <a:lstStyle>
                      <a:lvl1pPr marL="0" algn="l" defTabSz="914400" rtl="0" eaLnBrk="1" latinLnBrk="0" hangingPunct="1">
                        <a:defRPr sz="1800" b="1" kern="1200">
                          <a:solidFill>
                            <a:schemeClr val="lt1"/>
                          </a:solidFill>
                          <a:latin typeface="Century Gothic"/>
                        </a:defRPr>
                      </a:lvl1pPr>
                      <a:lvl2pPr marL="457200" algn="l" defTabSz="914400" rtl="0" eaLnBrk="1" latinLnBrk="0" hangingPunct="1">
                        <a:defRPr sz="1800" b="1" kern="1200">
                          <a:solidFill>
                            <a:schemeClr val="lt1"/>
                          </a:solidFill>
                          <a:latin typeface="Century Gothic"/>
                        </a:defRPr>
                      </a:lvl2pPr>
                      <a:lvl3pPr marL="914400" algn="l" defTabSz="914400" rtl="0" eaLnBrk="1" latinLnBrk="0" hangingPunct="1">
                        <a:defRPr sz="1800" b="1" kern="1200">
                          <a:solidFill>
                            <a:schemeClr val="lt1"/>
                          </a:solidFill>
                          <a:latin typeface="Century Gothic"/>
                        </a:defRPr>
                      </a:lvl3pPr>
                      <a:lvl4pPr marL="1371600" algn="l" defTabSz="914400" rtl="0" eaLnBrk="1" latinLnBrk="0" hangingPunct="1">
                        <a:defRPr sz="1800" b="1" kern="1200">
                          <a:solidFill>
                            <a:schemeClr val="lt1"/>
                          </a:solidFill>
                          <a:latin typeface="Century Gothic"/>
                        </a:defRPr>
                      </a:lvl4pPr>
                      <a:lvl5pPr marL="1828800" algn="l" defTabSz="914400" rtl="0" eaLnBrk="1" latinLnBrk="0" hangingPunct="1">
                        <a:defRPr sz="1800" b="1" kern="1200">
                          <a:solidFill>
                            <a:schemeClr val="lt1"/>
                          </a:solidFill>
                          <a:latin typeface="Century Gothic"/>
                        </a:defRPr>
                      </a:lvl5pPr>
                      <a:lvl6pPr marL="2286000" algn="l" defTabSz="914400" rtl="0" eaLnBrk="1" latinLnBrk="0" hangingPunct="1">
                        <a:defRPr sz="1800" b="1" kern="1200">
                          <a:solidFill>
                            <a:schemeClr val="lt1"/>
                          </a:solidFill>
                          <a:latin typeface="Century Gothic"/>
                        </a:defRPr>
                      </a:lvl6pPr>
                      <a:lvl7pPr marL="2743200" algn="l" defTabSz="914400" rtl="0" eaLnBrk="1" latinLnBrk="0" hangingPunct="1">
                        <a:defRPr sz="1800" b="1" kern="1200">
                          <a:solidFill>
                            <a:schemeClr val="lt1"/>
                          </a:solidFill>
                          <a:latin typeface="Century Gothic"/>
                        </a:defRPr>
                      </a:lvl7pPr>
                      <a:lvl8pPr marL="3200400" algn="l" defTabSz="914400" rtl="0" eaLnBrk="1" latinLnBrk="0" hangingPunct="1">
                        <a:defRPr sz="1800" b="1" kern="1200">
                          <a:solidFill>
                            <a:schemeClr val="lt1"/>
                          </a:solidFill>
                          <a:latin typeface="Century Gothic"/>
                        </a:defRPr>
                      </a:lvl8pPr>
                      <a:lvl9pPr marL="3657600" algn="l" defTabSz="914400" rtl="0" eaLnBrk="1" latinLnBrk="0" hangingPunct="1">
                        <a:defRPr sz="1800" b="1" kern="1200">
                          <a:solidFill>
                            <a:schemeClr val="lt1"/>
                          </a:solidFill>
                          <a:latin typeface="Century Gothic"/>
                        </a:defRPr>
                      </a:lvl9pPr>
                    </a:lstStyle>
                    <a:p>
                      <a:pPr marL="0" marR="0" indent="0" algn="ctr" defTabSz="914400" rtl="0" eaLnBrk="1" fontAlgn="auto" latinLnBrk="0" hangingPunct="1">
                        <a:lnSpc>
                          <a:spcPct val="120000"/>
                        </a:lnSpc>
                        <a:spcBef>
                          <a:spcPts val="600"/>
                        </a:spcBef>
                        <a:spcAft>
                          <a:spcPts val="0"/>
                        </a:spcAft>
                        <a:buClrTx/>
                        <a:buSzTx/>
                        <a:buFontTx/>
                        <a:buNone/>
                        <a:tabLst/>
                        <a:defRPr/>
                      </a:pPr>
                      <a:r>
                        <a:rPr lang="en-US" sz="2400" dirty="0">
                          <a:latin typeface="+mn-lt"/>
                        </a:rPr>
                        <a:t>Tinkering</a:t>
                      </a:r>
                      <a:endParaRPr lang="en-US" sz="2400" dirty="0">
                        <a:latin typeface="+mn-lt"/>
                        <a:ea typeface="Arial" charset="0"/>
                        <a:cs typeface="Arial"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6AAC91"/>
                    </a:solidFill>
                  </a:tcPr>
                </a:tc>
                <a:tc>
                  <a:txBody>
                    <a:bodyPr/>
                    <a:lstStyle>
                      <a:lvl1pPr marL="0" algn="l" defTabSz="914400" rtl="0" eaLnBrk="1" latinLnBrk="0" hangingPunct="1">
                        <a:defRPr sz="1800" b="1" kern="1200">
                          <a:solidFill>
                            <a:schemeClr val="lt1"/>
                          </a:solidFill>
                          <a:latin typeface="Century Gothic"/>
                        </a:defRPr>
                      </a:lvl1pPr>
                      <a:lvl2pPr marL="457200" algn="l" defTabSz="914400" rtl="0" eaLnBrk="1" latinLnBrk="0" hangingPunct="1">
                        <a:defRPr sz="1800" b="1" kern="1200">
                          <a:solidFill>
                            <a:schemeClr val="lt1"/>
                          </a:solidFill>
                          <a:latin typeface="Century Gothic"/>
                        </a:defRPr>
                      </a:lvl2pPr>
                      <a:lvl3pPr marL="914400" algn="l" defTabSz="914400" rtl="0" eaLnBrk="1" latinLnBrk="0" hangingPunct="1">
                        <a:defRPr sz="1800" b="1" kern="1200">
                          <a:solidFill>
                            <a:schemeClr val="lt1"/>
                          </a:solidFill>
                          <a:latin typeface="Century Gothic"/>
                        </a:defRPr>
                      </a:lvl3pPr>
                      <a:lvl4pPr marL="1371600" algn="l" defTabSz="914400" rtl="0" eaLnBrk="1" latinLnBrk="0" hangingPunct="1">
                        <a:defRPr sz="1800" b="1" kern="1200">
                          <a:solidFill>
                            <a:schemeClr val="lt1"/>
                          </a:solidFill>
                          <a:latin typeface="Century Gothic"/>
                        </a:defRPr>
                      </a:lvl4pPr>
                      <a:lvl5pPr marL="1828800" algn="l" defTabSz="914400" rtl="0" eaLnBrk="1" latinLnBrk="0" hangingPunct="1">
                        <a:defRPr sz="1800" b="1" kern="1200">
                          <a:solidFill>
                            <a:schemeClr val="lt1"/>
                          </a:solidFill>
                          <a:latin typeface="Century Gothic"/>
                        </a:defRPr>
                      </a:lvl5pPr>
                      <a:lvl6pPr marL="2286000" algn="l" defTabSz="914400" rtl="0" eaLnBrk="1" latinLnBrk="0" hangingPunct="1">
                        <a:defRPr sz="1800" b="1" kern="1200">
                          <a:solidFill>
                            <a:schemeClr val="lt1"/>
                          </a:solidFill>
                          <a:latin typeface="Century Gothic"/>
                        </a:defRPr>
                      </a:lvl6pPr>
                      <a:lvl7pPr marL="2743200" algn="l" defTabSz="914400" rtl="0" eaLnBrk="1" latinLnBrk="0" hangingPunct="1">
                        <a:defRPr sz="1800" b="1" kern="1200">
                          <a:solidFill>
                            <a:schemeClr val="lt1"/>
                          </a:solidFill>
                          <a:latin typeface="Century Gothic"/>
                        </a:defRPr>
                      </a:lvl7pPr>
                      <a:lvl8pPr marL="3200400" algn="l" defTabSz="914400" rtl="0" eaLnBrk="1" latinLnBrk="0" hangingPunct="1">
                        <a:defRPr sz="1800" b="1" kern="1200">
                          <a:solidFill>
                            <a:schemeClr val="lt1"/>
                          </a:solidFill>
                          <a:latin typeface="Century Gothic"/>
                        </a:defRPr>
                      </a:lvl8pPr>
                      <a:lvl9pPr marL="3657600" algn="l" defTabSz="914400" rtl="0" eaLnBrk="1" latinLnBrk="0" hangingPunct="1">
                        <a:defRPr sz="1800" b="1" kern="1200">
                          <a:solidFill>
                            <a:schemeClr val="lt1"/>
                          </a:solidFill>
                          <a:latin typeface="Century Gothic"/>
                        </a:defRPr>
                      </a:lvl9pPr>
                    </a:lstStyle>
                    <a:p>
                      <a:pPr marL="0" marR="0" indent="0" algn="ctr" defTabSz="914400" rtl="0" eaLnBrk="1" fontAlgn="auto" latinLnBrk="0" hangingPunct="1">
                        <a:lnSpc>
                          <a:spcPct val="120000"/>
                        </a:lnSpc>
                        <a:spcBef>
                          <a:spcPts val="600"/>
                        </a:spcBef>
                        <a:spcAft>
                          <a:spcPts val="0"/>
                        </a:spcAft>
                        <a:buClrTx/>
                        <a:buSzTx/>
                        <a:buFontTx/>
                        <a:buNone/>
                        <a:tabLst/>
                        <a:defRPr/>
                      </a:pPr>
                      <a:r>
                        <a:rPr lang="en-US" sz="2400" dirty="0">
                          <a:latin typeface="+mn-lt"/>
                        </a:rPr>
                        <a:t>System change</a:t>
                      </a:r>
                      <a:endParaRPr lang="en-US" sz="2400" dirty="0">
                        <a:latin typeface="+mn-lt"/>
                        <a:ea typeface="Arial" charset="0"/>
                        <a:cs typeface="Arial"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6AAC91"/>
                    </a:solidFill>
                  </a:tcPr>
                </a:tc>
                <a:extLst>
                  <a:ext uri="{0D108BD9-81ED-4DB2-BD59-A6C34878D82A}">
                    <a16:rowId xmlns:a16="http://schemas.microsoft.com/office/drawing/2014/main" val="10000"/>
                  </a:ext>
                </a:extLst>
              </a:tr>
              <a:tr h="1108687">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Physicians orders are illegible, causing medication errors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Encourage Physicians to write more clearly</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Pre-printed standardized order sets to minimize need for hand writing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89394366"/>
              </p:ext>
            </p:extLst>
          </p:nvPr>
        </p:nvGraphicFramePr>
        <p:xfrm>
          <a:off x="800058" y="3097628"/>
          <a:ext cx="10582998" cy="1108687"/>
        </p:xfrm>
        <a:graphic>
          <a:graphicData uri="http://schemas.openxmlformats.org/drawingml/2006/table">
            <a:tbl>
              <a:tblPr bandRow="1"/>
              <a:tblGrid>
                <a:gridCol w="3527666">
                  <a:extLst>
                    <a:ext uri="{9D8B030D-6E8A-4147-A177-3AD203B41FA5}">
                      <a16:colId xmlns:a16="http://schemas.microsoft.com/office/drawing/2014/main" val="20000"/>
                    </a:ext>
                  </a:extLst>
                </a:gridCol>
                <a:gridCol w="3527666">
                  <a:extLst>
                    <a:ext uri="{9D8B030D-6E8A-4147-A177-3AD203B41FA5}">
                      <a16:colId xmlns:a16="http://schemas.microsoft.com/office/drawing/2014/main" val="20001"/>
                    </a:ext>
                  </a:extLst>
                </a:gridCol>
                <a:gridCol w="3527666">
                  <a:extLst>
                    <a:ext uri="{9D8B030D-6E8A-4147-A177-3AD203B41FA5}">
                      <a16:colId xmlns:a16="http://schemas.microsoft.com/office/drawing/2014/main" val="20002"/>
                    </a:ext>
                  </a:extLst>
                </a:gridCol>
              </a:tblGrid>
              <a:tr h="1108687">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dirty="0">
                          <a:latin typeface="Calibri (Body)"/>
                          <a:ea typeface="Arial" charset="0"/>
                          <a:cs typeface="Arial" charset="0"/>
                        </a:rPr>
                        <a:t>Oximeter alarms not set as ordered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AA4C">
                        <a:lumMod val="20000"/>
                        <a:lumOff val="8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dirty="0">
                          <a:latin typeface="Calibri (Body)"/>
                          <a:ea typeface="Arial" charset="0"/>
                          <a:cs typeface="Arial" charset="0"/>
                        </a:rPr>
                        <a:t>Penalize</a:t>
                      </a:r>
                      <a:r>
                        <a:rPr lang="en-US" sz="2000" b="1" baseline="0" dirty="0">
                          <a:latin typeface="Calibri (Body)"/>
                          <a:ea typeface="Arial" charset="0"/>
                          <a:cs typeface="Arial" charset="0"/>
                        </a:rPr>
                        <a:t> nurses who are non compliant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AA4C">
                        <a:lumMod val="20000"/>
                        <a:lumOff val="8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dirty="0">
                          <a:latin typeface="Calibri (Body)"/>
                          <a:ea typeface="Arial" charset="0"/>
                          <a:cs typeface="Arial" charset="0"/>
                        </a:rPr>
                        <a:t>Modify alarm defaults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2AA4C">
                        <a:lumMod val="20000"/>
                        <a:lumOff val="80000"/>
                      </a:srgbClr>
                    </a:solidFill>
                  </a:tcPr>
                </a:tc>
                <a:extLst>
                  <a:ext uri="{0D108BD9-81ED-4DB2-BD59-A6C34878D82A}">
                    <a16:rowId xmlns:a16="http://schemas.microsoft.com/office/drawing/2014/main" val="10000"/>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49651592"/>
              </p:ext>
            </p:extLst>
          </p:nvPr>
        </p:nvGraphicFramePr>
        <p:xfrm>
          <a:off x="800058" y="4245504"/>
          <a:ext cx="10582998" cy="1164336"/>
        </p:xfrm>
        <a:graphic>
          <a:graphicData uri="http://schemas.openxmlformats.org/drawingml/2006/table">
            <a:tbl>
              <a:tblPr bandRow="1"/>
              <a:tblGrid>
                <a:gridCol w="3527666">
                  <a:extLst>
                    <a:ext uri="{9D8B030D-6E8A-4147-A177-3AD203B41FA5}">
                      <a16:colId xmlns:a16="http://schemas.microsoft.com/office/drawing/2014/main" val="20000"/>
                    </a:ext>
                  </a:extLst>
                </a:gridCol>
                <a:gridCol w="3527666">
                  <a:extLst>
                    <a:ext uri="{9D8B030D-6E8A-4147-A177-3AD203B41FA5}">
                      <a16:colId xmlns:a16="http://schemas.microsoft.com/office/drawing/2014/main" val="20001"/>
                    </a:ext>
                  </a:extLst>
                </a:gridCol>
                <a:gridCol w="3527666">
                  <a:extLst>
                    <a:ext uri="{9D8B030D-6E8A-4147-A177-3AD203B41FA5}">
                      <a16:colId xmlns:a16="http://schemas.microsoft.com/office/drawing/2014/main" val="20002"/>
                    </a:ext>
                  </a:extLst>
                </a:gridCol>
              </a:tblGrid>
              <a:tr h="1041007">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Breast milk use is low for premature babies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Suggest hospital to hire lactation consultants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tc>
                  <a:txBody>
                    <a:bodyPr/>
                    <a:lstStyle>
                      <a:lvl1pPr marL="0" algn="l" defTabSz="914400" rtl="0" eaLnBrk="1" latinLnBrk="0" hangingPunct="1">
                        <a:defRPr sz="1800" kern="1200">
                          <a:solidFill>
                            <a:schemeClr val="dk1"/>
                          </a:solidFill>
                          <a:latin typeface="Century Gothic"/>
                        </a:defRPr>
                      </a:lvl1pPr>
                      <a:lvl2pPr marL="457200" algn="l" defTabSz="914400" rtl="0" eaLnBrk="1" latinLnBrk="0" hangingPunct="1">
                        <a:defRPr sz="1800" kern="1200">
                          <a:solidFill>
                            <a:schemeClr val="dk1"/>
                          </a:solidFill>
                          <a:latin typeface="Century Gothic"/>
                        </a:defRPr>
                      </a:lvl2pPr>
                      <a:lvl3pPr marL="914400" algn="l" defTabSz="914400" rtl="0" eaLnBrk="1" latinLnBrk="0" hangingPunct="1">
                        <a:defRPr sz="1800" kern="1200">
                          <a:solidFill>
                            <a:schemeClr val="dk1"/>
                          </a:solidFill>
                          <a:latin typeface="Century Gothic"/>
                        </a:defRPr>
                      </a:lvl3pPr>
                      <a:lvl4pPr marL="1371600" algn="l" defTabSz="914400" rtl="0" eaLnBrk="1" latinLnBrk="0" hangingPunct="1">
                        <a:defRPr sz="1800" kern="1200">
                          <a:solidFill>
                            <a:schemeClr val="dk1"/>
                          </a:solidFill>
                          <a:latin typeface="Century Gothic"/>
                        </a:defRPr>
                      </a:lvl4pPr>
                      <a:lvl5pPr marL="1828800" algn="l" defTabSz="914400" rtl="0" eaLnBrk="1" latinLnBrk="0" hangingPunct="1">
                        <a:defRPr sz="1800" kern="1200">
                          <a:solidFill>
                            <a:schemeClr val="dk1"/>
                          </a:solidFill>
                          <a:latin typeface="Century Gothic"/>
                        </a:defRPr>
                      </a:lvl5pPr>
                      <a:lvl6pPr marL="2286000" algn="l" defTabSz="914400" rtl="0" eaLnBrk="1" latinLnBrk="0" hangingPunct="1">
                        <a:defRPr sz="1800" kern="1200">
                          <a:solidFill>
                            <a:schemeClr val="dk1"/>
                          </a:solidFill>
                          <a:latin typeface="Century Gothic"/>
                        </a:defRPr>
                      </a:lvl6pPr>
                      <a:lvl7pPr marL="2743200" algn="l" defTabSz="914400" rtl="0" eaLnBrk="1" latinLnBrk="0" hangingPunct="1">
                        <a:defRPr sz="1800" kern="1200">
                          <a:solidFill>
                            <a:schemeClr val="dk1"/>
                          </a:solidFill>
                          <a:latin typeface="Century Gothic"/>
                        </a:defRPr>
                      </a:lvl7pPr>
                      <a:lvl8pPr marL="3200400" algn="l" defTabSz="914400" rtl="0" eaLnBrk="1" latinLnBrk="0" hangingPunct="1">
                        <a:defRPr sz="1800" kern="1200">
                          <a:solidFill>
                            <a:schemeClr val="dk1"/>
                          </a:solidFill>
                          <a:latin typeface="Century Gothic"/>
                        </a:defRPr>
                      </a:lvl8pPr>
                      <a:lvl9pPr marL="3657600" algn="l" defTabSz="914400" rtl="0" eaLnBrk="1" latinLnBrk="0" hangingPunct="1">
                        <a:defRPr sz="1800" kern="1200">
                          <a:solidFill>
                            <a:schemeClr val="dk1"/>
                          </a:solidFill>
                          <a:latin typeface="Century Gothic"/>
                        </a:defRPr>
                      </a:lvl9pPr>
                    </a:lstStyle>
                    <a:p>
                      <a:pPr marL="0" marR="0" indent="0" algn="l" defTabSz="914400" rtl="0" eaLnBrk="1" fontAlgn="auto" latinLnBrk="0" hangingPunct="1">
                        <a:lnSpc>
                          <a:spcPct val="120000"/>
                        </a:lnSpc>
                        <a:spcBef>
                          <a:spcPts val="600"/>
                        </a:spcBef>
                        <a:spcAft>
                          <a:spcPts val="0"/>
                        </a:spcAft>
                        <a:buClrTx/>
                        <a:buSzTx/>
                        <a:buFontTx/>
                        <a:buNone/>
                        <a:tabLst/>
                        <a:defRPr/>
                      </a:pPr>
                      <a:r>
                        <a:rPr lang="en-US" sz="2000" b="1" kern="1200" dirty="0">
                          <a:solidFill>
                            <a:schemeClr val="dk1"/>
                          </a:solidFill>
                          <a:latin typeface="Calibri (Body)"/>
                          <a:ea typeface="Arial" charset="0"/>
                          <a:cs typeface="Arial" charset="0"/>
                        </a:rPr>
                        <a:t>Analyze current process and make changes to improve use of breast pumps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AAC91">
                        <a:tint val="40000"/>
                      </a:srgbClr>
                    </a:solidFill>
                  </a:tcPr>
                </a:tc>
                <a:extLst>
                  <a:ext uri="{0D108BD9-81ED-4DB2-BD59-A6C34878D82A}">
                    <a16:rowId xmlns:a16="http://schemas.microsoft.com/office/drawing/2014/main" val="10000"/>
                  </a:ext>
                </a:extLst>
              </a:tr>
            </a:tbl>
          </a:graphicData>
        </a:graphic>
      </p:graphicFrame>
      <p:grpSp>
        <p:nvGrpSpPr>
          <p:cNvPr id="6" name="Group 5">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7" name="Rectangle 6">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12"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4" name="Oval 33">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13"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32" name="Picture 31">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33" name="Rectangle 32">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4"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30" name="Oval 29">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5"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8" name="Oval 27">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6"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6" name="Picture 25">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7" name="Rectangle 26">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7"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4" name="Oval 23">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8"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22" name="Oval 21">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9"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20" name="Picture 19">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21" name="Rectangle 20">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10679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28654" y="809168"/>
            <a:ext cx="10787753" cy="91856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Why is teamwork important for improvement ?</a:t>
            </a:r>
          </a:p>
        </p:txBody>
      </p:sp>
      <p:sp>
        <p:nvSpPr>
          <p:cNvPr id="7" name="Content Placeholder 2"/>
          <p:cNvSpPr txBox="1">
            <a:spLocks/>
          </p:cNvSpPr>
          <p:nvPr/>
        </p:nvSpPr>
        <p:spPr>
          <a:xfrm>
            <a:off x="728654" y="1671237"/>
            <a:ext cx="10569357" cy="35720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Healthcare is delivered by a range of people in the hospital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Given the opportunity, staff can identify problems and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generate ideas to resolve them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Participation improves ideas, increases buy-in, and reduces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resistance to change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Accomplishing things together increases the confidence of </a:t>
            </a:r>
            <a:br>
              <a:rPr kumimoji="0" lang="en-US" sz="2700" b="0" i="0" u="none" strike="noStrike" kern="1200" cap="none" spc="0" normalizeH="0" baseline="0" noProof="0" dirty="0">
                <a:ln>
                  <a:noFill/>
                </a:ln>
                <a:solidFill>
                  <a:schemeClr val="tx1"/>
                </a:solidFill>
                <a:effectLst/>
                <a:uLnTx/>
                <a:uFillTx/>
                <a:latin typeface="Century Gothic"/>
                <a:ea typeface="+mn-ea"/>
                <a:cs typeface="+mn-cs"/>
              </a:rPr>
            </a:br>
            <a:r>
              <a:rPr kumimoji="0" lang="en-US" sz="2700" b="0" i="0" u="none" strike="noStrike" kern="1200" cap="none" spc="0" normalizeH="0" baseline="0" noProof="0" dirty="0">
                <a:ln>
                  <a:noFill/>
                </a:ln>
                <a:solidFill>
                  <a:schemeClr val="tx1"/>
                </a:solidFill>
                <a:effectLst/>
                <a:uLnTx/>
                <a:uFillTx/>
                <a:latin typeface="Century Gothic"/>
                <a:ea typeface="+mn-ea"/>
                <a:cs typeface="+mn-cs"/>
              </a:rPr>
              <a:t> each member</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515372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56244"/>
            <a:ext cx="11041379" cy="592691"/>
          </a:xfrm>
        </p:spPr>
        <p:txBody>
          <a:bodyPr>
            <a:noAutofit/>
          </a:bodyPr>
          <a:lstStyle/>
          <a:p>
            <a:r>
              <a:rPr lang="en-US" sz="3400" b="1" dirty="0">
                <a:latin typeface="Century Gothic"/>
              </a:rPr>
              <a:t>Improvement is more likely to be sustained when:</a:t>
            </a:r>
          </a:p>
        </p:txBody>
      </p:sp>
      <p:graphicFrame>
        <p:nvGraphicFramePr>
          <p:cNvPr id="4" name="Table 3"/>
          <p:cNvGraphicFramePr>
            <a:graphicFrameLocks noGrp="1"/>
          </p:cNvGraphicFramePr>
          <p:nvPr>
            <p:extLst>
              <p:ext uri="{D42A27DB-BD31-4B8C-83A1-F6EECF244321}">
                <p14:modId xmlns:p14="http://schemas.microsoft.com/office/powerpoint/2010/main" val="46212446"/>
              </p:ext>
            </p:extLst>
          </p:nvPr>
        </p:nvGraphicFramePr>
        <p:xfrm>
          <a:off x="407016" y="1376989"/>
          <a:ext cx="11324063" cy="4379376"/>
        </p:xfrm>
        <a:graphic>
          <a:graphicData uri="http://schemas.openxmlformats.org/drawingml/2006/table">
            <a:tbl>
              <a:tblPr firstRow="1" bandRow="1">
                <a:tableStyleId>{2D5ABB26-0587-4C30-8999-92F81FD0307C}</a:tableStyleId>
              </a:tblPr>
              <a:tblGrid>
                <a:gridCol w="3384395">
                  <a:extLst>
                    <a:ext uri="{9D8B030D-6E8A-4147-A177-3AD203B41FA5}">
                      <a16:colId xmlns:a16="http://schemas.microsoft.com/office/drawing/2014/main" val="20000"/>
                    </a:ext>
                  </a:extLst>
                </a:gridCol>
                <a:gridCol w="7939668">
                  <a:extLst>
                    <a:ext uri="{9D8B030D-6E8A-4147-A177-3AD203B41FA5}">
                      <a16:colId xmlns:a16="http://schemas.microsoft.com/office/drawing/2014/main" val="20001"/>
                    </a:ext>
                  </a:extLst>
                </a:gridCol>
              </a:tblGrid>
              <a:tr h="1536241">
                <a:tc>
                  <a:txBody>
                    <a:bodyPr/>
                    <a:lstStyle/>
                    <a:p>
                      <a:r>
                        <a:rPr lang="en-US" sz="2400" b="1" dirty="0">
                          <a:solidFill>
                            <a:schemeClr val="tx1"/>
                          </a:solidFill>
                          <a:latin typeface="Arial Narrow" panose="020B0606020202030204" pitchFamily="34" charset="0"/>
                        </a:rPr>
                        <a:t>The new way of working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2400" b="1" dirty="0">
                          <a:solidFill>
                            <a:schemeClr val="tx1"/>
                          </a:solidFill>
                          <a:latin typeface="Arial Narrow" panose="020B0606020202030204" pitchFamily="34" charset="0"/>
                        </a:rPr>
                        <a:t>Is easier</a:t>
                      </a:r>
                    </a:p>
                    <a:p>
                      <a:pPr marL="0" indent="0">
                        <a:buFont typeface="Arial" panose="020B0604020202020204" pitchFamily="34" charset="0"/>
                        <a:buNone/>
                      </a:pPr>
                      <a:r>
                        <a:rPr lang="en-US" sz="2400" b="1" dirty="0">
                          <a:solidFill>
                            <a:schemeClr val="tx1"/>
                          </a:solidFill>
                          <a:latin typeface="Arial Narrow" panose="020B0606020202030204" pitchFamily="34" charset="0"/>
                        </a:rPr>
                        <a:t>Is obviously better</a:t>
                      </a:r>
                    </a:p>
                    <a:p>
                      <a:pPr marL="0" indent="0">
                        <a:buFont typeface="Arial" panose="020B0604020202020204" pitchFamily="34" charset="0"/>
                        <a:buNone/>
                      </a:pPr>
                      <a:r>
                        <a:rPr lang="en-US" sz="2400" b="1" dirty="0">
                          <a:solidFill>
                            <a:schemeClr val="tx1"/>
                          </a:solidFill>
                          <a:latin typeface="Arial Narrow" panose="020B0606020202030204" pitchFamily="34" charset="0"/>
                        </a:rPr>
                        <a:t>Can</a:t>
                      </a:r>
                      <a:r>
                        <a:rPr lang="en-US" sz="2400" b="1" baseline="0" dirty="0">
                          <a:solidFill>
                            <a:schemeClr val="tx1"/>
                          </a:solidFill>
                          <a:latin typeface="Arial Narrow" panose="020B0606020202030204" pitchFamily="34" charset="0"/>
                        </a:rPr>
                        <a:t> be adapted as needed</a:t>
                      </a:r>
                    </a:p>
                    <a:p>
                      <a:pPr marL="0" indent="0">
                        <a:buFont typeface="Arial" panose="020B0604020202020204" pitchFamily="34" charset="0"/>
                        <a:buNone/>
                      </a:pPr>
                      <a:r>
                        <a:rPr lang="en-US" sz="2400" b="1" baseline="0" dirty="0">
                          <a:solidFill>
                            <a:schemeClr val="tx1"/>
                          </a:solidFill>
                          <a:latin typeface="Arial Narrow" panose="020B0606020202030204" pitchFamily="34" charset="0"/>
                        </a:rPr>
                        <a:t>Is easy to measure and monitor</a:t>
                      </a:r>
                      <a:endParaRPr lang="en-US" sz="24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78976">
                <a:tc>
                  <a:txBody>
                    <a:bodyPr/>
                    <a:lstStyle/>
                    <a:p>
                      <a:r>
                        <a:rPr lang="en-US" sz="2400" b="1" dirty="0">
                          <a:solidFill>
                            <a:schemeClr val="tx1"/>
                          </a:solidFill>
                          <a:latin typeface="Arial Narrow" panose="020B0606020202030204" pitchFamily="34" charset="0"/>
                        </a:rPr>
                        <a:t>Front line workers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2400" b="1" dirty="0">
                          <a:solidFill>
                            <a:schemeClr val="tx1"/>
                          </a:solidFill>
                          <a:latin typeface="Arial Narrow" panose="020B0606020202030204" pitchFamily="34" charset="0"/>
                        </a:rPr>
                        <a:t>Were</a:t>
                      </a:r>
                      <a:r>
                        <a:rPr lang="en-US" sz="2400" b="1" baseline="0" dirty="0">
                          <a:solidFill>
                            <a:schemeClr val="tx1"/>
                          </a:solidFill>
                          <a:latin typeface="Arial Narrow" panose="020B0606020202030204" pitchFamily="34" charset="0"/>
                        </a:rPr>
                        <a:t> involved and allowed to develop the new way of working</a:t>
                      </a:r>
                    </a:p>
                    <a:p>
                      <a:pPr marL="0" indent="0">
                        <a:buFont typeface="Arial" panose="020B0604020202020204" pitchFamily="34" charset="0"/>
                        <a:buNone/>
                      </a:pPr>
                      <a:r>
                        <a:rPr lang="en-US" sz="2400" b="1" baseline="0" dirty="0">
                          <a:solidFill>
                            <a:schemeClr val="tx1"/>
                          </a:solidFill>
                          <a:latin typeface="Arial Narrow" panose="020B0606020202030204" pitchFamily="34" charset="0"/>
                        </a:rPr>
                        <a:t>Have skills to monitor and adapt the new way of working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711">
                <a:tc>
                  <a:txBody>
                    <a:bodyPr/>
                    <a:lstStyle/>
                    <a:p>
                      <a:r>
                        <a:rPr lang="en-US" sz="2400" b="1" dirty="0">
                          <a:solidFill>
                            <a:schemeClr val="tx1"/>
                          </a:solidFill>
                          <a:latin typeface="Arial Narrow" panose="020B0606020202030204" pitchFamily="34" charset="0"/>
                        </a:rPr>
                        <a:t>Unit</a:t>
                      </a:r>
                      <a:r>
                        <a:rPr lang="en-US" sz="2400" b="1" baseline="0" dirty="0">
                          <a:solidFill>
                            <a:schemeClr val="tx1"/>
                          </a:solidFill>
                          <a:latin typeface="Arial Narrow" panose="020B0606020202030204" pitchFamily="34" charset="0"/>
                        </a:rPr>
                        <a:t> and facility leadership</a:t>
                      </a:r>
                      <a:endParaRPr lang="en-US" sz="24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2400" b="1" dirty="0">
                          <a:solidFill>
                            <a:schemeClr val="tx1"/>
                          </a:solidFill>
                          <a:latin typeface="Arial Narrow" panose="020B0606020202030204" pitchFamily="34" charset="0"/>
                        </a:rPr>
                        <a:t>Are involved</a:t>
                      </a:r>
                      <a:r>
                        <a:rPr lang="en-US" sz="2400" b="1" baseline="0" dirty="0">
                          <a:solidFill>
                            <a:schemeClr val="tx1"/>
                          </a:solidFill>
                          <a:latin typeface="Arial Narrow" panose="020B0606020202030204" pitchFamily="34" charset="0"/>
                        </a:rPr>
                        <a:t> in the developing and sustaining the new way of working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21711">
                <a:tc>
                  <a:txBody>
                    <a:bodyPr/>
                    <a:lstStyle/>
                    <a:p>
                      <a:r>
                        <a:rPr lang="en-US" sz="2400" b="1" dirty="0">
                          <a:solidFill>
                            <a:schemeClr val="tx1"/>
                          </a:solidFill>
                          <a:latin typeface="Arial Narrow" panose="020B0606020202030204" pitchFamily="34" charset="0"/>
                        </a:rPr>
                        <a:t>Organization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2400" b="1" dirty="0">
                          <a:solidFill>
                            <a:schemeClr val="tx1"/>
                          </a:solidFill>
                          <a:latin typeface="Arial Narrow" panose="020B0606020202030204" pitchFamily="34" charset="0"/>
                        </a:rPr>
                        <a:t>Has structures and systems to support quality improvement</a:t>
                      </a:r>
                    </a:p>
                    <a:p>
                      <a:pPr marL="0" indent="0">
                        <a:buFont typeface="Arial" panose="020B0604020202020204" pitchFamily="34" charset="0"/>
                        <a:buNone/>
                      </a:pPr>
                      <a:r>
                        <a:rPr lang="en-US" sz="2400" b="1" dirty="0">
                          <a:solidFill>
                            <a:schemeClr val="tx1"/>
                          </a:solidFill>
                          <a:latin typeface="Arial Narrow" panose="020B0606020202030204" pitchFamily="34" charset="0"/>
                        </a:rPr>
                        <a:t>Has structures</a:t>
                      </a:r>
                      <a:r>
                        <a:rPr lang="en-US" sz="2400" b="1" baseline="0" dirty="0">
                          <a:solidFill>
                            <a:schemeClr val="tx1"/>
                          </a:solidFill>
                          <a:latin typeface="Arial Narrow" panose="020B0606020202030204" pitchFamily="34" charset="0"/>
                        </a:rPr>
                        <a:t> and systems to support the new way of working</a:t>
                      </a:r>
                      <a:endParaRPr lang="en-US" sz="24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5" name="Group 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6" name="Rectangle 5">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7"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9" name="Oval 28">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8"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7" name="Picture 26">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8" name="Rectangle 27">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9"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5" name="Oval 24">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0"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3" name="Oval 22">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1"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1" name="Picture 20">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2" name="Rectangle 21">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2"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9" name="Oval 18">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3"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7" name="Oval 16">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4"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5" name="Picture 14">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6" name="Rectangle 15">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0843403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576" y="727753"/>
            <a:ext cx="10515600" cy="1325563"/>
          </a:xfrm>
        </p:spPr>
        <p:txBody>
          <a:bodyPr/>
          <a:lstStyle/>
          <a:p>
            <a:r>
              <a:rPr lang="en-US" sz="3600" b="1" dirty="0">
                <a:latin typeface="Century Gothic"/>
              </a:rPr>
              <a:t>Building Enthusiasm for Improvement</a:t>
            </a:r>
          </a:p>
        </p:txBody>
      </p:sp>
      <p:sp>
        <p:nvSpPr>
          <p:cNvPr id="3" name="Content Placeholder 2"/>
          <p:cNvSpPr>
            <a:spLocks noGrp="1"/>
          </p:cNvSpPr>
          <p:nvPr>
            <p:ph idx="1"/>
          </p:nvPr>
        </p:nvSpPr>
        <p:spPr>
          <a:xfrm>
            <a:off x="570576" y="1381302"/>
            <a:ext cx="10515600" cy="4484239"/>
          </a:xfrm>
        </p:spPr>
        <p:txBody>
          <a:bodyPr>
            <a:normAutofit/>
          </a:bodyPr>
          <a:lstStyle/>
          <a:p>
            <a:pPr>
              <a:lnSpc>
                <a:spcPct val="130000"/>
              </a:lnSpc>
              <a:spcBef>
                <a:spcPts val="600"/>
              </a:spcBef>
            </a:pPr>
            <a:r>
              <a:rPr lang="en-US" sz="2400" dirty="0">
                <a:latin typeface="Century Gothic"/>
              </a:rPr>
              <a:t>Be </a:t>
            </a:r>
            <a:r>
              <a:rPr lang="en-US" sz="2400" b="1" dirty="0">
                <a:latin typeface="Century Gothic"/>
              </a:rPr>
              <a:t>smart</a:t>
            </a:r>
            <a:r>
              <a:rPr lang="en-US" sz="2400" dirty="0">
                <a:latin typeface="Century Gothic"/>
              </a:rPr>
              <a:t> about choosing your first project </a:t>
            </a:r>
          </a:p>
          <a:p>
            <a:pPr>
              <a:lnSpc>
                <a:spcPct val="130000"/>
              </a:lnSpc>
              <a:spcBef>
                <a:spcPts val="600"/>
              </a:spcBef>
            </a:pPr>
            <a:r>
              <a:rPr lang="en-US" sz="2400" b="1" dirty="0">
                <a:latin typeface="Century Gothic"/>
              </a:rPr>
              <a:t>Carry out the project! </a:t>
            </a:r>
          </a:p>
          <a:p>
            <a:pPr>
              <a:lnSpc>
                <a:spcPct val="130000"/>
              </a:lnSpc>
              <a:spcBef>
                <a:spcPts val="600"/>
              </a:spcBef>
            </a:pPr>
            <a:r>
              <a:rPr lang="en-US" sz="2400" dirty="0">
                <a:latin typeface="Century Gothic"/>
              </a:rPr>
              <a:t>Build your </a:t>
            </a:r>
            <a:r>
              <a:rPr lang="en-US" sz="2400" b="1" dirty="0">
                <a:latin typeface="Century Gothic"/>
              </a:rPr>
              <a:t>team. </a:t>
            </a:r>
            <a:r>
              <a:rPr lang="en-US" sz="2400" dirty="0">
                <a:latin typeface="Century Gothic"/>
              </a:rPr>
              <a:t>Do not work alone</a:t>
            </a:r>
            <a:r>
              <a:rPr lang="en-US" sz="2400" b="1" dirty="0">
                <a:latin typeface="Century Gothic"/>
              </a:rPr>
              <a:t>. </a:t>
            </a:r>
          </a:p>
          <a:p>
            <a:pPr>
              <a:lnSpc>
                <a:spcPct val="130000"/>
              </a:lnSpc>
              <a:spcBef>
                <a:spcPts val="600"/>
              </a:spcBef>
            </a:pPr>
            <a:r>
              <a:rPr lang="en-US" sz="2400" b="1" dirty="0">
                <a:latin typeface="Century Gothic"/>
              </a:rPr>
              <a:t>Keep higher ups informed</a:t>
            </a:r>
            <a:r>
              <a:rPr lang="en-US" sz="2400" dirty="0">
                <a:latin typeface="Century Gothic"/>
              </a:rPr>
              <a:t>. </a:t>
            </a:r>
          </a:p>
          <a:p>
            <a:pPr>
              <a:lnSpc>
                <a:spcPct val="130000"/>
              </a:lnSpc>
              <a:spcBef>
                <a:spcPts val="600"/>
              </a:spcBef>
            </a:pPr>
            <a:r>
              <a:rPr lang="en-US" sz="2400" b="1" dirty="0">
                <a:latin typeface="Century Gothic"/>
              </a:rPr>
              <a:t>Seek guidance </a:t>
            </a:r>
            <a:r>
              <a:rPr lang="en-US" sz="2400" dirty="0">
                <a:latin typeface="Century Gothic"/>
              </a:rPr>
              <a:t>from QI mentors / continue </a:t>
            </a:r>
            <a:r>
              <a:rPr lang="en-US" sz="2400" b="1" dirty="0">
                <a:latin typeface="Century Gothic"/>
              </a:rPr>
              <a:t>self-learning</a:t>
            </a:r>
          </a:p>
          <a:p>
            <a:pPr>
              <a:lnSpc>
                <a:spcPct val="130000"/>
              </a:lnSpc>
              <a:spcBef>
                <a:spcPts val="600"/>
              </a:spcBef>
            </a:pPr>
            <a:r>
              <a:rPr lang="en-US" sz="2400" b="1" dirty="0">
                <a:latin typeface="Century Gothic"/>
              </a:rPr>
              <a:t>Document</a:t>
            </a:r>
            <a:r>
              <a:rPr lang="en-US" sz="2400" dirty="0">
                <a:latin typeface="Century Gothic"/>
              </a:rPr>
              <a:t> your work so you can </a:t>
            </a:r>
            <a:r>
              <a:rPr lang="en-US" sz="2400" b="1" dirty="0">
                <a:latin typeface="Century Gothic"/>
              </a:rPr>
              <a:t>share</a:t>
            </a:r>
            <a:r>
              <a:rPr lang="en-US" sz="2400" dirty="0">
                <a:latin typeface="Century Gothic"/>
              </a:rPr>
              <a:t> it </a:t>
            </a:r>
          </a:p>
          <a:p>
            <a:pPr>
              <a:lnSpc>
                <a:spcPct val="130000"/>
              </a:lnSpc>
              <a:spcBef>
                <a:spcPts val="600"/>
              </a:spcBef>
            </a:pPr>
            <a:r>
              <a:rPr lang="en-US" sz="2400" b="1" dirty="0">
                <a:latin typeface="Century Gothic"/>
              </a:rPr>
              <a:t>Display</a:t>
            </a:r>
            <a:r>
              <a:rPr lang="en-US" sz="2400" dirty="0">
                <a:latin typeface="Century Gothic"/>
              </a:rPr>
              <a:t> your progress in the department on notice boards. </a:t>
            </a:r>
          </a:p>
          <a:p>
            <a:pPr>
              <a:lnSpc>
                <a:spcPct val="130000"/>
              </a:lnSpc>
              <a:spcBef>
                <a:spcPts val="600"/>
              </a:spcBef>
            </a:pPr>
            <a:r>
              <a:rPr lang="en-US" sz="2400" b="1" dirty="0">
                <a:latin typeface="Century Gothic"/>
              </a:rPr>
              <a:t>Involve new members </a:t>
            </a:r>
            <a:r>
              <a:rPr lang="en-US" sz="2400" dirty="0">
                <a:latin typeface="Century Gothic"/>
              </a:rPr>
              <a:t>and </a:t>
            </a:r>
            <a:r>
              <a:rPr lang="en-US" sz="2400" b="1" dirty="0">
                <a:latin typeface="Century Gothic"/>
              </a:rPr>
              <a:t>teach</a:t>
            </a:r>
            <a:r>
              <a:rPr lang="en-US" sz="2400" dirty="0">
                <a:latin typeface="Century Gothic"/>
              </a:rPr>
              <a:t> others the basics of improvement</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6"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28" name="Oval 27">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7"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6" name="Picture 25">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7" name="Rectangle 26">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8"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4" name="Oval 23">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9"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2" name="Oval 21">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0"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0" name="Picture 19">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1" name="Rectangle 20">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1"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18" name="Oval 17">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2"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6" name="Oval 15">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3"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4" name="Picture 13">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5" name="Rectangle 14">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4841496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2" y="571858"/>
            <a:ext cx="8911687" cy="66911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Key to success</a:t>
            </a:r>
          </a:p>
        </p:txBody>
      </p:sp>
      <p:sp>
        <p:nvSpPr>
          <p:cNvPr id="7" name="Content Placeholder 2"/>
          <p:cNvSpPr txBox="1">
            <a:spLocks/>
          </p:cNvSpPr>
          <p:nvPr/>
        </p:nvSpPr>
        <p:spPr>
          <a:xfrm>
            <a:off x="595302" y="1355464"/>
            <a:ext cx="11314200" cy="46611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marR="0" lvl="0" indent="-457200" algn="l" defTabSz="457200" rtl="0" eaLnBrk="1" fontAlgn="auto" latinLnBrk="0" hangingPunct="1">
              <a:lnSpc>
                <a:spcPct val="110000"/>
              </a:lnSpc>
              <a:spcBef>
                <a:spcPts val="12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rPr>
              <a:t>Local champion:  </a:t>
            </a:r>
            <a:r>
              <a:rPr kumimoji="0" lang="en-US" sz="2400" b="0" i="0" u="none" strike="noStrike" kern="1200" cap="none" spc="0" normalizeH="0" baseline="0" noProof="0" dirty="0">
                <a:ln>
                  <a:noFill/>
                </a:ln>
                <a:solidFill>
                  <a:schemeClr val="tx1"/>
                </a:solidFill>
                <a:effectLst/>
                <a:uLnTx/>
                <a:uFillTx/>
                <a:latin typeface="Century Gothic"/>
              </a:rPr>
              <a:t>A leader who respects others, is a keen listener, uses collective wisdom of the team rather than being directive, identifies &amp; harnesses key strengths of members, sets example</a:t>
            </a:r>
          </a:p>
          <a:p>
            <a:pPr marL="457200" marR="0" lvl="0" indent="-457200" algn="l" defTabSz="457200" rtl="0" eaLnBrk="1" fontAlgn="auto" latinLnBrk="0" hangingPunct="1">
              <a:lnSpc>
                <a:spcPct val="110000"/>
              </a:lnSpc>
              <a:spcBef>
                <a:spcPts val="1200"/>
              </a:spcBef>
              <a:spcAft>
                <a:spcPts val="0"/>
              </a:spcAft>
              <a:buClr>
                <a:schemeClr val="tx1"/>
              </a:buClr>
              <a:buSzTx/>
              <a:buFont typeface="Wingdings 3" charset="2"/>
              <a:buChar char=""/>
              <a:tabLst/>
              <a:defRPr/>
            </a:pPr>
            <a:r>
              <a:rPr lang="en-US" sz="2400" b="1" dirty="0">
                <a:solidFill>
                  <a:schemeClr val="tx1"/>
                </a:solidFill>
                <a:latin typeface="Century Gothic"/>
              </a:rPr>
              <a:t>Incentives</a:t>
            </a:r>
            <a:r>
              <a:rPr lang="en-US" sz="2400" dirty="0">
                <a:solidFill>
                  <a:schemeClr val="tx1"/>
                </a:solidFill>
                <a:latin typeface="Century Gothic"/>
              </a:rPr>
              <a:t>: System </a:t>
            </a:r>
            <a:r>
              <a:rPr lang="en-US" sz="2400" b="1" dirty="0">
                <a:solidFill>
                  <a:schemeClr val="tx1"/>
                </a:solidFill>
                <a:latin typeface="Century Gothic"/>
              </a:rPr>
              <a:t>rewards successful teams </a:t>
            </a:r>
            <a:r>
              <a:rPr lang="en-US" sz="2400" dirty="0">
                <a:solidFill>
                  <a:schemeClr val="tx1"/>
                </a:solidFill>
                <a:latin typeface="Century Gothic"/>
              </a:rPr>
              <a:t>– e.g. certificates, ‘QI star of month’. Provides </a:t>
            </a:r>
            <a:r>
              <a:rPr lang="en-US" sz="2400" b="1" dirty="0">
                <a:solidFill>
                  <a:schemeClr val="tx1"/>
                </a:solidFill>
                <a:latin typeface="Century Gothic"/>
              </a:rPr>
              <a:t>opportunities</a:t>
            </a:r>
            <a:r>
              <a:rPr lang="en-US" sz="2400" dirty="0">
                <a:solidFill>
                  <a:schemeClr val="tx1"/>
                </a:solidFill>
                <a:latin typeface="Century Gothic"/>
              </a:rPr>
              <a:t> to </a:t>
            </a:r>
            <a:r>
              <a:rPr lang="en-US" sz="2400" b="1" dirty="0">
                <a:solidFill>
                  <a:schemeClr val="tx1"/>
                </a:solidFill>
                <a:latin typeface="Century Gothic"/>
              </a:rPr>
              <a:t>disseminate and share successes</a:t>
            </a:r>
            <a:endParaRPr lang="en-US" sz="2400" dirty="0">
              <a:solidFill>
                <a:schemeClr val="tx1"/>
              </a:solidFill>
              <a:latin typeface="Century Gothic"/>
            </a:endParaRPr>
          </a:p>
          <a:p>
            <a:pPr marL="457200" marR="0" lvl="0" indent="-457200" algn="l" defTabSz="457200" rtl="0" eaLnBrk="1" fontAlgn="auto" latinLnBrk="0" hangingPunct="1">
              <a:lnSpc>
                <a:spcPct val="110000"/>
              </a:lnSpc>
              <a:spcBef>
                <a:spcPts val="12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rPr>
              <a:t>Personal aspirations</a:t>
            </a:r>
            <a:r>
              <a:rPr kumimoji="0" lang="en-US" sz="2400" b="0" i="0" u="none" strike="noStrike" kern="1200" cap="none" spc="0" normalizeH="0" baseline="0" noProof="0" dirty="0">
                <a:ln>
                  <a:noFill/>
                </a:ln>
                <a:solidFill>
                  <a:schemeClr val="tx1"/>
                </a:solidFill>
                <a:effectLst/>
                <a:uLnTx/>
                <a:uFillTx/>
                <a:latin typeface="Century Gothic"/>
              </a:rPr>
              <a:t>: Most of us entered medical</a:t>
            </a:r>
            <a:r>
              <a:rPr kumimoji="0" lang="en-US" sz="2400" b="0" i="0" u="none" strike="noStrike" kern="1200" cap="none" spc="0" normalizeH="0" noProof="0" dirty="0">
                <a:ln>
                  <a:noFill/>
                </a:ln>
                <a:solidFill>
                  <a:schemeClr val="tx1"/>
                </a:solidFill>
                <a:effectLst/>
                <a:uLnTx/>
                <a:uFillTx/>
                <a:latin typeface="Century Gothic"/>
              </a:rPr>
              <a:t> </a:t>
            </a:r>
            <a:r>
              <a:rPr kumimoji="0" lang="en-US" sz="2400" b="0" i="0" u="none" strike="noStrike" kern="1200" cap="none" spc="0" normalizeH="0" baseline="0" noProof="0" dirty="0">
                <a:ln>
                  <a:noFill/>
                </a:ln>
                <a:solidFill>
                  <a:schemeClr val="tx1"/>
                </a:solidFill>
                <a:effectLst/>
                <a:uLnTx/>
                <a:uFillTx/>
                <a:latin typeface="Century Gothic"/>
              </a:rPr>
              <a:t>profession to reduce suffering and help society</a:t>
            </a:r>
          </a:p>
          <a:p>
            <a:pPr marL="457200" marR="0" lvl="0" indent="-457200" algn="l" defTabSz="457200" rtl="0" eaLnBrk="1" fontAlgn="auto" latinLnBrk="0" hangingPunct="1">
              <a:lnSpc>
                <a:spcPct val="110000"/>
              </a:lnSpc>
              <a:spcBef>
                <a:spcPts val="12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rPr>
              <a:t>Positive attitude: </a:t>
            </a:r>
            <a:r>
              <a:rPr kumimoji="0" lang="en-US" sz="2400" b="0" i="0" u="none" strike="noStrike" kern="1200" cap="none" spc="0" normalizeH="0" baseline="0" noProof="0" dirty="0">
                <a:ln>
                  <a:noFill/>
                </a:ln>
                <a:solidFill>
                  <a:schemeClr val="tx1"/>
                </a:solidFill>
                <a:effectLst/>
                <a:uLnTx/>
                <a:uFillTx/>
                <a:latin typeface="Century Gothic"/>
              </a:rPr>
              <a:t>Being positive and prepared to address barriers, challenges which may prevent us in achieving the aim.</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718582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95304" y="668310"/>
            <a:ext cx="10072696" cy="11430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Aim statement</a:t>
            </a:r>
            <a:br>
              <a:rPr kumimoji="0" lang="en-US" sz="3600" b="1" i="0" u="none" strike="noStrike" kern="1200" cap="none" spc="0" normalizeH="0" baseline="0" noProof="0" dirty="0">
                <a:ln>
                  <a:noFill/>
                </a:ln>
                <a:solidFill>
                  <a:schemeClr val="tx1"/>
                </a:solidFill>
                <a:effectLst/>
                <a:uLnTx/>
                <a:uFillTx/>
                <a:latin typeface="Century Gothic"/>
                <a:ea typeface="+mj-ea"/>
                <a:cs typeface="+mj-cs"/>
              </a:rPr>
            </a:br>
            <a:r>
              <a:rPr lang="en-US" b="1" dirty="0">
                <a:solidFill>
                  <a:schemeClr val="tx1"/>
                </a:solidFill>
                <a:latin typeface="Century Gothic"/>
              </a:rPr>
              <a:t>Characteristics of a good aim statement</a:t>
            </a:r>
          </a:p>
        </p:txBody>
      </p:sp>
      <p:sp>
        <p:nvSpPr>
          <p:cNvPr id="7" name="Content Placeholder 3"/>
          <p:cNvSpPr txBox="1">
            <a:spLocks/>
          </p:cNvSpPr>
          <p:nvPr/>
        </p:nvSpPr>
        <p:spPr>
          <a:xfrm>
            <a:off x="595303" y="2166305"/>
            <a:ext cx="10735305" cy="333000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8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States a clear, specific aim –</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’what</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are we improving</a:t>
            </a:r>
          </a:p>
          <a:p>
            <a:pPr marL="342900" marR="0" lvl="0" indent="-342900" algn="l" defTabSz="457200" rtl="0" eaLnBrk="1" fontAlgn="auto" latinLnBrk="0" hangingPunct="1">
              <a:lnSpc>
                <a:spcPct val="100000"/>
              </a:lnSpc>
              <a:spcBef>
                <a:spcPts val="18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Linked to specific patient population – ‘</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who</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will be affected</a:t>
            </a:r>
          </a:p>
          <a:p>
            <a:pPr marL="342900" marR="0" lvl="0" indent="-342900" algn="l" defTabSz="457200" rtl="0" eaLnBrk="1" fontAlgn="auto" latinLnBrk="0" hangingPunct="1">
              <a:lnSpc>
                <a:spcPct val="100000"/>
              </a:lnSpc>
              <a:spcBef>
                <a:spcPts val="18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Should include a goal</a:t>
            </a:r>
            <a:r>
              <a:rPr kumimoji="0" lang="en-US" sz="2700" b="0" i="0" u="none" strike="noStrike" kern="1200" cap="none" spc="0" normalizeH="0" noProof="0" dirty="0">
                <a:ln>
                  <a:noFill/>
                </a:ln>
                <a:solidFill>
                  <a:schemeClr val="tx1"/>
                </a:solidFill>
                <a:effectLst/>
                <a:uLnTx/>
                <a:uFillTx/>
                <a:latin typeface="Century Gothic"/>
                <a:ea typeface="+mn-ea"/>
                <a:cs typeface="+mn-cs"/>
              </a:rPr>
              <a:t> – ‘</a:t>
            </a:r>
            <a:r>
              <a:rPr kumimoji="0" lang="en-US" sz="2700" b="1" i="0" u="none" strike="noStrike" kern="1200" cap="none" spc="0" normalizeH="0" noProof="0" dirty="0">
                <a:ln>
                  <a:noFill/>
                </a:ln>
                <a:solidFill>
                  <a:schemeClr val="tx1"/>
                </a:solidFill>
                <a:effectLst/>
                <a:uLnTx/>
                <a:uFillTx/>
                <a:latin typeface="Century Gothic"/>
                <a:ea typeface="+mn-ea"/>
                <a:cs typeface="+mn-cs"/>
              </a:rPr>
              <a:t>how much</a:t>
            </a:r>
            <a:r>
              <a:rPr kumimoji="0" lang="en-US" sz="2700" b="0" i="0" u="none" strike="noStrike" kern="1200" cap="none" spc="0" normalizeH="0" noProof="0" dirty="0">
                <a:ln>
                  <a:noFill/>
                </a:ln>
                <a:solidFill>
                  <a:schemeClr val="tx1"/>
                </a:solidFill>
                <a:effectLst/>
                <a:uLnTx/>
                <a:uFillTx/>
                <a:latin typeface="Century Gothic"/>
                <a:ea typeface="+mn-ea"/>
                <a:cs typeface="+mn-cs"/>
              </a:rPr>
              <a:t>’ will we improve</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a:p>
            <a:pPr marL="742950" marR="0" lvl="1" indent="-285750" algn="l" defTabSz="457200" rtl="0" eaLnBrk="1" fontAlgn="auto" latinLnBrk="0" hangingPunct="1">
              <a:lnSpc>
                <a:spcPct val="100000"/>
              </a:lnSpc>
              <a:spcBef>
                <a:spcPts val="1800"/>
              </a:spcBef>
              <a:spcAft>
                <a:spcPts val="0"/>
              </a:spcAft>
              <a:buClr>
                <a:schemeClr val="tx1"/>
              </a:buClr>
              <a:buSzTx/>
              <a:buFont typeface="Wingdings 3" charset="2"/>
              <a:buChar char=""/>
              <a:tabLst/>
              <a:defRPr/>
            </a:pPr>
            <a:r>
              <a:rPr kumimoji="0" lang="en-US" sz="2200" b="0" i="0" u="none" strike="noStrike" kern="1200" cap="none" spc="0" normalizeH="0" baseline="0" noProof="0" dirty="0">
                <a:ln>
                  <a:noFill/>
                </a:ln>
                <a:solidFill>
                  <a:schemeClr val="tx1"/>
                </a:solidFill>
                <a:effectLst/>
                <a:uLnTx/>
                <a:uFillTx/>
                <a:latin typeface="Century Gothic"/>
                <a:ea typeface="+mn-ea"/>
                <a:cs typeface="+mn-cs"/>
              </a:rPr>
              <a:t> Neither too difficult nor too long to achieve</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a:t>
            </a:r>
          </a:p>
          <a:p>
            <a:pPr marL="342900" marR="0" lvl="0" indent="-342900" algn="l" defTabSz="457200" rtl="0" eaLnBrk="1" fontAlgn="auto" latinLnBrk="0" hangingPunct="1">
              <a:lnSpc>
                <a:spcPct val="100000"/>
              </a:lnSpc>
              <a:spcBef>
                <a:spcPts val="1800"/>
              </a:spcBef>
              <a:spcAft>
                <a:spcPts val="0"/>
              </a:spcAft>
              <a:buClr>
                <a:schemeClr val="tx1"/>
              </a:buClr>
              <a:buSzTx/>
              <a:buFont typeface="Wingdings 3" charset="2"/>
              <a:buChar char=""/>
              <a:tabLst/>
              <a:defRPr/>
            </a:pPr>
            <a:r>
              <a:rPr kumimoji="0" lang="en-US" sz="2700" b="0" i="0" u="none" strike="noStrike" kern="1200" cap="none" spc="0" normalizeH="0" baseline="0" noProof="0" dirty="0">
                <a:ln>
                  <a:noFill/>
                </a:ln>
                <a:solidFill>
                  <a:schemeClr val="tx1"/>
                </a:solidFill>
                <a:effectLst/>
                <a:uLnTx/>
                <a:uFillTx/>
                <a:latin typeface="Century Gothic"/>
                <a:ea typeface="+mn-ea"/>
                <a:cs typeface="+mn-cs"/>
              </a:rPr>
              <a:t> Includes a timeline – ‘</a:t>
            </a:r>
            <a:r>
              <a:rPr kumimoji="0" lang="en-US" sz="2700" b="1" i="0" u="none" strike="noStrike" kern="1200" cap="none" spc="0" normalizeH="0" baseline="0" noProof="0" dirty="0">
                <a:ln>
                  <a:noFill/>
                </a:ln>
                <a:solidFill>
                  <a:schemeClr val="tx1"/>
                </a:solidFill>
                <a:effectLst/>
                <a:uLnTx/>
                <a:uFillTx/>
                <a:latin typeface="Century Gothic"/>
                <a:ea typeface="+mn-ea"/>
                <a:cs typeface="+mn-cs"/>
              </a:rPr>
              <a:t>by when</a:t>
            </a:r>
            <a:r>
              <a:rPr kumimoji="0" lang="en-US" sz="2700" b="0" i="0" u="none" strike="noStrike" kern="1200" cap="none" spc="0" normalizeH="0" baseline="0" noProof="0" dirty="0">
                <a:ln>
                  <a:noFill/>
                </a:ln>
                <a:solidFill>
                  <a:schemeClr val="tx1"/>
                </a:solidFill>
                <a:effectLst/>
                <a:uLnTx/>
                <a:uFillTx/>
                <a:latin typeface="Century Gothic"/>
                <a:ea typeface="+mn-ea"/>
                <a:cs typeface="+mn-cs"/>
              </a:rPr>
              <a:t>’ will the goal be achieved</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273978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txBox="1">
            <a:spLocks noChangeArrowheads="1"/>
          </p:cNvSpPr>
          <p:nvPr/>
        </p:nvSpPr>
        <p:spPr>
          <a:xfrm>
            <a:off x="595304" y="692078"/>
            <a:ext cx="8911687" cy="79828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entury Gothic"/>
                <a:ea typeface="+mj-ea"/>
                <a:cs typeface="+mj-cs"/>
              </a:rPr>
              <a:t>SMART Aim</a:t>
            </a:r>
          </a:p>
        </p:txBody>
      </p:sp>
      <p:sp>
        <p:nvSpPr>
          <p:cNvPr id="18" name="Rectangle 3"/>
          <p:cNvSpPr txBox="1">
            <a:spLocks noChangeArrowheads="1"/>
          </p:cNvSpPr>
          <p:nvPr/>
        </p:nvSpPr>
        <p:spPr>
          <a:xfrm>
            <a:off x="1610536" y="1712147"/>
            <a:ext cx="5334000" cy="52335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30000"/>
              </a:lnSpc>
              <a:spcBef>
                <a:spcPts val="1000"/>
              </a:spcBef>
              <a:spcAft>
                <a:spcPts val="0"/>
              </a:spcAft>
              <a:buClr>
                <a:srgbClr val="A53010"/>
              </a:buClr>
              <a:buSzTx/>
              <a:buFontTx/>
              <a:buNone/>
              <a:tabLst/>
              <a:defRPr/>
            </a:pPr>
            <a:r>
              <a:rPr kumimoji="0" lang="en-US" sz="2700" b="0" i="0" u="none" strike="noStrike" kern="1200" cap="none" spc="0" normalizeH="0" baseline="0" noProof="0">
                <a:ln>
                  <a:noFill/>
                </a:ln>
                <a:solidFill>
                  <a:schemeClr val="tx1"/>
                </a:solidFill>
                <a:effectLst/>
                <a:uLnTx/>
                <a:uFillTx/>
                <a:latin typeface="Century Gothic"/>
                <a:ea typeface="+mn-ea"/>
                <a:cs typeface="+mn-cs"/>
              </a:rPr>
              <a:t>Specific</a:t>
            </a:r>
            <a:endParaRPr kumimoji="0" lang="en-US" sz="2700" b="0" i="0" u="none" strike="noStrike" kern="1200" cap="none" spc="0" normalizeH="0" baseline="0" noProof="0" dirty="0">
              <a:ln>
                <a:noFill/>
              </a:ln>
              <a:solidFill>
                <a:schemeClr val="tx1"/>
              </a:solidFill>
              <a:effectLst/>
              <a:uLnTx/>
              <a:uFillTx/>
              <a:latin typeface="Century Gothic"/>
              <a:ea typeface="+mn-ea"/>
              <a:cs typeface="+mn-cs"/>
            </a:endParaRPr>
          </a:p>
        </p:txBody>
      </p:sp>
      <p:pic>
        <p:nvPicPr>
          <p:cNvPr id="19" name="Picture 4" descr="sy00469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476" y="1712147"/>
            <a:ext cx="566800" cy="536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5" descr="sy00463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476" y="2572823"/>
            <a:ext cx="560956" cy="53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6" descr="sy00451_"/>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1476" y="3426408"/>
            <a:ext cx="561141" cy="53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7" descr="sy00468_"/>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7676" y="4285065"/>
            <a:ext cx="562301" cy="581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8" descr="sy00470_"/>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77676" y="5186946"/>
            <a:ext cx="561141" cy="580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 Box 9"/>
          <p:cNvSpPr txBox="1">
            <a:spLocks noChangeArrowheads="1"/>
          </p:cNvSpPr>
          <p:nvPr/>
        </p:nvSpPr>
        <p:spPr bwMode="auto">
          <a:xfrm>
            <a:off x="3657600" y="2819400"/>
            <a:ext cx="563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defTabSz="457200">
              <a:spcBef>
                <a:spcPct val="50000"/>
              </a:spcBef>
            </a:pPr>
            <a:endParaRPr lang="en-US">
              <a:solidFill>
                <a:prstClr val="black"/>
              </a:solidFill>
              <a:latin typeface="Comic Sans MS" pitchFamily="66" charset="0"/>
            </a:endParaRPr>
          </a:p>
        </p:txBody>
      </p:sp>
      <p:sp>
        <p:nvSpPr>
          <p:cNvPr id="25" name="Text Box 10"/>
          <p:cNvSpPr txBox="1">
            <a:spLocks noChangeArrowheads="1"/>
          </p:cNvSpPr>
          <p:nvPr/>
        </p:nvSpPr>
        <p:spPr bwMode="auto">
          <a:xfrm>
            <a:off x="1610536" y="2572823"/>
            <a:ext cx="54102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defTabSz="457200">
              <a:spcBef>
                <a:spcPct val="50000"/>
              </a:spcBef>
            </a:pPr>
            <a:r>
              <a:rPr lang="en-US" sz="2700" dirty="0">
                <a:latin typeface="Century Gothic"/>
              </a:rPr>
              <a:t>Measurable</a:t>
            </a:r>
          </a:p>
        </p:txBody>
      </p:sp>
      <p:sp>
        <p:nvSpPr>
          <p:cNvPr id="26" name="Text Box 11"/>
          <p:cNvSpPr txBox="1">
            <a:spLocks noChangeArrowheads="1"/>
          </p:cNvSpPr>
          <p:nvPr/>
        </p:nvSpPr>
        <p:spPr bwMode="auto">
          <a:xfrm>
            <a:off x="1610535" y="3426408"/>
            <a:ext cx="696685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defTabSz="457200">
              <a:spcBef>
                <a:spcPct val="50000"/>
              </a:spcBef>
            </a:pPr>
            <a:r>
              <a:rPr lang="en-US" sz="2700" dirty="0">
                <a:latin typeface="Century Gothic"/>
                <a:cs typeface="Calibri" panose="020F0502020204030204" pitchFamily="34" charset="0"/>
              </a:rPr>
              <a:t>Achievable (but challenging)</a:t>
            </a:r>
          </a:p>
        </p:txBody>
      </p:sp>
      <p:sp>
        <p:nvSpPr>
          <p:cNvPr id="27" name="Text Box 12"/>
          <p:cNvSpPr txBox="1">
            <a:spLocks noChangeArrowheads="1"/>
          </p:cNvSpPr>
          <p:nvPr/>
        </p:nvSpPr>
        <p:spPr bwMode="auto">
          <a:xfrm>
            <a:off x="1624744" y="4285065"/>
            <a:ext cx="58674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defTabSz="457200">
              <a:spcBef>
                <a:spcPct val="50000"/>
              </a:spcBef>
            </a:pPr>
            <a:r>
              <a:rPr lang="en-US" sz="2700" dirty="0">
                <a:latin typeface="Century Gothic"/>
                <a:cs typeface="Calibri" panose="020F0502020204030204" pitchFamily="34" charset="0"/>
              </a:rPr>
              <a:t>Relevant and recorded</a:t>
            </a:r>
          </a:p>
        </p:txBody>
      </p:sp>
      <p:sp>
        <p:nvSpPr>
          <p:cNvPr id="28" name="Text Box 13"/>
          <p:cNvSpPr txBox="1">
            <a:spLocks noChangeArrowheads="1"/>
          </p:cNvSpPr>
          <p:nvPr/>
        </p:nvSpPr>
        <p:spPr bwMode="auto">
          <a:xfrm>
            <a:off x="1624744" y="5186946"/>
            <a:ext cx="59436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defTabSz="457200">
              <a:spcBef>
                <a:spcPct val="50000"/>
              </a:spcBef>
            </a:pPr>
            <a:r>
              <a:rPr lang="en-US" sz="2700" dirty="0">
                <a:latin typeface="Century Gothic"/>
                <a:cs typeface="Calibri" panose="020F0502020204030204" pitchFamily="34" charset="0"/>
              </a:rPr>
              <a:t>Timely</a:t>
            </a:r>
          </a:p>
        </p:txBody>
      </p:sp>
      <p:pic>
        <p:nvPicPr>
          <p:cNvPr id="29" name="Picture 14" descr="hh01734_"/>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49691" y="1174974"/>
            <a:ext cx="2514600"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Group 14">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16" name="Rectangle 15">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30"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52" name="Oval 51">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31"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50" name="Picture 49">
                <a:extLst>
                  <a:ext uri="{FF2B5EF4-FFF2-40B4-BE49-F238E27FC236}">
                    <a16:creationId xmlns:a16="http://schemas.microsoft.com/office/drawing/2014/main" id="{594A3727-2D6B-4F74-BE8C-B7958D0E50D3}"/>
                  </a:ext>
                </a:extLst>
              </p:cNvPr>
              <p:cNvPicPr>
                <a:picLocks noChangeAspect="1"/>
              </p:cNvPicPr>
              <p:nvPr/>
            </p:nvPicPr>
            <p:blipFill>
              <a:blip r:embed="rId9" cstate="print"/>
              <a:stretch>
                <a:fillRect/>
              </a:stretch>
            </p:blipFill>
            <p:spPr>
              <a:xfrm>
                <a:off x="2133508" y="5975666"/>
                <a:ext cx="233926" cy="312304"/>
              </a:xfrm>
              <a:prstGeom prst="rect">
                <a:avLst/>
              </a:prstGeom>
            </p:spPr>
          </p:pic>
          <p:sp>
            <p:nvSpPr>
              <p:cNvPr id="51" name="Rectangle 50">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32"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48" name="Oval 47">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33"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46" name="Oval 45">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34"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44" name="Picture 43">
                <a:extLst>
                  <a:ext uri="{FF2B5EF4-FFF2-40B4-BE49-F238E27FC236}">
                    <a16:creationId xmlns:a16="http://schemas.microsoft.com/office/drawing/2014/main" id="{D9E8743E-34BA-4EE1-818B-B33E98B195CA}"/>
                  </a:ext>
                </a:extLst>
              </p:cNvPr>
              <p:cNvPicPr>
                <a:picLocks noChangeAspect="1"/>
              </p:cNvPicPr>
              <p:nvPr/>
            </p:nvPicPr>
            <p:blipFill>
              <a:blip r:embed="rId9" cstate="print"/>
              <a:stretch>
                <a:fillRect/>
              </a:stretch>
            </p:blipFill>
            <p:spPr>
              <a:xfrm>
                <a:off x="6589772" y="5975666"/>
                <a:ext cx="233926" cy="312304"/>
              </a:xfrm>
              <a:prstGeom prst="rect">
                <a:avLst/>
              </a:prstGeom>
            </p:spPr>
          </p:pic>
          <p:sp>
            <p:nvSpPr>
              <p:cNvPr id="45" name="Rectangle 44">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35"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42" name="Oval 41">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36"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40" name="Oval 39">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37"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38" name="Picture 37">
                <a:extLst>
                  <a:ext uri="{FF2B5EF4-FFF2-40B4-BE49-F238E27FC236}">
                    <a16:creationId xmlns:a16="http://schemas.microsoft.com/office/drawing/2014/main" id="{5A511975-1AB5-4777-936A-F35513046281}"/>
                  </a:ext>
                </a:extLst>
              </p:cNvPr>
              <p:cNvPicPr>
                <a:picLocks noChangeAspect="1"/>
              </p:cNvPicPr>
              <p:nvPr/>
            </p:nvPicPr>
            <p:blipFill>
              <a:blip r:embed="rId9" cstate="print"/>
              <a:stretch>
                <a:fillRect/>
              </a:stretch>
            </p:blipFill>
            <p:spPr>
              <a:xfrm>
                <a:off x="9750024" y="5975666"/>
                <a:ext cx="233926" cy="312304"/>
              </a:xfrm>
              <a:prstGeom prst="rect">
                <a:avLst/>
              </a:prstGeom>
            </p:spPr>
          </p:pic>
          <p:sp>
            <p:nvSpPr>
              <p:cNvPr id="39" name="Rectangle 38">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362037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95303" y="684046"/>
            <a:ext cx="11422526" cy="1108749"/>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Century Gothic"/>
                <a:ea typeface="+mj-ea"/>
                <a:cs typeface="+mj-cs"/>
              </a:rPr>
              <a:t>Aim statement</a:t>
            </a:r>
            <a:br>
              <a:rPr kumimoji="0" lang="en-US" sz="4000" b="1" i="0" u="none" strike="noStrike" kern="1200" cap="none" spc="0" normalizeH="0" baseline="0" noProof="0" dirty="0">
                <a:ln>
                  <a:noFill/>
                </a:ln>
                <a:solidFill>
                  <a:schemeClr val="tx1"/>
                </a:solidFill>
                <a:effectLst/>
                <a:uLnTx/>
                <a:uFillTx/>
                <a:latin typeface="Century Gothic"/>
                <a:ea typeface="+mj-ea"/>
                <a:cs typeface="+mj-cs"/>
              </a:rPr>
            </a:br>
            <a:r>
              <a:rPr kumimoji="0" lang="en-US" sz="3600" b="0" i="1" u="none" strike="noStrike" kern="1200" cap="none" spc="0" normalizeH="0" baseline="0" noProof="0" dirty="0">
                <a:ln>
                  <a:noFill/>
                </a:ln>
                <a:solidFill>
                  <a:schemeClr val="tx1"/>
                </a:solidFill>
                <a:effectLst/>
                <a:uLnTx/>
                <a:uFillTx/>
                <a:latin typeface="Century Gothic"/>
                <a:ea typeface="+mj-ea"/>
                <a:cs typeface="+mj-cs"/>
              </a:rPr>
              <a:t>Problem: All babies are not dried immediately after birth </a:t>
            </a:r>
          </a:p>
        </p:txBody>
      </p:sp>
      <p:sp>
        <p:nvSpPr>
          <p:cNvPr id="7" name="Content Placeholder 2"/>
          <p:cNvSpPr txBox="1">
            <a:spLocks/>
          </p:cNvSpPr>
          <p:nvPr/>
        </p:nvSpPr>
        <p:spPr>
          <a:xfrm>
            <a:off x="595303" y="1945344"/>
            <a:ext cx="10787753" cy="390015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chemeClr val="tx1"/>
              </a:buClr>
              <a:buSzTx/>
              <a:buFont typeface="Wingdings 3" charset="2"/>
              <a:buNone/>
              <a:tabLst/>
              <a:defRPr/>
            </a:pPr>
            <a:r>
              <a:rPr kumimoji="0" lang="en-US" sz="2800" b="1" i="0" u="none" strike="noStrike" kern="1200" cap="none" spc="0" normalizeH="0" baseline="0" noProof="0" dirty="0">
                <a:ln>
                  <a:noFill/>
                </a:ln>
                <a:solidFill>
                  <a:schemeClr val="tx1"/>
                </a:solidFill>
                <a:effectLst/>
                <a:uLnTx/>
                <a:uFillTx/>
                <a:latin typeface="Century Gothic"/>
              </a:rPr>
              <a:t>We will increase immediate drying at birth in 100% of live births from current 60%  within 4 weeks</a:t>
            </a:r>
            <a:r>
              <a:rPr lang="en-US" sz="2800" b="1" noProof="0" dirty="0">
                <a:solidFill>
                  <a:schemeClr val="tx1"/>
                </a:solidFill>
                <a:latin typeface="Century Gothic"/>
              </a:rPr>
              <a:t>, from 1</a:t>
            </a:r>
            <a:r>
              <a:rPr lang="en-US" sz="2800" b="1" baseline="30000" noProof="0" dirty="0">
                <a:solidFill>
                  <a:schemeClr val="tx1"/>
                </a:solidFill>
                <a:latin typeface="Century Gothic"/>
              </a:rPr>
              <a:t>st</a:t>
            </a:r>
            <a:r>
              <a:rPr lang="en-US" sz="2800" b="1" noProof="0" dirty="0">
                <a:solidFill>
                  <a:schemeClr val="tx1"/>
                </a:solidFill>
                <a:latin typeface="Century Gothic"/>
              </a:rPr>
              <a:t> May to 1</a:t>
            </a:r>
            <a:r>
              <a:rPr lang="en-US" sz="2800" b="1" baseline="30000" noProof="0" dirty="0">
                <a:solidFill>
                  <a:schemeClr val="tx1"/>
                </a:solidFill>
                <a:latin typeface="Century Gothic"/>
              </a:rPr>
              <a:t>st</a:t>
            </a:r>
            <a:r>
              <a:rPr lang="en-US" sz="2800" b="1" noProof="0" dirty="0">
                <a:solidFill>
                  <a:schemeClr val="tx1"/>
                </a:solidFill>
                <a:latin typeface="Century Gothic"/>
              </a:rPr>
              <a:t> June. </a:t>
            </a:r>
            <a:endParaRPr kumimoji="0" lang="en-US" sz="2800" b="0" i="0" u="none" strike="noStrike" kern="1200" cap="none" spc="0" normalizeH="0" baseline="0" noProof="0" dirty="0">
              <a:ln>
                <a:noFill/>
              </a:ln>
              <a:solidFill>
                <a:schemeClr val="tx1"/>
              </a:solidFill>
              <a:effectLst/>
              <a:uLnTx/>
              <a:uFillTx/>
              <a:latin typeface="Century Gothic"/>
            </a:endParaRP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Who</a:t>
            </a:r>
            <a:r>
              <a:rPr kumimoji="0" lang="en-US" sz="2400" b="0" i="0" u="none" strike="noStrike" kern="1200" cap="none" spc="0" normalizeH="0" baseline="0" noProof="0" dirty="0">
                <a:ln>
                  <a:noFill/>
                </a:ln>
                <a:solidFill>
                  <a:schemeClr val="tx1"/>
                </a:solidFill>
                <a:effectLst/>
                <a:uLnTx/>
                <a:uFillTx/>
                <a:latin typeface="Century Gothic"/>
                <a:ea typeface="+mn-ea"/>
                <a:cs typeface="+mn-cs"/>
              </a:rPr>
              <a:t> (which patients)- Newborn </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What</a:t>
            </a:r>
            <a:r>
              <a:rPr kumimoji="0" lang="en-US" sz="2400" b="0" i="0" u="none" strike="noStrike" kern="1200" cap="none" spc="0" normalizeH="0" baseline="0" noProof="0" dirty="0">
                <a:ln>
                  <a:noFill/>
                </a:ln>
                <a:solidFill>
                  <a:schemeClr val="tx1"/>
                </a:solidFill>
                <a:effectLst/>
                <a:uLnTx/>
                <a:uFillTx/>
                <a:latin typeface="Century Gothic"/>
                <a:ea typeface="+mn-ea"/>
                <a:cs typeface="+mn-cs"/>
              </a:rPr>
              <a:t> (the process)- Immediate drying</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How much </a:t>
            </a:r>
            <a:r>
              <a:rPr kumimoji="0" lang="en-US" sz="2400" b="0" i="0" u="none" strike="noStrike" kern="1200" cap="none" spc="0" normalizeH="0" baseline="0" noProof="0" dirty="0">
                <a:ln>
                  <a:noFill/>
                </a:ln>
                <a:solidFill>
                  <a:schemeClr val="tx1"/>
                </a:solidFill>
                <a:effectLst/>
                <a:uLnTx/>
                <a:uFillTx/>
                <a:latin typeface="Century Gothic"/>
                <a:ea typeface="+mn-ea"/>
                <a:cs typeface="+mn-cs"/>
              </a:rPr>
              <a:t>(the amount of desired improvement)- from 60% to 100%</a:t>
            </a:r>
          </a:p>
          <a:p>
            <a:pPr marL="342900" marR="0" lvl="0" indent="-342900" algn="l" defTabSz="457200" rtl="0" eaLnBrk="1" fontAlgn="auto" latinLnBrk="0" hangingPunct="1">
              <a:lnSpc>
                <a:spcPct val="100000"/>
              </a:lnSpc>
              <a:spcBef>
                <a:spcPts val="1000"/>
              </a:spcBef>
              <a:spcAft>
                <a:spcPts val="0"/>
              </a:spcAft>
              <a:buClr>
                <a:schemeClr val="tx1"/>
              </a:buClr>
              <a:buSzTx/>
              <a:buFont typeface="Wingdings 3" charset="2"/>
              <a:buChar char=""/>
              <a:tabLst/>
              <a:defRPr/>
            </a:pPr>
            <a:r>
              <a:rPr kumimoji="0" lang="en-US" sz="2400" b="1" i="0" u="none" strike="noStrike" kern="1200" cap="none" spc="0" normalizeH="0" baseline="0" noProof="0" dirty="0">
                <a:ln>
                  <a:noFill/>
                </a:ln>
                <a:solidFill>
                  <a:schemeClr val="tx1"/>
                </a:solidFill>
                <a:effectLst/>
                <a:uLnTx/>
                <a:uFillTx/>
                <a:latin typeface="Century Gothic"/>
                <a:ea typeface="+mn-ea"/>
                <a:cs typeface="+mn-cs"/>
              </a:rPr>
              <a:t>By when </a:t>
            </a:r>
            <a:r>
              <a:rPr kumimoji="0" lang="en-US" sz="2400" b="0" i="0" u="none" strike="noStrike" kern="1200" cap="none" spc="0" normalizeH="0" baseline="0" noProof="0" dirty="0">
                <a:ln>
                  <a:noFill/>
                </a:ln>
                <a:solidFill>
                  <a:schemeClr val="tx1"/>
                </a:solidFill>
                <a:effectLst/>
                <a:uLnTx/>
                <a:uFillTx/>
                <a:latin typeface="Century Gothic"/>
                <a:ea typeface="+mn-ea"/>
                <a:cs typeface="+mn-cs"/>
              </a:rPr>
              <a:t>(time over which the improvement will occur)- within 4 weeks (mention specific dates)</a:t>
            </a:r>
          </a:p>
        </p:txBody>
      </p:sp>
      <p:grpSp>
        <p:nvGrpSpPr>
          <p:cNvPr id="4" name="Group 3">
            <a:extLst>
              <a:ext uri="{FF2B5EF4-FFF2-40B4-BE49-F238E27FC236}">
                <a16:creationId xmlns:a16="http://schemas.microsoft.com/office/drawing/2014/main" id="{CB5872E6-A7E3-4354-B8DE-E183FCC558E2}"/>
              </a:ext>
            </a:extLst>
          </p:cNvPr>
          <p:cNvGrpSpPr/>
          <p:nvPr/>
        </p:nvGrpSpPr>
        <p:grpSpPr>
          <a:xfrm>
            <a:off x="0" y="6100357"/>
            <a:ext cx="12192000" cy="750886"/>
            <a:chOff x="0" y="5878286"/>
            <a:chExt cx="12192000" cy="750886"/>
          </a:xfrm>
        </p:grpSpPr>
        <p:sp>
          <p:nvSpPr>
            <p:cNvPr id="5" name="Rectangle 4">
              <a:extLst>
                <a:ext uri="{FF2B5EF4-FFF2-40B4-BE49-F238E27FC236}">
                  <a16:creationId xmlns:a16="http://schemas.microsoft.com/office/drawing/2014/main" id="{269C0CC8-7DD4-47EA-B8D4-DF0E57BE2CFF}"/>
                </a:ext>
              </a:extLst>
            </p:cNvPr>
            <p:cNvSpPr/>
            <p:nvPr/>
          </p:nvSpPr>
          <p:spPr>
            <a:xfrm>
              <a:off x="0" y="5878286"/>
              <a:ext cx="12192000" cy="7508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grpSp>
          <p:nvGrpSpPr>
            <p:cNvPr id="8" name="Group 37">
              <a:extLst>
                <a:ext uri="{FF2B5EF4-FFF2-40B4-BE49-F238E27FC236}">
                  <a16:creationId xmlns:a16="http://schemas.microsoft.com/office/drawing/2014/main" id="{7E16419E-8711-4DAB-8250-2915B607B2B9}"/>
                </a:ext>
              </a:extLst>
            </p:cNvPr>
            <p:cNvGrpSpPr/>
            <p:nvPr/>
          </p:nvGrpSpPr>
          <p:grpSpPr>
            <a:xfrm>
              <a:off x="589297" y="6000680"/>
              <a:ext cx="639919" cy="628492"/>
              <a:chOff x="528628" y="5975666"/>
              <a:chExt cx="639919" cy="628492"/>
            </a:xfrm>
          </p:grpSpPr>
          <p:sp>
            <p:nvSpPr>
              <p:cNvPr id="30" name="Oval 29">
                <a:extLst>
                  <a:ext uri="{FF2B5EF4-FFF2-40B4-BE49-F238E27FC236}">
                    <a16:creationId xmlns:a16="http://schemas.microsoft.com/office/drawing/2014/main" id="{1CC5C825-1473-4357-AE72-BBE4E79802FD}"/>
                  </a:ext>
                </a:extLst>
              </p:cNvPr>
              <p:cNvSpPr/>
              <p:nvPr/>
            </p:nvSpPr>
            <p:spPr>
              <a:xfrm>
                <a:off x="739389" y="5975666"/>
                <a:ext cx="218396" cy="227308"/>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35DE897-5853-429C-851B-C945A38FBB91}"/>
                  </a:ext>
                </a:extLst>
              </p:cNvPr>
              <p:cNvSpPr/>
              <p:nvPr/>
            </p:nvSpPr>
            <p:spPr>
              <a:xfrm>
                <a:off x="528628" y="6327159"/>
                <a:ext cx="639919" cy="276999"/>
              </a:xfrm>
              <a:prstGeom prst="rect">
                <a:avLst/>
              </a:prstGeom>
            </p:spPr>
            <p:txBody>
              <a:bodyPr wrap="none">
                <a:spAutoFit/>
              </a:bodyPr>
              <a:lstStyle/>
              <a:p>
                <a:r>
                  <a:rPr lang="en-US" sz="1200" b="1" dirty="0"/>
                  <a:t>Step 1</a:t>
                </a:r>
                <a:endParaRPr lang="en-US" sz="1200" dirty="0"/>
              </a:p>
            </p:txBody>
          </p:sp>
        </p:grpSp>
        <p:grpSp>
          <p:nvGrpSpPr>
            <p:cNvPr id="9" name="Group 38">
              <a:extLst>
                <a:ext uri="{FF2B5EF4-FFF2-40B4-BE49-F238E27FC236}">
                  <a16:creationId xmlns:a16="http://schemas.microsoft.com/office/drawing/2014/main" id="{42060215-CDEB-4B91-9500-04A08A54FB41}"/>
                </a:ext>
              </a:extLst>
            </p:cNvPr>
            <p:cNvGrpSpPr/>
            <p:nvPr/>
          </p:nvGrpSpPr>
          <p:grpSpPr>
            <a:xfrm>
              <a:off x="1850467" y="6000680"/>
              <a:ext cx="1079142" cy="628492"/>
              <a:chOff x="1710900" y="5975666"/>
              <a:chExt cx="1079142" cy="628492"/>
            </a:xfrm>
          </p:grpSpPr>
          <p:pic>
            <p:nvPicPr>
              <p:cNvPr id="28" name="Picture 27">
                <a:extLst>
                  <a:ext uri="{FF2B5EF4-FFF2-40B4-BE49-F238E27FC236}">
                    <a16:creationId xmlns:a16="http://schemas.microsoft.com/office/drawing/2014/main" id="{594A3727-2D6B-4F74-BE8C-B7958D0E50D3}"/>
                  </a:ext>
                </a:extLst>
              </p:cNvPr>
              <p:cNvPicPr>
                <a:picLocks noChangeAspect="1"/>
              </p:cNvPicPr>
              <p:nvPr/>
            </p:nvPicPr>
            <p:blipFill>
              <a:blip r:embed="rId3" cstate="print"/>
              <a:stretch>
                <a:fillRect/>
              </a:stretch>
            </p:blipFill>
            <p:spPr>
              <a:xfrm>
                <a:off x="2133508" y="5975666"/>
                <a:ext cx="233926" cy="312304"/>
              </a:xfrm>
              <a:prstGeom prst="rect">
                <a:avLst/>
              </a:prstGeom>
            </p:spPr>
          </p:pic>
          <p:sp>
            <p:nvSpPr>
              <p:cNvPr id="29" name="Rectangle 28">
                <a:extLst>
                  <a:ext uri="{FF2B5EF4-FFF2-40B4-BE49-F238E27FC236}">
                    <a16:creationId xmlns:a16="http://schemas.microsoft.com/office/drawing/2014/main" id="{2ECE10BA-B758-4F6E-997C-E831888D322B}"/>
                  </a:ext>
                </a:extLst>
              </p:cNvPr>
              <p:cNvSpPr/>
              <p:nvPr/>
            </p:nvSpPr>
            <p:spPr>
              <a:xfrm>
                <a:off x="1710900" y="6327159"/>
                <a:ext cx="1079142" cy="276999"/>
              </a:xfrm>
              <a:prstGeom prst="rect">
                <a:avLst/>
              </a:prstGeom>
            </p:spPr>
            <p:txBody>
              <a:bodyPr wrap="none">
                <a:spAutoFit/>
              </a:bodyPr>
              <a:lstStyle/>
              <a:p>
                <a:r>
                  <a:rPr lang="en-US" sz="1200" dirty="0"/>
                  <a:t>Group Work</a:t>
                </a:r>
              </a:p>
            </p:txBody>
          </p:sp>
        </p:grpSp>
        <p:grpSp>
          <p:nvGrpSpPr>
            <p:cNvPr id="10" name="Group 39">
              <a:extLst>
                <a:ext uri="{FF2B5EF4-FFF2-40B4-BE49-F238E27FC236}">
                  <a16:creationId xmlns:a16="http://schemas.microsoft.com/office/drawing/2014/main" id="{ED8A76F0-AAF0-47F8-AABE-B9572EE324F1}"/>
                </a:ext>
              </a:extLst>
            </p:cNvPr>
            <p:cNvGrpSpPr/>
            <p:nvPr/>
          </p:nvGrpSpPr>
          <p:grpSpPr>
            <a:xfrm>
              <a:off x="3550860" y="6000680"/>
              <a:ext cx="707181" cy="628492"/>
              <a:chOff x="3489191" y="5975666"/>
              <a:chExt cx="707181" cy="628492"/>
            </a:xfrm>
          </p:grpSpPr>
          <p:sp>
            <p:nvSpPr>
              <p:cNvPr id="26" name="Oval 25">
                <a:extLst>
                  <a:ext uri="{FF2B5EF4-FFF2-40B4-BE49-F238E27FC236}">
                    <a16:creationId xmlns:a16="http://schemas.microsoft.com/office/drawing/2014/main" id="{E3C217D1-481C-4B2D-8078-101C880FA4BA}"/>
                  </a:ext>
                </a:extLst>
              </p:cNvPr>
              <p:cNvSpPr/>
              <p:nvPr/>
            </p:nvSpPr>
            <p:spPr>
              <a:xfrm>
                <a:off x="376006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C8828D0-CA5B-43CD-BFA5-484CF98BE8F6}"/>
                  </a:ext>
                </a:extLst>
              </p:cNvPr>
              <p:cNvSpPr/>
              <p:nvPr/>
            </p:nvSpPr>
            <p:spPr>
              <a:xfrm>
                <a:off x="3489191" y="6327159"/>
                <a:ext cx="707181" cy="276999"/>
              </a:xfrm>
              <a:prstGeom prst="rect">
                <a:avLst/>
              </a:prstGeom>
            </p:spPr>
            <p:txBody>
              <a:bodyPr wrap="none">
                <a:spAutoFit/>
              </a:bodyPr>
              <a:lstStyle/>
              <a:p>
                <a:r>
                  <a:rPr lang="en-US" sz="1200" dirty="0"/>
                  <a:t>Step 2M</a:t>
                </a:r>
              </a:p>
            </p:txBody>
          </p:sp>
        </p:grpSp>
        <p:grpSp>
          <p:nvGrpSpPr>
            <p:cNvPr id="11" name="Group 40">
              <a:extLst>
                <a:ext uri="{FF2B5EF4-FFF2-40B4-BE49-F238E27FC236}">
                  <a16:creationId xmlns:a16="http://schemas.microsoft.com/office/drawing/2014/main" id="{9D9E5625-04B5-4001-A242-3E94FA8B7C5F}"/>
                </a:ext>
              </a:extLst>
            </p:cNvPr>
            <p:cNvGrpSpPr/>
            <p:nvPr/>
          </p:nvGrpSpPr>
          <p:grpSpPr>
            <a:xfrm>
              <a:off x="4932255" y="6000680"/>
              <a:ext cx="675121" cy="628492"/>
              <a:chOff x="4963825" y="5975666"/>
              <a:chExt cx="675121" cy="628492"/>
            </a:xfrm>
          </p:grpSpPr>
          <p:sp>
            <p:nvSpPr>
              <p:cNvPr id="24" name="Oval 23">
                <a:extLst>
                  <a:ext uri="{FF2B5EF4-FFF2-40B4-BE49-F238E27FC236}">
                    <a16:creationId xmlns:a16="http://schemas.microsoft.com/office/drawing/2014/main" id="{4BA33772-44BA-46A0-8FED-3226FD309656}"/>
                  </a:ext>
                </a:extLst>
              </p:cNvPr>
              <p:cNvSpPr/>
              <p:nvPr/>
            </p:nvSpPr>
            <p:spPr>
              <a:xfrm>
                <a:off x="5221875"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F1C1A3F7-6A6D-46B8-9D90-85F483F6A7C8}"/>
                  </a:ext>
                </a:extLst>
              </p:cNvPr>
              <p:cNvSpPr/>
              <p:nvPr/>
            </p:nvSpPr>
            <p:spPr>
              <a:xfrm>
                <a:off x="4963825" y="6327159"/>
                <a:ext cx="675121" cy="276999"/>
              </a:xfrm>
              <a:prstGeom prst="rect">
                <a:avLst/>
              </a:prstGeom>
            </p:spPr>
            <p:txBody>
              <a:bodyPr wrap="none">
                <a:spAutoFit/>
              </a:bodyPr>
              <a:lstStyle/>
              <a:p>
                <a:r>
                  <a:rPr lang="en-US" sz="1200" dirty="0"/>
                  <a:t>Step 2N</a:t>
                </a:r>
              </a:p>
            </p:txBody>
          </p:sp>
        </p:grpSp>
        <p:grpSp>
          <p:nvGrpSpPr>
            <p:cNvPr id="12" name="Group 41">
              <a:extLst>
                <a:ext uri="{FF2B5EF4-FFF2-40B4-BE49-F238E27FC236}">
                  <a16:creationId xmlns:a16="http://schemas.microsoft.com/office/drawing/2014/main" id="{85D611C3-C788-4F75-A609-5C5ACACD2865}"/>
                </a:ext>
              </a:extLst>
            </p:cNvPr>
            <p:cNvGrpSpPr/>
            <p:nvPr/>
          </p:nvGrpSpPr>
          <p:grpSpPr>
            <a:xfrm>
              <a:off x="6288002" y="6000680"/>
              <a:ext cx="1079142" cy="628492"/>
              <a:chOff x="6167164" y="5975666"/>
              <a:chExt cx="1079142" cy="628492"/>
            </a:xfrm>
          </p:grpSpPr>
          <p:pic>
            <p:nvPicPr>
              <p:cNvPr id="22" name="Picture 21">
                <a:extLst>
                  <a:ext uri="{FF2B5EF4-FFF2-40B4-BE49-F238E27FC236}">
                    <a16:creationId xmlns:a16="http://schemas.microsoft.com/office/drawing/2014/main" id="{D9E8743E-34BA-4EE1-818B-B33E98B195CA}"/>
                  </a:ext>
                </a:extLst>
              </p:cNvPr>
              <p:cNvPicPr>
                <a:picLocks noChangeAspect="1"/>
              </p:cNvPicPr>
              <p:nvPr/>
            </p:nvPicPr>
            <p:blipFill>
              <a:blip r:embed="rId3" cstate="print"/>
              <a:stretch>
                <a:fillRect/>
              </a:stretch>
            </p:blipFill>
            <p:spPr>
              <a:xfrm>
                <a:off x="6589772" y="5975666"/>
                <a:ext cx="233926" cy="312304"/>
              </a:xfrm>
              <a:prstGeom prst="rect">
                <a:avLst/>
              </a:prstGeom>
            </p:spPr>
          </p:pic>
          <p:sp>
            <p:nvSpPr>
              <p:cNvPr id="23" name="Rectangle 22">
                <a:extLst>
                  <a:ext uri="{FF2B5EF4-FFF2-40B4-BE49-F238E27FC236}">
                    <a16:creationId xmlns:a16="http://schemas.microsoft.com/office/drawing/2014/main" id="{6B0F055C-AD2D-4C67-BEC3-FB40407C607A}"/>
                  </a:ext>
                </a:extLst>
              </p:cNvPr>
              <p:cNvSpPr/>
              <p:nvPr/>
            </p:nvSpPr>
            <p:spPr>
              <a:xfrm>
                <a:off x="6167164" y="6327159"/>
                <a:ext cx="1079142" cy="276999"/>
              </a:xfrm>
              <a:prstGeom prst="rect">
                <a:avLst/>
              </a:prstGeom>
            </p:spPr>
            <p:txBody>
              <a:bodyPr wrap="none">
                <a:spAutoFit/>
              </a:bodyPr>
              <a:lstStyle/>
              <a:p>
                <a:r>
                  <a:rPr lang="en-US" sz="1200" dirty="0"/>
                  <a:t>Group Work</a:t>
                </a:r>
              </a:p>
            </p:txBody>
          </p:sp>
        </p:grpSp>
        <p:grpSp>
          <p:nvGrpSpPr>
            <p:cNvPr id="13" name="Group 42">
              <a:extLst>
                <a:ext uri="{FF2B5EF4-FFF2-40B4-BE49-F238E27FC236}">
                  <a16:creationId xmlns:a16="http://schemas.microsoft.com/office/drawing/2014/main" id="{EE68ABE6-6181-4C78-B51A-88C5996BEA43}"/>
                </a:ext>
              </a:extLst>
            </p:cNvPr>
            <p:cNvGrpSpPr/>
            <p:nvPr/>
          </p:nvGrpSpPr>
          <p:grpSpPr>
            <a:xfrm>
              <a:off x="7988395" y="6000680"/>
              <a:ext cx="646331" cy="628492"/>
              <a:chOff x="7956675" y="5975666"/>
              <a:chExt cx="646331" cy="628492"/>
            </a:xfrm>
          </p:grpSpPr>
          <p:sp>
            <p:nvSpPr>
              <p:cNvPr id="20" name="Oval 19">
                <a:extLst>
                  <a:ext uri="{FF2B5EF4-FFF2-40B4-BE49-F238E27FC236}">
                    <a16:creationId xmlns:a16="http://schemas.microsoft.com/office/drawing/2014/main" id="{B1C16093-7723-4A55-9D78-A2A84C6DCDFF}"/>
                  </a:ext>
                </a:extLst>
              </p:cNvPr>
              <p:cNvSpPr/>
              <p:nvPr/>
            </p:nvSpPr>
            <p:spPr>
              <a:xfrm>
                <a:off x="817064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2974616-4E09-4A14-9EE2-55B2C6392303}"/>
                  </a:ext>
                </a:extLst>
              </p:cNvPr>
              <p:cNvSpPr/>
              <p:nvPr/>
            </p:nvSpPr>
            <p:spPr>
              <a:xfrm>
                <a:off x="7956675" y="6327159"/>
                <a:ext cx="646331" cy="276999"/>
              </a:xfrm>
              <a:prstGeom prst="rect">
                <a:avLst/>
              </a:prstGeom>
            </p:spPr>
            <p:txBody>
              <a:bodyPr wrap="none">
                <a:spAutoFit/>
              </a:bodyPr>
              <a:lstStyle/>
              <a:p>
                <a:r>
                  <a:rPr lang="en-US" sz="1200" dirty="0"/>
                  <a:t>Step 3</a:t>
                </a:r>
              </a:p>
            </p:txBody>
          </p:sp>
        </p:grpSp>
        <p:grpSp>
          <p:nvGrpSpPr>
            <p:cNvPr id="14" name="Group 36">
              <a:extLst>
                <a:ext uri="{FF2B5EF4-FFF2-40B4-BE49-F238E27FC236}">
                  <a16:creationId xmlns:a16="http://schemas.microsoft.com/office/drawing/2014/main" id="{8E57ABFF-7B6E-4554-ADFB-99B21D549949}"/>
                </a:ext>
              </a:extLst>
            </p:cNvPr>
            <p:cNvGrpSpPr/>
            <p:nvPr/>
          </p:nvGrpSpPr>
          <p:grpSpPr>
            <a:xfrm>
              <a:off x="10956373" y="6000680"/>
              <a:ext cx="646331" cy="628492"/>
              <a:chOff x="10895704" y="5975666"/>
              <a:chExt cx="646331" cy="628492"/>
            </a:xfrm>
          </p:grpSpPr>
          <p:sp>
            <p:nvSpPr>
              <p:cNvPr id="18" name="Oval 17">
                <a:extLst>
                  <a:ext uri="{FF2B5EF4-FFF2-40B4-BE49-F238E27FC236}">
                    <a16:creationId xmlns:a16="http://schemas.microsoft.com/office/drawing/2014/main" id="{6832B8DC-30BD-4288-8773-A61436C6ADDF}"/>
                  </a:ext>
                </a:extLst>
              </p:cNvPr>
              <p:cNvSpPr/>
              <p:nvPr/>
            </p:nvSpPr>
            <p:spPr>
              <a:xfrm>
                <a:off x="11103992" y="5975666"/>
                <a:ext cx="218396" cy="22730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F0E58FD-B35B-4C26-8DA9-311903559D64}"/>
                  </a:ext>
                </a:extLst>
              </p:cNvPr>
              <p:cNvSpPr/>
              <p:nvPr/>
            </p:nvSpPr>
            <p:spPr>
              <a:xfrm>
                <a:off x="10895704" y="6327159"/>
                <a:ext cx="646331" cy="276999"/>
              </a:xfrm>
              <a:prstGeom prst="rect">
                <a:avLst/>
              </a:prstGeom>
            </p:spPr>
            <p:txBody>
              <a:bodyPr wrap="none">
                <a:spAutoFit/>
              </a:bodyPr>
              <a:lstStyle/>
              <a:p>
                <a:r>
                  <a:rPr lang="en-US" sz="1200" dirty="0"/>
                  <a:t>Step 4</a:t>
                </a:r>
              </a:p>
            </p:txBody>
          </p:sp>
        </p:grpSp>
        <p:grpSp>
          <p:nvGrpSpPr>
            <p:cNvPr id="15" name="Group 43">
              <a:extLst>
                <a:ext uri="{FF2B5EF4-FFF2-40B4-BE49-F238E27FC236}">
                  <a16:creationId xmlns:a16="http://schemas.microsoft.com/office/drawing/2014/main" id="{3CD8A5D1-B9DC-4293-8C1F-9E5D4DD39378}"/>
                </a:ext>
              </a:extLst>
            </p:cNvPr>
            <p:cNvGrpSpPr/>
            <p:nvPr/>
          </p:nvGrpSpPr>
          <p:grpSpPr>
            <a:xfrm>
              <a:off x="9255977" y="6000680"/>
              <a:ext cx="1079142" cy="628492"/>
              <a:chOff x="9327416" y="5975666"/>
              <a:chExt cx="1079142" cy="628492"/>
            </a:xfrm>
          </p:grpSpPr>
          <p:pic>
            <p:nvPicPr>
              <p:cNvPr id="16" name="Picture 15">
                <a:extLst>
                  <a:ext uri="{FF2B5EF4-FFF2-40B4-BE49-F238E27FC236}">
                    <a16:creationId xmlns:a16="http://schemas.microsoft.com/office/drawing/2014/main" id="{5A511975-1AB5-4777-936A-F35513046281}"/>
                  </a:ext>
                </a:extLst>
              </p:cNvPr>
              <p:cNvPicPr>
                <a:picLocks noChangeAspect="1"/>
              </p:cNvPicPr>
              <p:nvPr/>
            </p:nvPicPr>
            <p:blipFill>
              <a:blip r:embed="rId3" cstate="print"/>
              <a:stretch>
                <a:fillRect/>
              </a:stretch>
            </p:blipFill>
            <p:spPr>
              <a:xfrm>
                <a:off x="9750024" y="5975666"/>
                <a:ext cx="233926" cy="312304"/>
              </a:xfrm>
              <a:prstGeom prst="rect">
                <a:avLst/>
              </a:prstGeom>
            </p:spPr>
          </p:pic>
          <p:sp>
            <p:nvSpPr>
              <p:cNvPr id="17" name="Rectangle 16">
                <a:extLst>
                  <a:ext uri="{FF2B5EF4-FFF2-40B4-BE49-F238E27FC236}">
                    <a16:creationId xmlns:a16="http://schemas.microsoft.com/office/drawing/2014/main" id="{D3777FA1-1C7F-44AD-B383-F87CC5A81BEE}"/>
                  </a:ext>
                </a:extLst>
              </p:cNvPr>
              <p:cNvSpPr/>
              <p:nvPr/>
            </p:nvSpPr>
            <p:spPr>
              <a:xfrm>
                <a:off x="9327416" y="6327159"/>
                <a:ext cx="1079142" cy="276999"/>
              </a:xfrm>
              <a:prstGeom prst="rect">
                <a:avLst/>
              </a:prstGeom>
            </p:spPr>
            <p:txBody>
              <a:bodyPr wrap="none">
                <a:spAutoFit/>
              </a:bodyPr>
              <a:lstStyle/>
              <a:p>
                <a:r>
                  <a:rPr lang="en-US" sz="1200" dirty="0"/>
                  <a:t>Group Work</a:t>
                </a:r>
              </a:p>
            </p:txBody>
          </p:sp>
        </p:grpSp>
      </p:grpSp>
    </p:spTree>
    <p:extLst>
      <p:ext uri="{BB962C8B-B14F-4D97-AF65-F5344CB8AC3E}">
        <p14:creationId xmlns:p14="http://schemas.microsoft.com/office/powerpoint/2010/main" val="472868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11955</TotalTime>
  <Words>8980</Words>
  <Application>Microsoft Office PowerPoint</Application>
  <PresentationFormat>Widescreen</PresentationFormat>
  <Paragraphs>1365</Paragraphs>
  <Slides>62</Slides>
  <Notes>62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62</vt:i4>
      </vt:variant>
    </vt:vector>
  </HeadingPairs>
  <TitlesOfParts>
    <vt:vector size="72" baseType="lpstr">
      <vt:lpstr>Arial</vt:lpstr>
      <vt:lpstr>Arial Narrow</vt:lpstr>
      <vt:lpstr>Calibri</vt:lpstr>
      <vt:lpstr>Calibri (Body)</vt:lpstr>
      <vt:lpstr>Calibri Light</vt:lpstr>
      <vt:lpstr>Century Gothic</vt:lpstr>
      <vt:lpstr>Comic Sans MS</vt:lpstr>
      <vt:lpstr>Wingdings</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of good indicator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categories of changes</vt:lpstr>
      <vt:lpstr>Some categories of changes</vt:lpstr>
      <vt:lpstr>PowerPoint Presentation</vt:lpstr>
      <vt:lpstr>PowerPoint Presentation</vt:lpstr>
      <vt:lpstr>PowerPoint Presentation</vt:lpstr>
      <vt:lpstr>Do the test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Improvement is more likely to be sustained when:</vt:lpstr>
      <vt:lpstr>Building Enthusiasm for Improvement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Facility name</dc:title>
  <dc:creator>nlivesley</dc:creator>
  <cp:lastModifiedBy>Ankur Sooden</cp:lastModifiedBy>
  <cp:revision>113</cp:revision>
  <dcterms:created xsi:type="dcterms:W3CDTF">2016-04-26T06:07:37Z</dcterms:created>
  <dcterms:modified xsi:type="dcterms:W3CDTF">2021-11-01T06:55:59Z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